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E291702" w14:textId="00D733F7" w:rsidR="00A266D2" w:rsidRPr="00F459DF" w:rsidRDefault="003D1200" w:rsidP="003D1200">
      <w:pPr>
        <w:pStyle w:val="BodyText"/>
        <w:jc w:val="center"/>
        <w:rPr>
          <w:b/>
          <w:bCs/>
          <w:sz w:val="40"/>
          <w:szCs w:val="40"/>
          <w:lang w:val="en-NZ"/>
        </w:rPr>
      </w:pPr>
      <w:r w:rsidRPr="00F459DF">
        <w:rPr>
          <w:noProof/>
          <w:lang w:val="en-NZ"/>
        </w:rPr>
        <w:drawing>
          <wp:inline distT="0" distB="0" distL="0" distR="0" wp14:anchorId="5AF13CB5" wp14:editId="61E439B2">
            <wp:extent cx="3190542" cy="774700"/>
            <wp:effectExtent l="0" t="0" r="0" b="6350"/>
            <wp:docPr id="1" name="Picture 1" descr="A black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black text on a white background&#10;&#10;Description automatically generated"/>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213081" cy="780173"/>
                    </a:xfrm>
                    <a:prstGeom prst="rect">
                      <a:avLst/>
                    </a:prstGeom>
                    <a:noFill/>
                    <a:ln>
                      <a:noFill/>
                    </a:ln>
                  </pic:spPr>
                </pic:pic>
              </a:graphicData>
            </a:graphic>
          </wp:inline>
        </w:drawing>
      </w:r>
    </w:p>
    <w:p w14:paraId="2D0E08E8" w14:textId="77777777" w:rsidR="00A266D2" w:rsidRPr="00F459DF" w:rsidRDefault="00A266D2" w:rsidP="00872E0C">
      <w:pPr>
        <w:pStyle w:val="BodyText"/>
        <w:rPr>
          <w:b/>
          <w:bCs/>
          <w:sz w:val="40"/>
          <w:szCs w:val="40"/>
          <w:lang w:val="en-NZ"/>
        </w:rPr>
      </w:pPr>
    </w:p>
    <w:p w14:paraId="7EA49F11" w14:textId="77777777" w:rsidR="00A266D2" w:rsidRPr="00F459DF" w:rsidRDefault="00A266D2" w:rsidP="00872E0C">
      <w:pPr>
        <w:pStyle w:val="BodyText"/>
        <w:rPr>
          <w:b/>
          <w:bCs/>
          <w:sz w:val="40"/>
          <w:szCs w:val="40"/>
          <w:lang w:val="en-NZ"/>
        </w:rPr>
      </w:pPr>
    </w:p>
    <w:p w14:paraId="4F7CA5ED" w14:textId="3CD6270B" w:rsidR="002B6770" w:rsidRPr="00F459DF" w:rsidRDefault="002B6770" w:rsidP="00872E0C">
      <w:pPr>
        <w:pStyle w:val="BodyText"/>
        <w:rPr>
          <w:b/>
          <w:bCs/>
          <w:sz w:val="40"/>
          <w:szCs w:val="40"/>
          <w:lang w:val="en-NZ"/>
        </w:rPr>
      </w:pPr>
      <w:r w:rsidRPr="00F459DF">
        <w:rPr>
          <w:b/>
          <w:bCs/>
          <w:sz w:val="40"/>
          <w:szCs w:val="40"/>
          <w:lang w:val="en-NZ"/>
        </w:rPr>
        <w:t>Prequalification of</w:t>
      </w:r>
      <w:r w:rsidR="00814AE7" w:rsidRPr="00F459DF">
        <w:rPr>
          <w:b/>
          <w:bCs/>
          <w:sz w:val="40"/>
          <w:szCs w:val="40"/>
          <w:lang w:val="en-NZ"/>
        </w:rPr>
        <w:t xml:space="preserve"> </w:t>
      </w:r>
      <w:r w:rsidR="00015F3C" w:rsidRPr="00F459DF">
        <w:rPr>
          <w:b/>
          <w:bCs/>
          <w:sz w:val="40"/>
          <w:szCs w:val="40"/>
          <w:lang w:val="en-NZ"/>
        </w:rPr>
        <w:t>CCC</w:t>
      </w:r>
      <w:r w:rsidRPr="00F459DF">
        <w:rPr>
          <w:b/>
          <w:bCs/>
          <w:sz w:val="40"/>
          <w:szCs w:val="40"/>
          <w:lang w:val="en-NZ"/>
        </w:rPr>
        <w:t xml:space="preserve"> Roading Contractors</w:t>
      </w:r>
    </w:p>
    <w:p w14:paraId="08BA1229" w14:textId="77777777" w:rsidR="00DD51F2" w:rsidRPr="00F459DF" w:rsidRDefault="00DD51F2" w:rsidP="00872E0C">
      <w:pPr>
        <w:pStyle w:val="BodyText"/>
        <w:rPr>
          <w:b/>
          <w:bCs/>
          <w:sz w:val="40"/>
          <w:szCs w:val="40"/>
          <w:lang w:val="en-NZ"/>
        </w:rPr>
      </w:pPr>
    </w:p>
    <w:p w14:paraId="6493EF0E" w14:textId="5E02227E" w:rsidR="007D303E" w:rsidRPr="00F459DF" w:rsidRDefault="007D303E" w:rsidP="00672F06">
      <w:pPr>
        <w:pStyle w:val="BodyText"/>
        <w:jc w:val="center"/>
        <w:rPr>
          <w:b/>
          <w:bCs/>
          <w:sz w:val="40"/>
          <w:szCs w:val="40"/>
          <w:lang w:val="en-NZ"/>
        </w:rPr>
      </w:pPr>
      <w:r w:rsidRPr="00F459DF">
        <w:rPr>
          <w:b/>
          <w:bCs/>
          <w:sz w:val="40"/>
          <w:szCs w:val="40"/>
          <w:lang w:val="en-NZ"/>
        </w:rPr>
        <w:t>Information Pack</w:t>
      </w:r>
    </w:p>
    <w:p w14:paraId="7BF65B4C" w14:textId="77777777" w:rsidR="002B6770" w:rsidRPr="00F459DF" w:rsidRDefault="002B6770" w:rsidP="00872E0C">
      <w:pPr>
        <w:pStyle w:val="BodyText"/>
        <w:rPr>
          <w:lang w:val="en-NZ"/>
        </w:rPr>
      </w:pPr>
    </w:p>
    <w:p w14:paraId="08B2BABD" w14:textId="342A0589" w:rsidR="003E7519" w:rsidRPr="00F459DF" w:rsidRDefault="00D776A6" w:rsidP="00872E0C">
      <w:pPr>
        <w:pStyle w:val="BodyText"/>
        <w:rPr>
          <w:szCs w:val="28"/>
          <w:lang w:val="en-NZ"/>
        </w:rPr>
      </w:pPr>
      <w:r w:rsidRPr="00F459DF">
        <w:rPr>
          <w:szCs w:val="28"/>
          <w:lang w:val="en-NZ"/>
        </w:rPr>
        <w:t xml:space="preserve">Information </w:t>
      </w:r>
      <w:r w:rsidR="00956FFD" w:rsidRPr="00F459DF">
        <w:rPr>
          <w:szCs w:val="28"/>
          <w:lang w:val="en-NZ"/>
        </w:rPr>
        <w:t>Pack</w:t>
      </w:r>
      <w:r w:rsidRPr="00F459DF">
        <w:rPr>
          <w:szCs w:val="28"/>
          <w:lang w:val="en-NZ"/>
        </w:rPr>
        <w:t xml:space="preserve"> </w:t>
      </w:r>
      <w:r w:rsidR="002B6770" w:rsidRPr="00F459DF">
        <w:rPr>
          <w:szCs w:val="28"/>
          <w:lang w:val="en-NZ"/>
        </w:rPr>
        <w:t xml:space="preserve">for Roading Contractor Prequalification for Authorised Christchurch City Council Roading and </w:t>
      </w:r>
      <w:r w:rsidR="00956FFD" w:rsidRPr="00F459DF">
        <w:rPr>
          <w:szCs w:val="28"/>
          <w:lang w:val="en-NZ"/>
        </w:rPr>
        <w:t xml:space="preserve">Roading Related </w:t>
      </w:r>
      <w:r w:rsidR="002B6770" w:rsidRPr="00F459DF">
        <w:rPr>
          <w:szCs w:val="28"/>
          <w:lang w:val="en-NZ"/>
        </w:rPr>
        <w:t>Structures Work</w:t>
      </w:r>
      <w:r w:rsidR="00672F06" w:rsidRPr="00F459DF">
        <w:rPr>
          <w:szCs w:val="28"/>
          <w:lang w:val="en-NZ"/>
        </w:rPr>
        <w:t>.</w:t>
      </w:r>
    </w:p>
    <w:p w14:paraId="2003203A" w14:textId="77777777" w:rsidR="00672F06" w:rsidRPr="00F459DF" w:rsidRDefault="00672F06" w:rsidP="00872E0C">
      <w:pPr>
        <w:pStyle w:val="BodyText"/>
        <w:rPr>
          <w:szCs w:val="28"/>
          <w:lang w:val="en-NZ"/>
        </w:rPr>
      </w:pPr>
    </w:p>
    <w:p w14:paraId="7109B290" w14:textId="77777777" w:rsidR="00672F06" w:rsidRPr="00F459DF" w:rsidRDefault="00672F06" w:rsidP="00872E0C">
      <w:pPr>
        <w:pStyle w:val="BodyText"/>
        <w:rPr>
          <w:szCs w:val="28"/>
          <w:lang w:val="en-NZ"/>
        </w:rPr>
      </w:pPr>
    </w:p>
    <w:p w14:paraId="4C28884F" w14:textId="77777777" w:rsidR="00672F06" w:rsidRPr="00F459DF" w:rsidRDefault="00672F06" w:rsidP="00872E0C">
      <w:pPr>
        <w:pStyle w:val="BodyText"/>
        <w:rPr>
          <w:szCs w:val="28"/>
          <w:lang w:val="en-NZ"/>
        </w:rPr>
      </w:pPr>
    </w:p>
    <w:p w14:paraId="4CE19E66" w14:textId="77777777" w:rsidR="00672F06" w:rsidRPr="00F459DF" w:rsidRDefault="00672F06" w:rsidP="00872E0C">
      <w:pPr>
        <w:pStyle w:val="BodyText"/>
        <w:rPr>
          <w:szCs w:val="28"/>
          <w:lang w:val="en-NZ"/>
        </w:rPr>
      </w:pPr>
    </w:p>
    <w:p w14:paraId="69A7FA68" w14:textId="77777777" w:rsidR="00A266D2" w:rsidRPr="00F459DF" w:rsidRDefault="00A266D2" w:rsidP="00872E0C">
      <w:pPr>
        <w:pStyle w:val="BodyText"/>
        <w:rPr>
          <w:szCs w:val="28"/>
          <w:lang w:val="en-NZ"/>
        </w:rPr>
      </w:pPr>
    </w:p>
    <w:p w14:paraId="2F6A7444" w14:textId="77777777" w:rsidR="00A266D2" w:rsidRPr="00F459DF" w:rsidRDefault="00A266D2" w:rsidP="00872E0C">
      <w:pPr>
        <w:pStyle w:val="BodyText"/>
        <w:rPr>
          <w:szCs w:val="28"/>
          <w:lang w:val="en-NZ"/>
        </w:rPr>
      </w:pPr>
    </w:p>
    <w:p w14:paraId="3A2473F7" w14:textId="77777777" w:rsidR="00A266D2" w:rsidRPr="00F459DF" w:rsidRDefault="00A266D2" w:rsidP="00872E0C">
      <w:pPr>
        <w:pStyle w:val="BodyText"/>
        <w:rPr>
          <w:szCs w:val="28"/>
          <w:lang w:val="en-NZ"/>
        </w:rPr>
      </w:pPr>
    </w:p>
    <w:tbl>
      <w:tblPr>
        <w:tblStyle w:val="TableGrid"/>
        <w:tblW w:w="0" w:type="auto"/>
        <w:tblBorders>
          <w:top w:val="single" w:sz="12" w:space="0" w:color="00B0F0"/>
          <w:left w:val="single" w:sz="12" w:space="0" w:color="00B0F0"/>
          <w:bottom w:val="single" w:sz="12" w:space="0" w:color="00B0F0"/>
          <w:right w:val="single" w:sz="12" w:space="0" w:color="00B0F0"/>
        </w:tblBorders>
        <w:tblLook w:val="04A0" w:firstRow="1" w:lastRow="0" w:firstColumn="1" w:lastColumn="0" w:noHBand="0" w:noVBand="1"/>
      </w:tblPr>
      <w:tblGrid>
        <w:gridCol w:w="6433"/>
        <w:gridCol w:w="3061"/>
      </w:tblGrid>
      <w:tr w:rsidR="00087E1F" w:rsidRPr="00F459DF" w14:paraId="245AA150" w14:textId="77777777" w:rsidTr="00177DAB">
        <w:tc>
          <w:tcPr>
            <w:tcW w:w="7073" w:type="dxa"/>
          </w:tcPr>
          <w:p w14:paraId="7934EDE8" w14:textId="77777777" w:rsidR="00047973" w:rsidRPr="00F459DF" w:rsidRDefault="00047973" w:rsidP="00872E0C">
            <w:pPr>
              <w:spacing w:before="120" w:after="120"/>
              <w:rPr>
                <w:rFonts w:ascii="Arial" w:hAnsi="Arial" w:cs="Arial"/>
                <w:szCs w:val="20"/>
                <w:lang w:val="en-NZ"/>
              </w:rPr>
            </w:pPr>
            <w:r w:rsidRPr="00F459DF">
              <w:rPr>
                <w:rFonts w:ascii="Arial" w:hAnsi="Arial" w:cs="Arial"/>
                <w:szCs w:val="20"/>
                <w:lang w:val="en-NZ"/>
              </w:rPr>
              <w:t>Please send prequalification applications to:</w:t>
            </w:r>
          </w:p>
        </w:tc>
        <w:tc>
          <w:tcPr>
            <w:tcW w:w="3357" w:type="dxa"/>
          </w:tcPr>
          <w:p w14:paraId="7E97E5DF" w14:textId="77777777" w:rsidR="00047973" w:rsidRPr="00F459DF" w:rsidRDefault="00047973" w:rsidP="00872E0C">
            <w:pPr>
              <w:spacing w:before="120" w:after="120"/>
              <w:jc w:val="both"/>
              <w:rPr>
                <w:rFonts w:ascii="Arial" w:hAnsi="Arial" w:cs="Arial"/>
                <w:szCs w:val="20"/>
                <w:lang w:val="en-NZ"/>
              </w:rPr>
            </w:pPr>
          </w:p>
        </w:tc>
      </w:tr>
      <w:tr w:rsidR="00087E1F" w:rsidRPr="00F459DF" w14:paraId="37F88D7D" w14:textId="77777777" w:rsidTr="00177DAB">
        <w:tc>
          <w:tcPr>
            <w:tcW w:w="7073" w:type="dxa"/>
          </w:tcPr>
          <w:p w14:paraId="43EB32EF" w14:textId="77777777" w:rsidR="00047973" w:rsidRPr="00F459DF" w:rsidRDefault="00047973" w:rsidP="00872E0C">
            <w:pPr>
              <w:rPr>
                <w:rFonts w:ascii="Arial" w:hAnsi="Arial" w:cs="Arial"/>
                <w:i/>
                <w:iCs/>
                <w:szCs w:val="20"/>
                <w:lang w:val="en-NZ"/>
              </w:rPr>
            </w:pPr>
          </w:p>
          <w:p w14:paraId="310DCF7F" w14:textId="77777777" w:rsidR="00047973" w:rsidRPr="00F459DF" w:rsidRDefault="00047973" w:rsidP="00872E0C">
            <w:pPr>
              <w:rPr>
                <w:rFonts w:ascii="Arial" w:hAnsi="Arial" w:cs="Arial"/>
                <w:i/>
                <w:iCs/>
                <w:szCs w:val="20"/>
                <w:lang w:val="en-NZ"/>
              </w:rPr>
            </w:pPr>
            <w:r w:rsidRPr="00F459DF">
              <w:rPr>
                <w:rFonts w:ascii="Arial" w:hAnsi="Arial" w:cs="Arial"/>
                <w:i/>
                <w:iCs/>
                <w:szCs w:val="20"/>
                <w:lang w:val="en-NZ"/>
              </w:rPr>
              <w:t>Chairperson Prequalification Evaluation Team</w:t>
            </w:r>
          </w:p>
          <w:p w14:paraId="79DDF85A" w14:textId="40F08662" w:rsidR="00047973" w:rsidRPr="00F459DF" w:rsidRDefault="00047973" w:rsidP="00872E0C">
            <w:pPr>
              <w:rPr>
                <w:rFonts w:ascii="Arial" w:hAnsi="Arial" w:cs="Arial"/>
                <w:i/>
                <w:iCs/>
                <w:szCs w:val="20"/>
                <w:lang w:val="en-NZ"/>
              </w:rPr>
            </w:pPr>
            <w:r w:rsidRPr="00F459DF">
              <w:rPr>
                <w:rFonts w:ascii="Arial" w:hAnsi="Arial" w:cs="Arial"/>
                <w:i/>
                <w:iCs/>
                <w:szCs w:val="20"/>
                <w:lang w:val="en-NZ"/>
              </w:rPr>
              <w:t>Technical Services and Design</w:t>
            </w:r>
            <w:r w:rsidR="00575AEB" w:rsidRPr="00F459DF">
              <w:rPr>
                <w:rFonts w:ascii="Arial" w:hAnsi="Arial" w:cs="Arial"/>
                <w:i/>
                <w:iCs/>
                <w:szCs w:val="20"/>
                <w:lang w:val="en-NZ"/>
              </w:rPr>
              <w:t xml:space="preserve"> Unit</w:t>
            </w:r>
          </w:p>
          <w:p w14:paraId="538D7DE5" w14:textId="31A86D15" w:rsidR="00047973" w:rsidRPr="00F459DF" w:rsidRDefault="00047973" w:rsidP="00872E0C">
            <w:pPr>
              <w:rPr>
                <w:rFonts w:ascii="Arial" w:hAnsi="Arial" w:cs="Arial"/>
                <w:i/>
                <w:iCs/>
                <w:szCs w:val="20"/>
                <w:lang w:val="en-NZ"/>
              </w:rPr>
            </w:pPr>
          </w:p>
          <w:p w14:paraId="762394ED" w14:textId="77777777" w:rsidR="00047973" w:rsidRPr="00F459DF" w:rsidRDefault="00047973" w:rsidP="00872E0C">
            <w:pPr>
              <w:rPr>
                <w:rFonts w:ascii="Arial" w:hAnsi="Arial" w:cs="Arial"/>
                <w:i/>
                <w:iCs/>
                <w:szCs w:val="20"/>
                <w:lang w:val="en-NZ"/>
              </w:rPr>
            </w:pPr>
            <w:r w:rsidRPr="00F459DF">
              <w:rPr>
                <w:rFonts w:ascii="Arial" w:hAnsi="Arial" w:cs="Arial"/>
                <w:i/>
                <w:iCs/>
                <w:szCs w:val="20"/>
                <w:lang w:val="en-NZ"/>
              </w:rPr>
              <w:t>Christchurch City Council</w:t>
            </w:r>
          </w:p>
          <w:p w14:paraId="4E154707" w14:textId="77777777" w:rsidR="00047973" w:rsidRPr="00F459DF" w:rsidRDefault="00047973" w:rsidP="00872E0C">
            <w:pPr>
              <w:rPr>
                <w:rFonts w:ascii="Arial" w:hAnsi="Arial" w:cs="Arial"/>
                <w:i/>
                <w:iCs/>
                <w:szCs w:val="20"/>
                <w:lang w:val="en-NZ"/>
              </w:rPr>
            </w:pPr>
            <w:r w:rsidRPr="00F459DF">
              <w:rPr>
                <w:rFonts w:ascii="Arial" w:hAnsi="Arial" w:cs="Arial"/>
                <w:i/>
                <w:iCs/>
                <w:szCs w:val="20"/>
                <w:lang w:val="en-NZ"/>
              </w:rPr>
              <w:t>PO Box 73011</w:t>
            </w:r>
          </w:p>
          <w:p w14:paraId="2152A5FF" w14:textId="77777777" w:rsidR="00047973" w:rsidRPr="00F459DF" w:rsidRDefault="00047973" w:rsidP="00872E0C">
            <w:pPr>
              <w:rPr>
                <w:rFonts w:ascii="Arial" w:hAnsi="Arial" w:cs="Arial"/>
                <w:i/>
                <w:iCs/>
                <w:szCs w:val="20"/>
                <w:lang w:val="en-NZ"/>
              </w:rPr>
            </w:pPr>
            <w:r w:rsidRPr="00F459DF">
              <w:rPr>
                <w:rFonts w:ascii="Arial" w:hAnsi="Arial" w:cs="Arial"/>
                <w:i/>
                <w:iCs/>
                <w:szCs w:val="20"/>
                <w:lang w:val="en-NZ"/>
              </w:rPr>
              <w:t>Christchurch 8154</w:t>
            </w:r>
          </w:p>
          <w:p w14:paraId="7AB6E1ED" w14:textId="1D27E0D5" w:rsidR="00047973" w:rsidRPr="00F459DF" w:rsidRDefault="00047973" w:rsidP="00872E0C">
            <w:pPr>
              <w:rPr>
                <w:rFonts w:ascii="Arial" w:hAnsi="Arial" w:cs="Arial"/>
                <w:i/>
                <w:iCs/>
                <w:szCs w:val="20"/>
                <w:lang w:val="en-NZ"/>
              </w:rPr>
            </w:pPr>
            <w:r w:rsidRPr="00F459DF">
              <w:rPr>
                <w:rFonts w:ascii="Arial" w:hAnsi="Arial" w:cs="Arial"/>
                <w:i/>
                <w:iCs/>
                <w:szCs w:val="20"/>
                <w:lang w:val="en-NZ"/>
              </w:rPr>
              <w:t xml:space="preserve">Attention: </w:t>
            </w:r>
            <w:r w:rsidR="008A5FC1" w:rsidRPr="00F459DF">
              <w:rPr>
                <w:rFonts w:ascii="Arial" w:hAnsi="Arial" w:cs="Arial"/>
                <w:i/>
                <w:iCs/>
                <w:szCs w:val="20"/>
                <w:lang w:val="en-NZ"/>
              </w:rPr>
              <w:t>Head of</w:t>
            </w:r>
            <w:r w:rsidRPr="00F459DF">
              <w:rPr>
                <w:rFonts w:ascii="Arial" w:hAnsi="Arial" w:cs="Arial"/>
                <w:i/>
                <w:iCs/>
                <w:szCs w:val="20"/>
                <w:lang w:val="en-NZ"/>
              </w:rPr>
              <w:t>, Technical Services and Design</w:t>
            </w:r>
          </w:p>
          <w:p w14:paraId="55064D70" w14:textId="1DE904ED" w:rsidR="00047973" w:rsidRPr="00F459DF" w:rsidRDefault="00047973" w:rsidP="00872E0C">
            <w:pPr>
              <w:rPr>
                <w:rFonts w:ascii="Arial" w:hAnsi="Arial" w:cs="Arial"/>
                <w:szCs w:val="20"/>
                <w:lang w:val="en-NZ"/>
              </w:rPr>
            </w:pPr>
            <w:r w:rsidRPr="00F459DF">
              <w:rPr>
                <w:rFonts w:ascii="Arial" w:hAnsi="Arial" w:cs="Arial"/>
                <w:i/>
                <w:iCs/>
                <w:szCs w:val="20"/>
                <w:lang w:val="en-NZ"/>
              </w:rPr>
              <w:t xml:space="preserve">Phone: (03) 941 </w:t>
            </w:r>
            <w:r w:rsidR="008A5FC1" w:rsidRPr="00F459DF">
              <w:rPr>
                <w:rFonts w:ascii="Arial" w:hAnsi="Arial" w:cs="Arial"/>
                <w:i/>
                <w:iCs/>
                <w:szCs w:val="20"/>
                <w:lang w:val="en-NZ"/>
              </w:rPr>
              <w:t>6255</w:t>
            </w:r>
          </w:p>
        </w:tc>
        <w:tc>
          <w:tcPr>
            <w:tcW w:w="3357" w:type="dxa"/>
          </w:tcPr>
          <w:p w14:paraId="6DD5A3C4" w14:textId="77777777" w:rsidR="00047973" w:rsidRPr="00F459DF" w:rsidRDefault="00047973" w:rsidP="00872E0C">
            <w:pPr>
              <w:spacing w:before="120" w:after="120"/>
              <w:jc w:val="both"/>
              <w:rPr>
                <w:rFonts w:ascii="Arial" w:hAnsi="Arial" w:cs="Arial"/>
                <w:szCs w:val="20"/>
                <w:lang w:val="en-NZ"/>
              </w:rPr>
            </w:pPr>
          </w:p>
        </w:tc>
      </w:tr>
      <w:tr w:rsidR="00047973" w:rsidRPr="00F459DF" w14:paraId="72C82380" w14:textId="77777777" w:rsidTr="00177DAB">
        <w:tc>
          <w:tcPr>
            <w:tcW w:w="7073" w:type="dxa"/>
          </w:tcPr>
          <w:p w14:paraId="5558D4D8" w14:textId="77777777" w:rsidR="00047973" w:rsidRPr="00F459DF" w:rsidRDefault="00047973" w:rsidP="00872E0C">
            <w:pPr>
              <w:spacing w:before="120" w:after="120"/>
              <w:jc w:val="both"/>
              <w:rPr>
                <w:rFonts w:ascii="Arial" w:hAnsi="Arial" w:cs="Arial"/>
                <w:szCs w:val="20"/>
                <w:lang w:val="en-NZ"/>
              </w:rPr>
            </w:pPr>
          </w:p>
        </w:tc>
        <w:tc>
          <w:tcPr>
            <w:tcW w:w="3357" w:type="dxa"/>
          </w:tcPr>
          <w:p w14:paraId="4BEA338A" w14:textId="6765EEE3" w:rsidR="00047973" w:rsidRPr="00F459DF" w:rsidRDefault="00047973" w:rsidP="00872E0C">
            <w:pPr>
              <w:spacing w:before="120" w:after="120"/>
              <w:jc w:val="right"/>
              <w:rPr>
                <w:rFonts w:ascii="Arial" w:hAnsi="Arial" w:cs="Arial"/>
                <w:szCs w:val="20"/>
                <w:lang w:val="en-NZ"/>
              </w:rPr>
            </w:pPr>
            <w:r w:rsidRPr="00F459DF">
              <w:rPr>
                <w:rFonts w:ascii="Arial" w:hAnsi="Arial" w:cs="Arial"/>
                <w:szCs w:val="20"/>
                <w:lang w:val="en-NZ"/>
              </w:rPr>
              <w:t xml:space="preserve">Date of Issue: </w:t>
            </w:r>
            <w:r w:rsidR="00322DA7" w:rsidRPr="00F459DF">
              <w:rPr>
                <w:rFonts w:ascii="Arial" w:hAnsi="Arial" w:cs="Arial"/>
                <w:szCs w:val="20"/>
                <w:lang w:val="en-NZ"/>
              </w:rPr>
              <w:t>3</w:t>
            </w:r>
            <w:r w:rsidR="0037562C" w:rsidRPr="00F459DF">
              <w:rPr>
                <w:rFonts w:ascii="Arial" w:hAnsi="Arial" w:cs="Arial"/>
                <w:szCs w:val="20"/>
                <w:lang w:val="en-NZ"/>
              </w:rPr>
              <w:t>1</w:t>
            </w:r>
            <w:r w:rsidR="00322DA7" w:rsidRPr="00F459DF">
              <w:rPr>
                <w:rFonts w:ascii="Arial" w:hAnsi="Arial" w:cs="Arial"/>
                <w:szCs w:val="20"/>
                <w:lang w:val="en-NZ"/>
              </w:rPr>
              <w:t xml:space="preserve"> </w:t>
            </w:r>
            <w:r w:rsidR="00DF0913" w:rsidRPr="00F459DF">
              <w:rPr>
                <w:rFonts w:ascii="Arial" w:hAnsi="Arial" w:cs="Arial"/>
                <w:szCs w:val="20"/>
                <w:lang w:val="en-NZ"/>
              </w:rPr>
              <w:t>October</w:t>
            </w:r>
            <w:r w:rsidR="00826085" w:rsidRPr="00F459DF">
              <w:rPr>
                <w:rFonts w:ascii="Arial" w:hAnsi="Arial" w:cs="Arial"/>
                <w:szCs w:val="20"/>
                <w:lang w:val="en-NZ"/>
              </w:rPr>
              <w:t xml:space="preserve"> </w:t>
            </w:r>
            <w:r w:rsidRPr="00F459DF">
              <w:rPr>
                <w:rFonts w:ascii="Arial" w:hAnsi="Arial" w:cs="Arial"/>
                <w:szCs w:val="20"/>
                <w:lang w:val="en-NZ"/>
              </w:rPr>
              <w:t>2023</w:t>
            </w:r>
          </w:p>
        </w:tc>
      </w:tr>
    </w:tbl>
    <w:p w14:paraId="5BC0B392" w14:textId="5118B3E5" w:rsidR="005930CD" w:rsidRPr="00F459DF" w:rsidRDefault="005930CD" w:rsidP="00872E0C">
      <w:pPr>
        <w:pStyle w:val="BodyText"/>
        <w:jc w:val="both"/>
        <w:rPr>
          <w:szCs w:val="28"/>
          <w:lang w:val="en-NZ"/>
        </w:rPr>
      </w:pPr>
    </w:p>
    <w:p w14:paraId="3BBA358D" w14:textId="77777777" w:rsidR="005930CD" w:rsidRPr="00F459DF" w:rsidRDefault="005930CD" w:rsidP="00872E0C">
      <w:pPr>
        <w:spacing w:after="160" w:line="259" w:lineRule="auto"/>
        <w:jc w:val="both"/>
        <w:rPr>
          <w:sz w:val="24"/>
          <w:szCs w:val="28"/>
          <w:lang w:val="en-NZ"/>
        </w:rPr>
      </w:pPr>
      <w:r w:rsidRPr="00F459DF">
        <w:rPr>
          <w:sz w:val="24"/>
          <w:szCs w:val="28"/>
          <w:lang w:val="en-NZ"/>
        </w:rPr>
        <w:br w:type="page"/>
      </w:r>
    </w:p>
    <w:p w14:paraId="5D2C0B33" w14:textId="77777777" w:rsidR="009E0775" w:rsidRPr="00F459DF" w:rsidRDefault="009E0775" w:rsidP="00872E0C">
      <w:pPr>
        <w:pStyle w:val="TOC5"/>
        <w:jc w:val="both"/>
        <w:rPr>
          <w:sz w:val="24"/>
          <w:szCs w:val="28"/>
          <w:lang w:val="en-NZ"/>
        </w:rPr>
        <w:sectPr w:rsidR="009E0775" w:rsidRPr="00F459DF" w:rsidSect="00263BC9">
          <w:headerReference w:type="even" r:id="rId17"/>
          <w:headerReference w:type="default" r:id="rId18"/>
          <w:footerReference w:type="even" r:id="rId19"/>
          <w:footerReference w:type="default" r:id="rId20"/>
          <w:headerReference w:type="first" r:id="rId21"/>
          <w:footerReference w:type="first" r:id="rId22"/>
          <w:pgSz w:w="11906" w:h="16838" w:code="9"/>
          <w:pgMar w:top="1634" w:right="1191" w:bottom="1191" w:left="1191" w:header="426" w:footer="397" w:gutter="0"/>
          <w:cols w:space="708"/>
          <w:titlePg/>
          <w:docGrid w:linePitch="360"/>
        </w:sectPr>
      </w:pPr>
    </w:p>
    <w:p w14:paraId="0F84C3BE" w14:textId="7785A09A" w:rsidR="004B414A" w:rsidRPr="00F459DF" w:rsidRDefault="00DF1066">
      <w:pPr>
        <w:pStyle w:val="TOC5"/>
        <w:rPr>
          <w:rFonts w:eastAsiaTheme="minorEastAsia"/>
          <w:b w:val="0"/>
          <w:lang w:val="en-NZ" w:eastAsia="en-US"/>
        </w:rPr>
      </w:pPr>
      <w:r w:rsidRPr="00F459DF">
        <w:rPr>
          <w:sz w:val="24"/>
          <w:szCs w:val="28"/>
          <w:lang w:val="en-NZ"/>
        </w:rPr>
        <w:lastRenderedPageBreak/>
        <w:fldChar w:fldCharType="begin"/>
      </w:r>
      <w:r w:rsidRPr="00F459DF">
        <w:rPr>
          <w:sz w:val="24"/>
          <w:szCs w:val="28"/>
          <w:lang w:val="en-NZ"/>
        </w:rPr>
        <w:instrText xml:space="preserve"> TOC \h \z \t "Alt Heading 1,1, Alt Heading 2,2, Alt Heading 3,3, Alt Heading 4,4, Heading 1,5, Heading 2,6, Heading 3,7, Heading 4, 8" \* MERGEFORMAT </w:instrText>
      </w:r>
      <w:r w:rsidRPr="00F459DF">
        <w:rPr>
          <w:sz w:val="24"/>
          <w:szCs w:val="28"/>
          <w:lang w:val="en-NZ"/>
        </w:rPr>
        <w:fldChar w:fldCharType="separate"/>
      </w:r>
      <w:hyperlink w:anchor="_Toc136006885" w:history="1">
        <w:r w:rsidR="004B414A" w:rsidRPr="00F459DF">
          <w:rPr>
            <w:rStyle w:val="Hyperlink"/>
            <w:rFonts w:eastAsiaTheme="majorEastAsia"/>
            <w:lang w:val="en-NZ"/>
          </w:rPr>
          <w:t>1.</w:t>
        </w:r>
        <w:r w:rsidR="004B414A" w:rsidRPr="00F459DF">
          <w:rPr>
            <w:rFonts w:eastAsiaTheme="minorEastAsia"/>
            <w:b w:val="0"/>
            <w:lang w:val="en-NZ" w:eastAsia="en-US"/>
          </w:rPr>
          <w:tab/>
        </w:r>
        <w:r w:rsidR="004B414A" w:rsidRPr="00F459DF">
          <w:rPr>
            <w:rStyle w:val="Hyperlink"/>
            <w:rFonts w:eastAsiaTheme="majorEastAsia"/>
            <w:lang w:val="en-NZ"/>
          </w:rPr>
          <w:t>DEFINITIONS</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_Toc136006885 \h </w:instrText>
        </w:r>
        <w:r w:rsidR="004B414A" w:rsidRPr="00F459DF">
          <w:rPr>
            <w:webHidden/>
            <w:lang w:val="en-NZ"/>
          </w:rPr>
        </w:r>
        <w:r w:rsidR="004B414A" w:rsidRPr="00F459DF">
          <w:rPr>
            <w:webHidden/>
            <w:lang w:val="en-NZ"/>
          </w:rPr>
          <w:fldChar w:fldCharType="separate"/>
        </w:r>
        <w:r w:rsidR="00481629" w:rsidRPr="00F459DF">
          <w:rPr>
            <w:webHidden/>
            <w:lang w:val="en-NZ"/>
          </w:rPr>
          <w:t>3</w:t>
        </w:r>
        <w:r w:rsidR="004B414A" w:rsidRPr="00F459DF">
          <w:rPr>
            <w:webHidden/>
            <w:lang w:val="en-NZ"/>
          </w:rPr>
          <w:fldChar w:fldCharType="end"/>
        </w:r>
      </w:hyperlink>
    </w:p>
    <w:p w14:paraId="73561BC6" w14:textId="678C4016" w:rsidR="004B414A" w:rsidRPr="00F459DF" w:rsidRDefault="00000000">
      <w:pPr>
        <w:pStyle w:val="TOC5"/>
        <w:rPr>
          <w:rFonts w:eastAsiaTheme="minorEastAsia"/>
          <w:b w:val="0"/>
          <w:lang w:val="en-NZ" w:eastAsia="en-US"/>
        </w:rPr>
      </w:pPr>
      <w:hyperlink w:anchor="_Toc136006886" w:history="1">
        <w:r w:rsidR="004B414A" w:rsidRPr="00F459DF">
          <w:rPr>
            <w:rStyle w:val="Hyperlink"/>
            <w:rFonts w:eastAsiaTheme="majorEastAsia"/>
            <w:lang w:val="en-NZ"/>
          </w:rPr>
          <w:t>2.</w:t>
        </w:r>
        <w:r w:rsidR="004B414A" w:rsidRPr="00F459DF">
          <w:rPr>
            <w:rFonts w:eastAsiaTheme="minorEastAsia"/>
            <w:b w:val="0"/>
            <w:lang w:val="en-NZ" w:eastAsia="en-US"/>
          </w:rPr>
          <w:tab/>
        </w:r>
        <w:r w:rsidR="004B414A" w:rsidRPr="00F459DF">
          <w:rPr>
            <w:rStyle w:val="Hyperlink"/>
            <w:rFonts w:eastAsiaTheme="majorEastAsia"/>
            <w:lang w:val="en-NZ"/>
          </w:rPr>
          <w:t>INTRODUCTION</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_Toc136006886 \h </w:instrText>
        </w:r>
        <w:r w:rsidR="004B414A" w:rsidRPr="00F459DF">
          <w:rPr>
            <w:webHidden/>
            <w:lang w:val="en-NZ"/>
          </w:rPr>
        </w:r>
        <w:r w:rsidR="004B414A" w:rsidRPr="00F459DF">
          <w:rPr>
            <w:webHidden/>
            <w:lang w:val="en-NZ"/>
          </w:rPr>
          <w:fldChar w:fldCharType="separate"/>
        </w:r>
        <w:r w:rsidR="00481629" w:rsidRPr="00F459DF">
          <w:rPr>
            <w:webHidden/>
            <w:lang w:val="en-NZ"/>
          </w:rPr>
          <w:t>3</w:t>
        </w:r>
        <w:r w:rsidR="004B414A" w:rsidRPr="00F459DF">
          <w:rPr>
            <w:webHidden/>
            <w:lang w:val="en-NZ"/>
          </w:rPr>
          <w:fldChar w:fldCharType="end"/>
        </w:r>
      </w:hyperlink>
    </w:p>
    <w:p w14:paraId="49746D45" w14:textId="6F423E66" w:rsidR="004B414A" w:rsidRPr="00F459DF" w:rsidRDefault="00000000">
      <w:pPr>
        <w:pStyle w:val="TOC6"/>
        <w:rPr>
          <w:rFonts w:eastAsiaTheme="minorEastAsia"/>
          <w:noProof/>
          <w:lang w:val="en-NZ" w:eastAsia="en-US"/>
        </w:rPr>
      </w:pPr>
      <w:hyperlink w:anchor="_Toc136006887" w:history="1">
        <w:r w:rsidR="004B414A" w:rsidRPr="00F459DF">
          <w:rPr>
            <w:rStyle w:val="Hyperlink"/>
            <w:rFonts w:eastAsiaTheme="majorEastAsia"/>
            <w:noProof/>
            <w:lang w:val="en-NZ"/>
          </w:rPr>
          <w:t>2.1</w:t>
        </w:r>
        <w:r w:rsidR="004B414A" w:rsidRPr="00F459DF">
          <w:rPr>
            <w:rFonts w:eastAsiaTheme="minorEastAsia"/>
            <w:noProof/>
            <w:lang w:val="en-NZ" w:eastAsia="en-US"/>
          </w:rPr>
          <w:tab/>
        </w:r>
        <w:r w:rsidR="004B414A" w:rsidRPr="00F459DF">
          <w:rPr>
            <w:rStyle w:val="Hyperlink"/>
            <w:rFonts w:eastAsiaTheme="majorEastAsia"/>
            <w:noProof/>
            <w:lang w:val="en-NZ"/>
          </w:rPr>
          <w:t>Purpose of Prequalification</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_Toc136006887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3</w:t>
        </w:r>
        <w:r w:rsidR="004B414A" w:rsidRPr="00F459DF">
          <w:rPr>
            <w:noProof/>
            <w:webHidden/>
            <w:lang w:val="en-NZ"/>
          </w:rPr>
          <w:fldChar w:fldCharType="end"/>
        </w:r>
      </w:hyperlink>
    </w:p>
    <w:p w14:paraId="1290D11A" w14:textId="2BED8972" w:rsidR="004B414A" w:rsidRPr="00F459DF" w:rsidRDefault="00000000">
      <w:pPr>
        <w:pStyle w:val="TOC6"/>
        <w:rPr>
          <w:rFonts w:eastAsiaTheme="minorEastAsia"/>
          <w:noProof/>
          <w:lang w:val="en-NZ" w:eastAsia="en-US"/>
        </w:rPr>
      </w:pPr>
      <w:hyperlink w:anchor="_Toc136006888" w:history="1">
        <w:r w:rsidR="004B414A" w:rsidRPr="00F459DF">
          <w:rPr>
            <w:rStyle w:val="Hyperlink"/>
            <w:rFonts w:eastAsiaTheme="majorEastAsia"/>
            <w:noProof/>
            <w:lang w:val="en-NZ"/>
          </w:rPr>
          <w:t>2.2</w:t>
        </w:r>
        <w:r w:rsidR="004B414A" w:rsidRPr="00F459DF">
          <w:rPr>
            <w:rFonts w:eastAsiaTheme="minorEastAsia"/>
            <w:noProof/>
            <w:lang w:val="en-NZ" w:eastAsia="en-US"/>
          </w:rPr>
          <w:tab/>
        </w:r>
        <w:r w:rsidR="004B414A" w:rsidRPr="00F459DF">
          <w:rPr>
            <w:rStyle w:val="Hyperlink"/>
            <w:rFonts w:eastAsiaTheme="majorEastAsia"/>
            <w:noProof/>
            <w:lang w:val="en-NZ"/>
          </w:rPr>
          <w:t>Eligibility to Prequalify</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_Toc136006888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4</w:t>
        </w:r>
        <w:r w:rsidR="004B414A" w:rsidRPr="00F459DF">
          <w:rPr>
            <w:noProof/>
            <w:webHidden/>
            <w:lang w:val="en-NZ"/>
          </w:rPr>
          <w:fldChar w:fldCharType="end"/>
        </w:r>
      </w:hyperlink>
    </w:p>
    <w:p w14:paraId="58B28E89" w14:textId="78721AA7" w:rsidR="004B414A" w:rsidRPr="00F459DF" w:rsidRDefault="00000000">
      <w:pPr>
        <w:pStyle w:val="TOC6"/>
        <w:rPr>
          <w:rFonts w:eastAsiaTheme="minorEastAsia"/>
          <w:noProof/>
          <w:lang w:val="en-NZ" w:eastAsia="en-US"/>
        </w:rPr>
      </w:pPr>
      <w:hyperlink w:anchor="_Toc136006889" w:history="1">
        <w:r w:rsidR="004B414A" w:rsidRPr="00F459DF">
          <w:rPr>
            <w:rStyle w:val="Hyperlink"/>
            <w:rFonts w:eastAsiaTheme="majorEastAsia"/>
            <w:noProof/>
            <w:lang w:val="en-NZ"/>
          </w:rPr>
          <w:t>2.3</w:t>
        </w:r>
        <w:r w:rsidR="004B414A" w:rsidRPr="00F459DF">
          <w:rPr>
            <w:rFonts w:eastAsiaTheme="minorEastAsia"/>
            <w:noProof/>
            <w:lang w:val="en-NZ" w:eastAsia="en-US"/>
          </w:rPr>
          <w:tab/>
        </w:r>
        <w:r w:rsidR="004B414A" w:rsidRPr="00F459DF">
          <w:rPr>
            <w:rStyle w:val="Hyperlink"/>
            <w:rFonts w:eastAsiaTheme="majorEastAsia"/>
            <w:noProof/>
            <w:lang w:val="en-NZ"/>
          </w:rPr>
          <w:t>List of Prequalified Roading and Structures Contractors</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_Toc136006889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4</w:t>
        </w:r>
        <w:r w:rsidR="004B414A" w:rsidRPr="00F459DF">
          <w:rPr>
            <w:noProof/>
            <w:webHidden/>
            <w:lang w:val="en-NZ"/>
          </w:rPr>
          <w:fldChar w:fldCharType="end"/>
        </w:r>
      </w:hyperlink>
    </w:p>
    <w:p w14:paraId="55131188" w14:textId="53683C5A" w:rsidR="004B414A" w:rsidRPr="00F459DF" w:rsidRDefault="00000000">
      <w:pPr>
        <w:pStyle w:val="TOC6"/>
        <w:rPr>
          <w:rFonts w:eastAsiaTheme="minorEastAsia"/>
          <w:noProof/>
          <w:lang w:val="en-NZ" w:eastAsia="en-US"/>
        </w:rPr>
      </w:pPr>
      <w:hyperlink w:anchor="_Toc136006890" w:history="1">
        <w:r w:rsidR="004B414A" w:rsidRPr="00F459DF">
          <w:rPr>
            <w:rStyle w:val="Hyperlink"/>
            <w:rFonts w:eastAsiaTheme="majorEastAsia"/>
            <w:noProof/>
            <w:lang w:val="en-NZ"/>
          </w:rPr>
          <w:t>2.4</w:t>
        </w:r>
        <w:r w:rsidR="004B414A" w:rsidRPr="00F459DF">
          <w:rPr>
            <w:rFonts w:eastAsiaTheme="minorEastAsia"/>
            <w:noProof/>
            <w:lang w:val="en-NZ" w:eastAsia="en-US"/>
          </w:rPr>
          <w:tab/>
        </w:r>
        <w:r w:rsidR="000A0E20" w:rsidRPr="00F459DF">
          <w:rPr>
            <w:rStyle w:val="Hyperlink"/>
            <w:rFonts w:eastAsiaTheme="majorEastAsia"/>
            <w:noProof/>
            <w:lang w:val="en-NZ"/>
          </w:rPr>
          <w:t>Information Pack</w:t>
        </w:r>
        <w:r w:rsidR="004B414A" w:rsidRPr="00F459DF">
          <w:rPr>
            <w:rStyle w:val="Hyperlink"/>
            <w:rFonts w:eastAsiaTheme="majorEastAsia"/>
            <w:noProof/>
            <w:lang w:val="en-NZ"/>
          </w:rPr>
          <w:t xml:space="preserve"> Availability</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_Toc136006890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4</w:t>
        </w:r>
        <w:r w:rsidR="004B414A" w:rsidRPr="00F459DF">
          <w:rPr>
            <w:noProof/>
            <w:webHidden/>
            <w:lang w:val="en-NZ"/>
          </w:rPr>
          <w:fldChar w:fldCharType="end"/>
        </w:r>
      </w:hyperlink>
    </w:p>
    <w:p w14:paraId="57948099" w14:textId="02A8685A" w:rsidR="004B414A" w:rsidRPr="00F459DF" w:rsidRDefault="00000000">
      <w:pPr>
        <w:pStyle w:val="TOC6"/>
        <w:rPr>
          <w:noProof/>
          <w:lang w:val="en-NZ"/>
        </w:rPr>
      </w:pPr>
      <w:hyperlink w:anchor="_Toc136006891" w:history="1">
        <w:r w:rsidR="004B414A" w:rsidRPr="00F459DF">
          <w:rPr>
            <w:rStyle w:val="Hyperlink"/>
            <w:rFonts w:eastAsiaTheme="majorEastAsia"/>
            <w:noProof/>
            <w:lang w:val="en-NZ"/>
          </w:rPr>
          <w:t>2.5</w:t>
        </w:r>
        <w:r w:rsidR="009B6FBB" w:rsidRPr="00F459DF">
          <w:rPr>
            <w:rStyle w:val="Hyperlink"/>
            <w:rFonts w:eastAsiaTheme="majorEastAsia"/>
            <w:noProof/>
            <w:lang w:val="en-NZ"/>
          </w:rPr>
          <w:t>/</w:t>
        </w:r>
        <w:r w:rsidR="001C223A" w:rsidRPr="00F459DF">
          <w:rPr>
            <w:rStyle w:val="Hyperlink"/>
            <w:rFonts w:eastAsiaTheme="majorEastAsia"/>
            <w:noProof/>
            <w:lang w:val="en-NZ"/>
          </w:rPr>
          <w:t>2.6</w:t>
        </w:r>
        <w:r w:rsidR="004B414A" w:rsidRPr="00F459DF">
          <w:rPr>
            <w:rFonts w:eastAsiaTheme="minorEastAsia"/>
            <w:noProof/>
            <w:lang w:val="en-NZ" w:eastAsia="en-US"/>
          </w:rPr>
          <w:tab/>
        </w:r>
        <w:r w:rsidR="004B414A" w:rsidRPr="00F459DF">
          <w:rPr>
            <w:rStyle w:val="Hyperlink"/>
            <w:rFonts w:eastAsiaTheme="majorEastAsia"/>
            <w:noProof/>
            <w:lang w:val="en-NZ"/>
          </w:rPr>
          <w:t>Health &amp; Safety Prequalification (Totika)</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_Toc136006891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4</w:t>
        </w:r>
        <w:r w:rsidR="004B414A" w:rsidRPr="00F459DF">
          <w:rPr>
            <w:noProof/>
            <w:webHidden/>
            <w:lang w:val="en-NZ"/>
          </w:rPr>
          <w:fldChar w:fldCharType="end"/>
        </w:r>
      </w:hyperlink>
    </w:p>
    <w:p w14:paraId="029FCA89" w14:textId="418624F5" w:rsidR="001C223A" w:rsidRPr="00F459DF" w:rsidRDefault="00137762" w:rsidP="00FA332B">
      <w:pPr>
        <w:ind w:firstLine="567"/>
        <w:rPr>
          <w:lang w:val="en-NZ" w:eastAsia="en-AU"/>
        </w:rPr>
      </w:pPr>
      <w:r w:rsidRPr="00F459DF">
        <w:rPr>
          <w:lang w:val="en-NZ" w:eastAsia="en-AU"/>
        </w:rPr>
        <w:t>2.7</w:t>
      </w:r>
      <w:r w:rsidR="00FA332B" w:rsidRPr="00F459DF">
        <w:rPr>
          <w:lang w:val="en-NZ" w:eastAsia="en-AU"/>
        </w:rPr>
        <w:tab/>
      </w:r>
      <w:r w:rsidR="008D1C64" w:rsidRPr="00F459DF">
        <w:rPr>
          <w:sz w:val="22"/>
          <w:lang w:val="en-NZ" w:eastAsia="en-AU"/>
        </w:rPr>
        <w:t>Commitment to Sustain</w:t>
      </w:r>
      <w:r w:rsidR="00697C9E" w:rsidRPr="00F459DF">
        <w:rPr>
          <w:sz w:val="22"/>
          <w:lang w:val="en-NZ" w:eastAsia="en-AU"/>
        </w:rPr>
        <w:t>ability</w:t>
      </w:r>
      <w:r w:rsidR="001C4D44" w:rsidRPr="00F459DF">
        <w:rPr>
          <w:sz w:val="22"/>
          <w:lang w:val="en-NZ" w:eastAsia="en-AU"/>
        </w:rPr>
        <w:tab/>
      </w:r>
      <w:r w:rsidR="001C4D44" w:rsidRPr="00F459DF">
        <w:rPr>
          <w:sz w:val="22"/>
          <w:lang w:val="en-NZ" w:eastAsia="en-AU"/>
        </w:rPr>
        <w:tab/>
      </w:r>
      <w:r w:rsidR="001C4D44" w:rsidRPr="00F459DF">
        <w:rPr>
          <w:sz w:val="22"/>
          <w:lang w:val="en-NZ" w:eastAsia="en-AU"/>
        </w:rPr>
        <w:tab/>
      </w:r>
      <w:r w:rsidR="001C4D44" w:rsidRPr="00F459DF">
        <w:rPr>
          <w:sz w:val="22"/>
          <w:lang w:val="en-NZ" w:eastAsia="en-AU"/>
        </w:rPr>
        <w:tab/>
      </w:r>
      <w:r w:rsidR="001C4D44" w:rsidRPr="00F459DF">
        <w:rPr>
          <w:sz w:val="22"/>
          <w:lang w:val="en-NZ" w:eastAsia="en-AU"/>
        </w:rPr>
        <w:tab/>
      </w:r>
      <w:r w:rsidR="001C4D44" w:rsidRPr="00F459DF">
        <w:rPr>
          <w:sz w:val="22"/>
          <w:lang w:val="en-NZ" w:eastAsia="en-AU"/>
        </w:rPr>
        <w:tab/>
      </w:r>
      <w:r w:rsidR="001C4D44" w:rsidRPr="00F459DF">
        <w:rPr>
          <w:sz w:val="22"/>
          <w:lang w:val="en-NZ" w:eastAsia="en-AU"/>
        </w:rPr>
        <w:tab/>
      </w:r>
      <w:r w:rsidR="00167179" w:rsidRPr="00F459DF">
        <w:rPr>
          <w:sz w:val="22"/>
          <w:lang w:val="en-NZ" w:eastAsia="en-AU"/>
        </w:rPr>
        <w:t xml:space="preserve">   </w:t>
      </w:r>
      <w:r w:rsidR="00C23C8B" w:rsidRPr="00F459DF">
        <w:rPr>
          <w:sz w:val="22"/>
          <w:lang w:val="en-NZ" w:eastAsia="en-AU"/>
        </w:rPr>
        <w:t>4</w:t>
      </w:r>
    </w:p>
    <w:p w14:paraId="77164086" w14:textId="5037851F" w:rsidR="004B414A" w:rsidRPr="00F459DF" w:rsidRDefault="00000000">
      <w:pPr>
        <w:pStyle w:val="TOC5"/>
        <w:rPr>
          <w:rFonts w:eastAsiaTheme="minorEastAsia"/>
          <w:b w:val="0"/>
          <w:lang w:val="en-NZ" w:eastAsia="en-US"/>
        </w:rPr>
      </w:pPr>
      <w:hyperlink w:anchor="_Toc136006892" w:history="1">
        <w:r w:rsidR="004B414A" w:rsidRPr="00F459DF">
          <w:rPr>
            <w:rStyle w:val="Hyperlink"/>
            <w:rFonts w:eastAsiaTheme="majorEastAsia"/>
            <w:lang w:val="en-NZ"/>
          </w:rPr>
          <w:t>3.</w:t>
        </w:r>
        <w:r w:rsidR="004B414A" w:rsidRPr="00F459DF">
          <w:rPr>
            <w:rFonts w:eastAsiaTheme="minorEastAsia"/>
            <w:b w:val="0"/>
            <w:lang w:val="en-NZ" w:eastAsia="en-US"/>
          </w:rPr>
          <w:tab/>
        </w:r>
        <w:r w:rsidR="004B414A" w:rsidRPr="00F459DF">
          <w:rPr>
            <w:rStyle w:val="Hyperlink"/>
            <w:rFonts w:eastAsiaTheme="majorEastAsia"/>
            <w:lang w:val="en-NZ"/>
          </w:rPr>
          <w:t>LEVELS OF WORK AND DESCRIPTION OF WORK CATEGORY</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_Toc136006892 \h </w:instrText>
        </w:r>
        <w:r w:rsidR="004B414A" w:rsidRPr="00F459DF">
          <w:rPr>
            <w:webHidden/>
            <w:lang w:val="en-NZ"/>
          </w:rPr>
        </w:r>
        <w:r w:rsidR="004B414A" w:rsidRPr="00F459DF">
          <w:rPr>
            <w:webHidden/>
            <w:lang w:val="en-NZ"/>
          </w:rPr>
          <w:fldChar w:fldCharType="separate"/>
        </w:r>
        <w:r w:rsidR="00481629" w:rsidRPr="00F459DF">
          <w:rPr>
            <w:webHidden/>
            <w:lang w:val="en-NZ"/>
          </w:rPr>
          <w:t>5</w:t>
        </w:r>
        <w:r w:rsidR="004B414A" w:rsidRPr="00F459DF">
          <w:rPr>
            <w:webHidden/>
            <w:lang w:val="en-NZ"/>
          </w:rPr>
          <w:fldChar w:fldCharType="end"/>
        </w:r>
      </w:hyperlink>
    </w:p>
    <w:p w14:paraId="2BB657CE" w14:textId="3CDD6951" w:rsidR="004B414A" w:rsidRPr="00F459DF" w:rsidRDefault="00000000">
      <w:pPr>
        <w:pStyle w:val="TOC6"/>
        <w:rPr>
          <w:rFonts w:eastAsiaTheme="minorEastAsia"/>
          <w:noProof/>
          <w:lang w:val="en-NZ" w:eastAsia="en-US"/>
        </w:rPr>
      </w:pPr>
      <w:hyperlink w:anchor="_Toc136006893" w:history="1">
        <w:r w:rsidR="004B414A" w:rsidRPr="00F459DF">
          <w:rPr>
            <w:rStyle w:val="Hyperlink"/>
            <w:rFonts w:eastAsiaTheme="majorEastAsia"/>
            <w:noProof/>
            <w:lang w:val="en-NZ"/>
          </w:rPr>
          <w:t>3.1</w:t>
        </w:r>
        <w:r w:rsidR="004B414A" w:rsidRPr="00F459DF">
          <w:rPr>
            <w:rFonts w:eastAsiaTheme="minorEastAsia"/>
            <w:noProof/>
            <w:lang w:val="en-NZ" w:eastAsia="en-US"/>
          </w:rPr>
          <w:tab/>
        </w:r>
        <w:r w:rsidR="004B414A" w:rsidRPr="00F459DF">
          <w:rPr>
            <w:rStyle w:val="Hyperlink"/>
            <w:rFonts w:eastAsiaTheme="majorEastAsia"/>
            <w:noProof/>
            <w:lang w:val="en-NZ"/>
          </w:rPr>
          <w:t>Levels of Work</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_Toc136006893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5</w:t>
        </w:r>
        <w:r w:rsidR="004B414A" w:rsidRPr="00F459DF">
          <w:rPr>
            <w:noProof/>
            <w:webHidden/>
            <w:lang w:val="en-NZ"/>
          </w:rPr>
          <w:fldChar w:fldCharType="end"/>
        </w:r>
      </w:hyperlink>
    </w:p>
    <w:p w14:paraId="0D534EE2" w14:textId="3F072888" w:rsidR="004B414A" w:rsidRPr="00F459DF" w:rsidRDefault="00000000">
      <w:pPr>
        <w:pStyle w:val="TOC6"/>
        <w:rPr>
          <w:rFonts w:eastAsiaTheme="minorEastAsia"/>
          <w:noProof/>
          <w:lang w:val="en-NZ" w:eastAsia="en-US"/>
        </w:rPr>
      </w:pPr>
      <w:hyperlink w:anchor="_Toc136006894" w:history="1">
        <w:r w:rsidR="004B414A" w:rsidRPr="00F459DF">
          <w:rPr>
            <w:rStyle w:val="Hyperlink"/>
            <w:rFonts w:eastAsiaTheme="majorEastAsia"/>
            <w:noProof/>
            <w:lang w:val="en-NZ"/>
          </w:rPr>
          <w:t>3.2</w:t>
        </w:r>
        <w:r w:rsidR="004B414A" w:rsidRPr="00F459DF">
          <w:rPr>
            <w:rFonts w:eastAsiaTheme="minorEastAsia"/>
            <w:noProof/>
            <w:lang w:val="en-NZ" w:eastAsia="en-US"/>
          </w:rPr>
          <w:tab/>
        </w:r>
        <w:r w:rsidR="004B414A" w:rsidRPr="00F459DF">
          <w:rPr>
            <w:rStyle w:val="Hyperlink"/>
            <w:rFonts w:eastAsiaTheme="majorEastAsia"/>
            <w:noProof/>
            <w:lang w:val="en-NZ"/>
          </w:rPr>
          <w:t>Description of Work Type</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_Toc136006894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6</w:t>
        </w:r>
        <w:r w:rsidR="004B414A" w:rsidRPr="00F459DF">
          <w:rPr>
            <w:noProof/>
            <w:webHidden/>
            <w:lang w:val="en-NZ"/>
          </w:rPr>
          <w:fldChar w:fldCharType="end"/>
        </w:r>
      </w:hyperlink>
    </w:p>
    <w:p w14:paraId="5005EDCC" w14:textId="028F93DF" w:rsidR="004B414A" w:rsidRPr="00F459DF" w:rsidRDefault="00000000">
      <w:pPr>
        <w:pStyle w:val="TOC5"/>
        <w:rPr>
          <w:rFonts w:eastAsiaTheme="minorEastAsia"/>
          <w:b w:val="0"/>
          <w:lang w:val="en-NZ" w:eastAsia="en-US"/>
        </w:rPr>
      </w:pPr>
      <w:hyperlink w:anchor="_Toc136006895" w:history="1">
        <w:r w:rsidR="004B414A" w:rsidRPr="00F459DF">
          <w:rPr>
            <w:rStyle w:val="Hyperlink"/>
            <w:rFonts w:eastAsiaTheme="majorEastAsia"/>
            <w:lang w:val="en-NZ"/>
          </w:rPr>
          <w:t>4.</w:t>
        </w:r>
        <w:r w:rsidR="004B414A" w:rsidRPr="00F459DF">
          <w:rPr>
            <w:rFonts w:eastAsiaTheme="minorEastAsia"/>
            <w:b w:val="0"/>
            <w:lang w:val="en-NZ" w:eastAsia="en-US"/>
          </w:rPr>
          <w:tab/>
        </w:r>
        <w:r w:rsidR="004B414A" w:rsidRPr="00F459DF">
          <w:rPr>
            <w:rStyle w:val="Hyperlink"/>
            <w:rFonts w:eastAsiaTheme="majorEastAsia"/>
            <w:lang w:val="en-NZ"/>
          </w:rPr>
          <w:t>WORK CLASSIFICATION LEVEL COMPLIANCE REQUIREMENTS</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_Toc136006895 \h </w:instrText>
        </w:r>
        <w:r w:rsidR="004B414A" w:rsidRPr="00F459DF">
          <w:rPr>
            <w:webHidden/>
            <w:lang w:val="en-NZ"/>
          </w:rPr>
        </w:r>
        <w:r w:rsidR="004B414A" w:rsidRPr="00F459DF">
          <w:rPr>
            <w:webHidden/>
            <w:lang w:val="en-NZ"/>
          </w:rPr>
          <w:fldChar w:fldCharType="separate"/>
        </w:r>
        <w:r w:rsidR="00481629" w:rsidRPr="00F459DF">
          <w:rPr>
            <w:webHidden/>
            <w:lang w:val="en-NZ"/>
          </w:rPr>
          <w:t>8</w:t>
        </w:r>
        <w:r w:rsidR="004B414A" w:rsidRPr="00F459DF">
          <w:rPr>
            <w:webHidden/>
            <w:lang w:val="en-NZ"/>
          </w:rPr>
          <w:fldChar w:fldCharType="end"/>
        </w:r>
      </w:hyperlink>
    </w:p>
    <w:p w14:paraId="0E807FB5" w14:textId="04170CC2" w:rsidR="004B414A" w:rsidRPr="00F459DF" w:rsidRDefault="00000000">
      <w:pPr>
        <w:pStyle w:val="TOC5"/>
        <w:rPr>
          <w:rFonts w:eastAsiaTheme="minorEastAsia"/>
          <w:b w:val="0"/>
          <w:lang w:val="en-NZ" w:eastAsia="en-US"/>
        </w:rPr>
      </w:pPr>
      <w:hyperlink w:anchor="_Toc136006896" w:history="1">
        <w:r w:rsidR="004B414A" w:rsidRPr="00F459DF">
          <w:rPr>
            <w:rStyle w:val="Hyperlink"/>
            <w:rFonts w:eastAsiaTheme="majorEastAsia"/>
            <w:lang w:val="en-NZ"/>
          </w:rPr>
          <w:t>5.</w:t>
        </w:r>
        <w:r w:rsidR="004B414A" w:rsidRPr="00F459DF">
          <w:rPr>
            <w:rFonts w:eastAsiaTheme="minorEastAsia"/>
            <w:b w:val="0"/>
            <w:lang w:val="en-NZ" w:eastAsia="en-US"/>
          </w:rPr>
          <w:tab/>
        </w:r>
        <w:r w:rsidR="004B414A" w:rsidRPr="00F459DF">
          <w:rPr>
            <w:rStyle w:val="Hyperlink"/>
            <w:rFonts w:eastAsiaTheme="majorEastAsia"/>
            <w:lang w:val="en-NZ"/>
          </w:rPr>
          <w:t>PREQUALIFICATION APPLICATIONS</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_Toc136006896 \h </w:instrText>
        </w:r>
        <w:r w:rsidR="004B414A" w:rsidRPr="00F459DF">
          <w:rPr>
            <w:webHidden/>
            <w:lang w:val="en-NZ"/>
          </w:rPr>
        </w:r>
        <w:r w:rsidR="004B414A" w:rsidRPr="00F459DF">
          <w:rPr>
            <w:webHidden/>
            <w:lang w:val="en-NZ"/>
          </w:rPr>
          <w:fldChar w:fldCharType="separate"/>
        </w:r>
        <w:r w:rsidR="00481629" w:rsidRPr="00F459DF">
          <w:rPr>
            <w:webHidden/>
            <w:lang w:val="en-NZ"/>
          </w:rPr>
          <w:t>14</w:t>
        </w:r>
        <w:r w:rsidR="004B414A" w:rsidRPr="00F459DF">
          <w:rPr>
            <w:webHidden/>
            <w:lang w:val="en-NZ"/>
          </w:rPr>
          <w:fldChar w:fldCharType="end"/>
        </w:r>
      </w:hyperlink>
    </w:p>
    <w:p w14:paraId="72AFF900" w14:textId="5BACF282" w:rsidR="004B414A" w:rsidRPr="00F459DF" w:rsidRDefault="00000000">
      <w:pPr>
        <w:pStyle w:val="TOC6"/>
        <w:rPr>
          <w:rFonts w:eastAsiaTheme="minorEastAsia"/>
          <w:noProof/>
          <w:lang w:val="en-NZ" w:eastAsia="en-US"/>
        </w:rPr>
      </w:pPr>
      <w:hyperlink w:anchor="_Toc136006897" w:history="1">
        <w:r w:rsidR="004B414A" w:rsidRPr="00F459DF">
          <w:rPr>
            <w:rStyle w:val="Hyperlink"/>
            <w:rFonts w:eastAsiaTheme="majorEastAsia"/>
            <w:noProof/>
            <w:lang w:val="en-NZ"/>
          </w:rPr>
          <w:t>5.1</w:t>
        </w:r>
        <w:r w:rsidR="004B414A" w:rsidRPr="00F459DF">
          <w:rPr>
            <w:rFonts w:eastAsiaTheme="minorEastAsia"/>
            <w:noProof/>
            <w:lang w:val="en-NZ" w:eastAsia="en-US"/>
          </w:rPr>
          <w:tab/>
        </w:r>
        <w:r w:rsidR="004B414A" w:rsidRPr="00F459DF">
          <w:rPr>
            <w:rStyle w:val="Hyperlink"/>
            <w:rFonts w:eastAsiaTheme="majorEastAsia"/>
            <w:noProof/>
            <w:lang w:val="en-NZ"/>
          </w:rPr>
          <w:t>How to Apply</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_Toc136006897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14</w:t>
        </w:r>
        <w:r w:rsidR="004B414A" w:rsidRPr="00F459DF">
          <w:rPr>
            <w:noProof/>
            <w:webHidden/>
            <w:lang w:val="en-NZ"/>
          </w:rPr>
          <w:fldChar w:fldCharType="end"/>
        </w:r>
      </w:hyperlink>
    </w:p>
    <w:p w14:paraId="63F06252" w14:textId="7BE8A070" w:rsidR="004B414A" w:rsidRPr="00F459DF" w:rsidRDefault="00000000">
      <w:pPr>
        <w:pStyle w:val="TOC6"/>
        <w:rPr>
          <w:rFonts w:eastAsiaTheme="minorEastAsia"/>
          <w:noProof/>
          <w:lang w:val="en-NZ" w:eastAsia="en-US"/>
        </w:rPr>
      </w:pPr>
      <w:hyperlink w:anchor="_Toc136006898" w:history="1">
        <w:r w:rsidR="004B414A" w:rsidRPr="00F459DF">
          <w:rPr>
            <w:rStyle w:val="Hyperlink"/>
            <w:rFonts w:eastAsiaTheme="majorEastAsia"/>
            <w:noProof/>
            <w:lang w:val="en-NZ"/>
          </w:rPr>
          <w:t>5.2</w:t>
        </w:r>
        <w:r w:rsidR="004B414A" w:rsidRPr="00F459DF">
          <w:rPr>
            <w:rFonts w:eastAsiaTheme="minorEastAsia"/>
            <w:noProof/>
            <w:lang w:val="en-NZ" w:eastAsia="en-US"/>
          </w:rPr>
          <w:tab/>
        </w:r>
        <w:r w:rsidR="004B414A" w:rsidRPr="00F459DF">
          <w:rPr>
            <w:rStyle w:val="Hyperlink"/>
            <w:rFonts w:eastAsiaTheme="majorEastAsia"/>
            <w:noProof/>
            <w:lang w:val="en-NZ"/>
          </w:rPr>
          <w:t>Checklist of Input Information Required</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_Toc136006898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15</w:t>
        </w:r>
        <w:r w:rsidR="004B414A" w:rsidRPr="00F459DF">
          <w:rPr>
            <w:noProof/>
            <w:webHidden/>
            <w:lang w:val="en-NZ"/>
          </w:rPr>
          <w:fldChar w:fldCharType="end"/>
        </w:r>
      </w:hyperlink>
    </w:p>
    <w:p w14:paraId="17F8BE3B" w14:textId="4A3C7024" w:rsidR="004B414A" w:rsidRPr="00F459DF" w:rsidRDefault="00000000">
      <w:pPr>
        <w:pStyle w:val="TOC6"/>
        <w:rPr>
          <w:rFonts w:eastAsiaTheme="minorEastAsia"/>
          <w:noProof/>
          <w:lang w:val="en-NZ" w:eastAsia="en-US"/>
        </w:rPr>
      </w:pPr>
      <w:hyperlink w:anchor="_Toc136006899" w:history="1">
        <w:r w:rsidR="004B414A" w:rsidRPr="00F459DF">
          <w:rPr>
            <w:rStyle w:val="Hyperlink"/>
            <w:rFonts w:eastAsiaTheme="majorEastAsia"/>
            <w:noProof/>
            <w:lang w:val="en-NZ"/>
          </w:rPr>
          <w:t>5.3</w:t>
        </w:r>
        <w:r w:rsidR="004B414A" w:rsidRPr="00F459DF">
          <w:rPr>
            <w:rFonts w:eastAsiaTheme="minorEastAsia"/>
            <w:noProof/>
            <w:lang w:val="en-NZ" w:eastAsia="en-US"/>
          </w:rPr>
          <w:tab/>
        </w:r>
        <w:r w:rsidR="004B414A" w:rsidRPr="00F459DF">
          <w:rPr>
            <w:rStyle w:val="Hyperlink"/>
            <w:rFonts w:eastAsiaTheme="majorEastAsia"/>
            <w:noProof/>
            <w:lang w:val="en-NZ"/>
          </w:rPr>
          <w:t>Evaluation of Applications</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_Toc136006899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15</w:t>
        </w:r>
        <w:r w:rsidR="004B414A" w:rsidRPr="00F459DF">
          <w:rPr>
            <w:noProof/>
            <w:webHidden/>
            <w:lang w:val="en-NZ"/>
          </w:rPr>
          <w:fldChar w:fldCharType="end"/>
        </w:r>
      </w:hyperlink>
    </w:p>
    <w:p w14:paraId="3CA69A20" w14:textId="1F4AD1FC" w:rsidR="004B414A" w:rsidRPr="00F459DF" w:rsidRDefault="00000000">
      <w:pPr>
        <w:pStyle w:val="TOC6"/>
        <w:rPr>
          <w:rFonts w:eastAsiaTheme="minorEastAsia"/>
          <w:noProof/>
          <w:lang w:val="en-NZ" w:eastAsia="en-US"/>
        </w:rPr>
      </w:pPr>
      <w:hyperlink w:anchor="_Toc136006900" w:history="1">
        <w:r w:rsidR="004B414A" w:rsidRPr="00F459DF">
          <w:rPr>
            <w:rStyle w:val="Hyperlink"/>
            <w:rFonts w:eastAsiaTheme="majorEastAsia"/>
            <w:noProof/>
            <w:lang w:val="en-NZ"/>
          </w:rPr>
          <w:t>5.4</w:t>
        </w:r>
        <w:r w:rsidR="004B414A" w:rsidRPr="00F459DF">
          <w:rPr>
            <w:rFonts w:eastAsiaTheme="minorEastAsia"/>
            <w:noProof/>
            <w:lang w:val="en-NZ" w:eastAsia="en-US"/>
          </w:rPr>
          <w:tab/>
        </w:r>
        <w:r w:rsidR="004B414A" w:rsidRPr="00F459DF">
          <w:rPr>
            <w:rStyle w:val="Hyperlink"/>
            <w:rFonts w:eastAsiaTheme="majorEastAsia"/>
            <w:noProof/>
            <w:lang w:val="en-NZ"/>
          </w:rPr>
          <w:t>Decision</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_Toc136006900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15</w:t>
        </w:r>
        <w:r w:rsidR="004B414A" w:rsidRPr="00F459DF">
          <w:rPr>
            <w:noProof/>
            <w:webHidden/>
            <w:lang w:val="en-NZ"/>
          </w:rPr>
          <w:fldChar w:fldCharType="end"/>
        </w:r>
      </w:hyperlink>
    </w:p>
    <w:p w14:paraId="5E739C68" w14:textId="37E422AC" w:rsidR="004B414A" w:rsidRPr="00F459DF" w:rsidRDefault="00000000">
      <w:pPr>
        <w:pStyle w:val="TOC6"/>
        <w:rPr>
          <w:rFonts w:eastAsiaTheme="minorEastAsia"/>
          <w:noProof/>
          <w:lang w:val="en-NZ" w:eastAsia="en-US"/>
        </w:rPr>
      </w:pPr>
      <w:hyperlink w:anchor="_Toc136006901" w:history="1">
        <w:r w:rsidR="004B414A" w:rsidRPr="00F459DF">
          <w:rPr>
            <w:rStyle w:val="Hyperlink"/>
            <w:rFonts w:eastAsiaTheme="majorEastAsia"/>
            <w:noProof/>
            <w:lang w:val="en-NZ"/>
          </w:rPr>
          <w:t>5.5</w:t>
        </w:r>
        <w:r w:rsidR="004B414A" w:rsidRPr="00F459DF">
          <w:rPr>
            <w:rFonts w:eastAsiaTheme="minorEastAsia"/>
            <w:noProof/>
            <w:lang w:val="en-NZ" w:eastAsia="en-US"/>
          </w:rPr>
          <w:tab/>
        </w:r>
        <w:r w:rsidR="004B414A" w:rsidRPr="00F459DF">
          <w:rPr>
            <w:rStyle w:val="Hyperlink"/>
            <w:rFonts w:eastAsiaTheme="majorEastAsia"/>
            <w:noProof/>
            <w:lang w:val="en-NZ"/>
          </w:rPr>
          <w:t>Processing of Applications</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_Toc136006901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16</w:t>
        </w:r>
        <w:r w:rsidR="004B414A" w:rsidRPr="00F459DF">
          <w:rPr>
            <w:noProof/>
            <w:webHidden/>
            <w:lang w:val="en-NZ"/>
          </w:rPr>
          <w:fldChar w:fldCharType="end"/>
        </w:r>
      </w:hyperlink>
    </w:p>
    <w:p w14:paraId="1444395F" w14:textId="5D6E1E1D" w:rsidR="004B414A" w:rsidRPr="00F459DF" w:rsidRDefault="00000000">
      <w:pPr>
        <w:pStyle w:val="TOC5"/>
        <w:rPr>
          <w:rFonts w:eastAsiaTheme="minorEastAsia"/>
          <w:b w:val="0"/>
          <w:lang w:val="en-NZ" w:eastAsia="en-US"/>
        </w:rPr>
      </w:pPr>
      <w:hyperlink w:anchor="_Toc136006902" w:history="1">
        <w:r w:rsidR="004B414A" w:rsidRPr="00F459DF">
          <w:rPr>
            <w:rStyle w:val="Hyperlink"/>
            <w:rFonts w:eastAsiaTheme="majorEastAsia"/>
            <w:lang w:val="en-NZ"/>
          </w:rPr>
          <w:t>6.</w:t>
        </w:r>
        <w:r w:rsidR="004B414A" w:rsidRPr="00F459DF">
          <w:rPr>
            <w:rFonts w:eastAsiaTheme="minorEastAsia"/>
            <w:b w:val="0"/>
            <w:lang w:val="en-NZ" w:eastAsia="en-US"/>
          </w:rPr>
          <w:tab/>
        </w:r>
        <w:r w:rsidR="004B414A" w:rsidRPr="00F459DF">
          <w:rPr>
            <w:rStyle w:val="Hyperlink"/>
            <w:rFonts w:eastAsiaTheme="majorEastAsia"/>
            <w:lang w:val="en-NZ"/>
          </w:rPr>
          <w:t>APPLICANT NOTIFICATION AND DURATION</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_Toc136006902 \h </w:instrText>
        </w:r>
        <w:r w:rsidR="004B414A" w:rsidRPr="00F459DF">
          <w:rPr>
            <w:webHidden/>
            <w:lang w:val="en-NZ"/>
          </w:rPr>
        </w:r>
        <w:r w:rsidR="004B414A" w:rsidRPr="00F459DF">
          <w:rPr>
            <w:webHidden/>
            <w:lang w:val="en-NZ"/>
          </w:rPr>
          <w:fldChar w:fldCharType="separate"/>
        </w:r>
        <w:r w:rsidR="00481629" w:rsidRPr="00F459DF">
          <w:rPr>
            <w:webHidden/>
            <w:lang w:val="en-NZ"/>
          </w:rPr>
          <w:t>16</w:t>
        </w:r>
        <w:r w:rsidR="004B414A" w:rsidRPr="00F459DF">
          <w:rPr>
            <w:webHidden/>
            <w:lang w:val="en-NZ"/>
          </w:rPr>
          <w:fldChar w:fldCharType="end"/>
        </w:r>
      </w:hyperlink>
    </w:p>
    <w:p w14:paraId="1859A118" w14:textId="080B84EC" w:rsidR="004B414A" w:rsidRPr="00F459DF" w:rsidRDefault="00000000">
      <w:pPr>
        <w:pStyle w:val="TOC6"/>
        <w:rPr>
          <w:rFonts w:eastAsiaTheme="minorEastAsia"/>
          <w:noProof/>
          <w:lang w:val="en-NZ" w:eastAsia="en-US"/>
        </w:rPr>
      </w:pPr>
      <w:hyperlink w:anchor="_Toc136006903" w:history="1">
        <w:r w:rsidR="004B414A" w:rsidRPr="00F459DF">
          <w:rPr>
            <w:rStyle w:val="Hyperlink"/>
            <w:rFonts w:eastAsiaTheme="majorEastAsia"/>
            <w:noProof/>
            <w:lang w:val="en-NZ"/>
          </w:rPr>
          <w:t>6.1</w:t>
        </w:r>
        <w:r w:rsidR="004B414A" w:rsidRPr="00F459DF">
          <w:rPr>
            <w:rFonts w:eastAsiaTheme="minorEastAsia"/>
            <w:noProof/>
            <w:lang w:val="en-NZ" w:eastAsia="en-US"/>
          </w:rPr>
          <w:tab/>
        </w:r>
        <w:r w:rsidR="004B414A" w:rsidRPr="00F459DF">
          <w:rPr>
            <w:rStyle w:val="Hyperlink"/>
            <w:rFonts w:eastAsiaTheme="majorEastAsia"/>
            <w:noProof/>
            <w:lang w:val="en-NZ"/>
          </w:rPr>
          <w:t>Notification to Applicant</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_Toc136006903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16</w:t>
        </w:r>
        <w:r w:rsidR="004B414A" w:rsidRPr="00F459DF">
          <w:rPr>
            <w:noProof/>
            <w:webHidden/>
            <w:lang w:val="en-NZ"/>
          </w:rPr>
          <w:fldChar w:fldCharType="end"/>
        </w:r>
      </w:hyperlink>
    </w:p>
    <w:p w14:paraId="4185D64F" w14:textId="698D3170" w:rsidR="004B414A" w:rsidRPr="00F459DF" w:rsidRDefault="00000000">
      <w:pPr>
        <w:pStyle w:val="TOC6"/>
        <w:rPr>
          <w:rFonts w:eastAsiaTheme="minorEastAsia"/>
          <w:noProof/>
          <w:lang w:val="en-NZ" w:eastAsia="en-US"/>
        </w:rPr>
      </w:pPr>
      <w:hyperlink w:anchor="_Toc136006904" w:history="1">
        <w:r w:rsidR="004B414A" w:rsidRPr="00F459DF">
          <w:rPr>
            <w:rStyle w:val="Hyperlink"/>
            <w:rFonts w:eastAsiaTheme="majorEastAsia"/>
            <w:noProof/>
            <w:lang w:val="en-NZ"/>
          </w:rPr>
          <w:t>6.2</w:t>
        </w:r>
        <w:r w:rsidR="004B414A" w:rsidRPr="00F459DF">
          <w:rPr>
            <w:rFonts w:eastAsiaTheme="minorEastAsia"/>
            <w:noProof/>
            <w:lang w:val="en-NZ" w:eastAsia="en-US"/>
          </w:rPr>
          <w:tab/>
        </w:r>
        <w:r w:rsidR="004B414A" w:rsidRPr="00F459DF">
          <w:rPr>
            <w:rStyle w:val="Hyperlink"/>
            <w:rFonts w:eastAsiaTheme="majorEastAsia"/>
            <w:noProof/>
            <w:lang w:val="en-NZ"/>
          </w:rPr>
          <w:t>List of Approved Prequalified Contractors</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_Toc136006904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16</w:t>
        </w:r>
        <w:r w:rsidR="004B414A" w:rsidRPr="00F459DF">
          <w:rPr>
            <w:noProof/>
            <w:webHidden/>
            <w:lang w:val="en-NZ"/>
          </w:rPr>
          <w:fldChar w:fldCharType="end"/>
        </w:r>
      </w:hyperlink>
    </w:p>
    <w:p w14:paraId="467B5E34" w14:textId="0838715D" w:rsidR="004B414A" w:rsidRPr="00F459DF" w:rsidRDefault="00000000">
      <w:pPr>
        <w:pStyle w:val="TOC6"/>
        <w:rPr>
          <w:rFonts w:eastAsiaTheme="minorEastAsia"/>
          <w:noProof/>
          <w:lang w:val="en-NZ" w:eastAsia="en-US"/>
        </w:rPr>
      </w:pPr>
      <w:hyperlink w:anchor="_Toc136006905" w:history="1">
        <w:r w:rsidR="004B414A" w:rsidRPr="00F459DF">
          <w:rPr>
            <w:rStyle w:val="Hyperlink"/>
            <w:rFonts w:eastAsiaTheme="majorEastAsia"/>
            <w:noProof/>
            <w:lang w:val="en-NZ"/>
          </w:rPr>
          <w:t>6.3</w:t>
        </w:r>
        <w:r w:rsidR="004B414A" w:rsidRPr="00F459DF">
          <w:rPr>
            <w:rFonts w:eastAsiaTheme="minorEastAsia"/>
            <w:noProof/>
            <w:lang w:val="en-NZ" w:eastAsia="en-US"/>
          </w:rPr>
          <w:tab/>
        </w:r>
        <w:r w:rsidR="004B414A" w:rsidRPr="00F459DF">
          <w:rPr>
            <w:rStyle w:val="Hyperlink"/>
            <w:rFonts w:eastAsiaTheme="majorEastAsia"/>
            <w:noProof/>
            <w:lang w:val="en-NZ"/>
          </w:rPr>
          <w:t>Duration of Prequalification</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_Toc136006905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16</w:t>
        </w:r>
        <w:r w:rsidR="004B414A" w:rsidRPr="00F459DF">
          <w:rPr>
            <w:noProof/>
            <w:webHidden/>
            <w:lang w:val="en-NZ"/>
          </w:rPr>
          <w:fldChar w:fldCharType="end"/>
        </w:r>
      </w:hyperlink>
    </w:p>
    <w:p w14:paraId="05D9D200" w14:textId="5712A7BE" w:rsidR="004B414A" w:rsidRPr="00F459DF" w:rsidRDefault="00000000">
      <w:pPr>
        <w:pStyle w:val="TOC6"/>
        <w:rPr>
          <w:rFonts w:eastAsiaTheme="minorEastAsia"/>
          <w:noProof/>
          <w:lang w:val="en-NZ" w:eastAsia="en-US"/>
        </w:rPr>
      </w:pPr>
      <w:hyperlink w:anchor="_Toc136006906" w:history="1">
        <w:r w:rsidR="004B414A" w:rsidRPr="00F459DF">
          <w:rPr>
            <w:rStyle w:val="Hyperlink"/>
            <w:rFonts w:eastAsiaTheme="majorEastAsia"/>
            <w:noProof/>
            <w:lang w:val="en-NZ"/>
          </w:rPr>
          <w:t>6.4</w:t>
        </w:r>
        <w:r w:rsidR="004B414A" w:rsidRPr="00F459DF">
          <w:rPr>
            <w:rFonts w:eastAsiaTheme="minorEastAsia"/>
            <w:noProof/>
            <w:lang w:val="en-NZ" w:eastAsia="en-US"/>
          </w:rPr>
          <w:tab/>
        </w:r>
        <w:r w:rsidR="004B414A" w:rsidRPr="00F459DF">
          <w:rPr>
            <w:rStyle w:val="Hyperlink"/>
            <w:rFonts w:eastAsiaTheme="majorEastAsia"/>
            <w:noProof/>
            <w:lang w:val="en-NZ"/>
          </w:rPr>
          <w:t>Duty to Notify</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_Toc136006906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16</w:t>
        </w:r>
        <w:r w:rsidR="004B414A" w:rsidRPr="00F459DF">
          <w:rPr>
            <w:noProof/>
            <w:webHidden/>
            <w:lang w:val="en-NZ"/>
          </w:rPr>
          <w:fldChar w:fldCharType="end"/>
        </w:r>
      </w:hyperlink>
    </w:p>
    <w:p w14:paraId="105A0D10" w14:textId="59DC3B78" w:rsidR="004B414A" w:rsidRPr="00F459DF" w:rsidRDefault="00000000">
      <w:pPr>
        <w:pStyle w:val="TOC6"/>
        <w:rPr>
          <w:rFonts w:eastAsiaTheme="minorEastAsia"/>
          <w:noProof/>
          <w:lang w:val="en-NZ" w:eastAsia="en-US"/>
        </w:rPr>
      </w:pPr>
      <w:hyperlink w:anchor="_Toc136006907" w:history="1">
        <w:r w:rsidR="004B414A" w:rsidRPr="00F459DF">
          <w:rPr>
            <w:rStyle w:val="Hyperlink"/>
            <w:rFonts w:eastAsiaTheme="majorEastAsia"/>
            <w:noProof/>
            <w:lang w:val="en-NZ"/>
          </w:rPr>
          <w:t>6.5</w:t>
        </w:r>
        <w:r w:rsidR="004B414A" w:rsidRPr="00F459DF">
          <w:rPr>
            <w:rFonts w:eastAsiaTheme="minorEastAsia"/>
            <w:noProof/>
            <w:lang w:val="en-NZ" w:eastAsia="en-US"/>
          </w:rPr>
          <w:tab/>
        </w:r>
        <w:r w:rsidR="004B414A" w:rsidRPr="00F459DF">
          <w:rPr>
            <w:rStyle w:val="Hyperlink"/>
            <w:rFonts w:eastAsiaTheme="majorEastAsia"/>
            <w:noProof/>
            <w:lang w:val="en-NZ"/>
          </w:rPr>
          <w:t>Enquiries</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_Toc136006907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17</w:t>
        </w:r>
        <w:r w:rsidR="004B414A" w:rsidRPr="00F459DF">
          <w:rPr>
            <w:noProof/>
            <w:webHidden/>
            <w:lang w:val="en-NZ"/>
          </w:rPr>
          <w:fldChar w:fldCharType="end"/>
        </w:r>
      </w:hyperlink>
    </w:p>
    <w:p w14:paraId="69B3E817" w14:textId="36425E27" w:rsidR="004B414A" w:rsidRPr="00F459DF" w:rsidRDefault="00000000">
      <w:pPr>
        <w:pStyle w:val="TOC6"/>
        <w:rPr>
          <w:rFonts w:eastAsiaTheme="minorEastAsia"/>
          <w:noProof/>
          <w:lang w:val="en-NZ" w:eastAsia="en-US"/>
        </w:rPr>
      </w:pPr>
      <w:hyperlink w:anchor="_Toc136006908" w:history="1">
        <w:r w:rsidR="004B414A" w:rsidRPr="00F459DF">
          <w:rPr>
            <w:rStyle w:val="Hyperlink"/>
            <w:rFonts w:eastAsiaTheme="majorEastAsia"/>
            <w:noProof/>
            <w:lang w:val="en-NZ"/>
          </w:rPr>
          <w:t>6.6</w:t>
        </w:r>
        <w:r w:rsidR="004B414A" w:rsidRPr="00F459DF">
          <w:rPr>
            <w:rFonts w:eastAsiaTheme="minorEastAsia"/>
            <w:noProof/>
            <w:lang w:val="en-NZ" w:eastAsia="en-US"/>
          </w:rPr>
          <w:tab/>
        </w:r>
        <w:r w:rsidR="004B414A" w:rsidRPr="00F459DF">
          <w:rPr>
            <w:rStyle w:val="Hyperlink"/>
            <w:rFonts w:eastAsiaTheme="majorEastAsia"/>
            <w:noProof/>
            <w:lang w:val="en-NZ"/>
          </w:rPr>
          <w:t>Reclassification</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_Toc136006908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17</w:t>
        </w:r>
        <w:r w:rsidR="004B414A" w:rsidRPr="00F459DF">
          <w:rPr>
            <w:noProof/>
            <w:webHidden/>
            <w:lang w:val="en-NZ"/>
          </w:rPr>
          <w:fldChar w:fldCharType="end"/>
        </w:r>
      </w:hyperlink>
    </w:p>
    <w:p w14:paraId="35DBACEC" w14:textId="6FB7B993" w:rsidR="004B414A" w:rsidRPr="00F459DF" w:rsidRDefault="00000000">
      <w:pPr>
        <w:pStyle w:val="TOC7"/>
        <w:rPr>
          <w:color w:val="auto"/>
          <w:sz w:val="22"/>
          <w:lang w:val="en-NZ" w:eastAsia="en-US"/>
        </w:rPr>
      </w:pPr>
      <w:hyperlink w:anchor="_Toc136006909" w:history="1">
        <w:r w:rsidR="004B414A" w:rsidRPr="00F459DF">
          <w:rPr>
            <w:rStyle w:val="Hyperlink"/>
            <w:lang w:val="en-NZ"/>
          </w:rPr>
          <w:t>6.6.1</w:t>
        </w:r>
        <w:r w:rsidR="004B414A" w:rsidRPr="00F459DF">
          <w:rPr>
            <w:color w:val="auto"/>
            <w:sz w:val="22"/>
            <w:lang w:val="en-NZ" w:eastAsia="en-US"/>
          </w:rPr>
          <w:tab/>
        </w:r>
        <w:r w:rsidR="004B414A" w:rsidRPr="00F459DF">
          <w:rPr>
            <w:rStyle w:val="Hyperlink"/>
            <w:lang w:val="en-NZ"/>
          </w:rPr>
          <w:t>Application for Prequalification in an additional/multiple Work Categories</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_Toc136006909 \h </w:instrText>
        </w:r>
        <w:r w:rsidR="004B414A" w:rsidRPr="00F459DF">
          <w:rPr>
            <w:webHidden/>
            <w:lang w:val="en-NZ"/>
          </w:rPr>
        </w:r>
        <w:r w:rsidR="004B414A" w:rsidRPr="00F459DF">
          <w:rPr>
            <w:webHidden/>
            <w:lang w:val="en-NZ"/>
          </w:rPr>
          <w:fldChar w:fldCharType="separate"/>
        </w:r>
        <w:r w:rsidR="00481629" w:rsidRPr="00F459DF">
          <w:rPr>
            <w:webHidden/>
            <w:lang w:val="en-NZ"/>
          </w:rPr>
          <w:t>17</w:t>
        </w:r>
        <w:r w:rsidR="004B414A" w:rsidRPr="00F459DF">
          <w:rPr>
            <w:webHidden/>
            <w:lang w:val="en-NZ"/>
          </w:rPr>
          <w:fldChar w:fldCharType="end"/>
        </w:r>
      </w:hyperlink>
    </w:p>
    <w:p w14:paraId="4785A929" w14:textId="072DCC91" w:rsidR="004B414A" w:rsidRPr="00F459DF" w:rsidRDefault="00000000">
      <w:pPr>
        <w:pStyle w:val="TOC6"/>
        <w:rPr>
          <w:rFonts w:eastAsiaTheme="minorEastAsia"/>
          <w:noProof/>
          <w:lang w:val="en-NZ" w:eastAsia="en-US"/>
        </w:rPr>
      </w:pPr>
      <w:hyperlink w:anchor="_Toc136006910" w:history="1">
        <w:r w:rsidR="004B414A" w:rsidRPr="00F459DF">
          <w:rPr>
            <w:rStyle w:val="Hyperlink"/>
            <w:rFonts w:eastAsiaTheme="majorEastAsia"/>
            <w:noProof/>
            <w:lang w:val="en-NZ"/>
          </w:rPr>
          <w:t>6.7</w:t>
        </w:r>
        <w:r w:rsidR="004B414A" w:rsidRPr="00F459DF">
          <w:rPr>
            <w:rFonts w:eastAsiaTheme="minorEastAsia"/>
            <w:noProof/>
            <w:lang w:val="en-NZ" w:eastAsia="en-US"/>
          </w:rPr>
          <w:tab/>
        </w:r>
        <w:r w:rsidR="004B414A" w:rsidRPr="00F459DF">
          <w:rPr>
            <w:rStyle w:val="Hyperlink"/>
            <w:rFonts w:eastAsiaTheme="majorEastAsia"/>
            <w:noProof/>
            <w:lang w:val="en-NZ"/>
          </w:rPr>
          <w:t>Decertification of a Contractor from Council Prequalification List</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_Toc136006910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17</w:t>
        </w:r>
        <w:r w:rsidR="004B414A" w:rsidRPr="00F459DF">
          <w:rPr>
            <w:noProof/>
            <w:webHidden/>
            <w:lang w:val="en-NZ"/>
          </w:rPr>
          <w:fldChar w:fldCharType="end"/>
        </w:r>
      </w:hyperlink>
    </w:p>
    <w:p w14:paraId="6DB7520C" w14:textId="383D9A11" w:rsidR="004B414A" w:rsidRPr="00F459DF" w:rsidRDefault="00000000">
      <w:pPr>
        <w:pStyle w:val="TOC5"/>
        <w:rPr>
          <w:rFonts w:eastAsiaTheme="minorEastAsia"/>
          <w:b w:val="0"/>
          <w:lang w:val="en-NZ" w:eastAsia="en-US"/>
        </w:rPr>
      </w:pPr>
      <w:hyperlink w:anchor="_Toc136006911" w:history="1">
        <w:r w:rsidR="004B414A" w:rsidRPr="00F459DF">
          <w:rPr>
            <w:rStyle w:val="Hyperlink"/>
            <w:rFonts w:eastAsiaTheme="majorEastAsia"/>
            <w:lang w:val="en-NZ"/>
          </w:rPr>
          <w:t>7.</w:t>
        </w:r>
        <w:r w:rsidR="004B414A" w:rsidRPr="00F459DF">
          <w:rPr>
            <w:rFonts w:eastAsiaTheme="minorEastAsia"/>
            <w:b w:val="0"/>
            <w:lang w:val="en-NZ" w:eastAsia="en-US"/>
          </w:rPr>
          <w:tab/>
        </w:r>
        <w:r w:rsidR="004B414A" w:rsidRPr="00F459DF">
          <w:rPr>
            <w:rStyle w:val="Hyperlink"/>
            <w:rFonts w:eastAsiaTheme="majorEastAsia"/>
            <w:lang w:val="en-NZ"/>
          </w:rPr>
          <w:t>SPECIFIC CONTRACT WORKS SPECIFICATIONS AND CONDITIONS</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_Toc136006911 \h </w:instrText>
        </w:r>
        <w:r w:rsidR="004B414A" w:rsidRPr="00F459DF">
          <w:rPr>
            <w:webHidden/>
            <w:lang w:val="en-NZ"/>
          </w:rPr>
        </w:r>
        <w:r w:rsidR="004B414A" w:rsidRPr="00F459DF">
          <w:rPr>
            <w:webHidden/>
            <w:lang w:val="en-NZ"/>
          </w:rPr>
          <w:fldChar w:fldCharType="separate"/>
        </w:r>
        <w:r w:rsidR="00481629" w:rsidRPr="00F459DF">
          <w:rPr>
            <w:webHidden/>
            <w:lang w:val="en-NZ"/>
          </w:rPr>
          <w:t>18</w:t>
        </w:r>
        <w:r w:rsidR="004B414A" w:rsidRPr="00F459DF">
          <w:rPr>
            <w:webHidden/>
            <w:lang w:val="en-NZ"/>
          </w:rPr>
          <w:fldChar w:fldCharType="end"/>
        </w:r>
      </w:hyperlink>
    </w:p>
    <w:p w14:paraId="2CD3937E" w14:textId="40BA0710" w:rsidR="004B414A" w:rsidRPr="00F459DF" w:rsidRDefault="00000000">
      <w:pPr>
        <w:pStyle w:val="TOC6"/>
        <w:rPr>
          <w:rFonts w:eastAsiaTheme="minorEastAsia"/>
          <w:noProof/>
          <w:lang w:val="en-NZ" w:eastAsia="en-US"/>
        </w:rPr>
      </w:pPr>
      <w:hyperlink w:anchor="_Toc136006912" w:history="1">
        <w:r w:rsidR="004B414A" w:rsidRPr="00F459DF">
          <w:rPr>
            <w:rStyle w:val="Hyperlink"/>
            <w:rFonts w:eastAsiaTheme="majorEastAsia"/>
            <w:noProof/>
            <w:lang w:val="en-NZ"/>
          </w:rPr>
          <w:t>7.1</w:t>
        </w:r>
        <w:r w:rsidR="004B414A" w:rsidRPr="00F459DF">
          <w:rPr>
            <w:rFonts w:eastAsiaTheme="minorEastAsia"/>
            <w:noProof/>
            <w:lang w:val="en-NZ" w:eastAsia="en-US"/>
          </w:rPr>
          <w:tab/>
        </w:r>
        <w:r w:rsidR="004B414A" w:rsidRPr="00F459DF">
          <w:rPr>
            <w:rStyle w:val="Hyperlink"/>
            <w:rFonts w:eastAsiaTheme="majorEastAsia"/>
            <w:noProof/>
            <w:lang w:val="en-NZ"/>
          </w:rPr>
          <w:t>Tailored Contracts</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_Toc136006912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18</w:t>
        </w:r>
        <w:r w:rsidR="004B414A" w:rsidRPr="00F459DF">
          <w:rPr>
            <w:noProof/>
            <w:webHidden/>
            <w:lang w:val="en-NZ"/>
          </w:rPr>
          <w:fldChar w:fldCharType="end"/>
        </w:r>
      </w:hyperlink>
    </w:p>
    <w:p w14:paraId="4BCE0970" w14:textId="125BBBD7" w:rsidR="004B414A" w:rsidRPr="00F459DF" w:rsidRDefault="00000000">
      <w:pPr>
        <w:pStyle w:val="TOC6"/>
        <w:rPr>
          <w:rFonts w:eastAsiaTheme="minorEastAsia"/>
          <w:noProof/>
          <w:lang w:val="en-NZ" w:eastAsia="en-US"/>
        </w:rPr>
      </w:pPr>
      <w:hyperlink w:anchor="_Toc136006913" w:history="1">
        <w:r w:rsidR="004B414A" w:rsidRPr="00F459DF">
          <w:rPr>
            <w:rStyle w:val="Hyperlink"/>
            <w:rFonts w:eastAsiaTheme="majorEastAsia"/>
            <w:noProof/>
            <w:lang w:val="en-NZ"/>
          </w:rPr>
          <w:t>7.2</w:t>
        </w:r>
        <w:r w:rsidR="004B414A" w:rsidRPr="00F459DF">
          <w:rPr>
            <w:rFonts w:eastAsiaTheme="minorEastAsia"/>
            <w:noProof/>
            <w:lang w:val="en-NZ" w:eastAsia="en-US"/>
          </w:rPr>
          <w:tab/>
        </w:r>
        <w:r w:rsidR="004B414A" w:rsidRPr="00F459DF">
          <w:rPr>
            <w:rStyle w:val="Hyperlink"/>
            <w:rFonts w:eastAsiaTheme="majorEastAsia"/>
            <w:noProof/>
            <w:lang w:val="en-NZ"/>
          </w:rPr>
          <w:t>No Legal Obligation</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_Toc136006913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18</w:t>
        </w:r>
        <w:r w:rsidR="004B414A" w:rsidRPr="00F459DF">
          <w:rPr>
            <w:noProof/>
            <w:webHidden/>
            <w:lang w:val="en-NZ"/>
          </w:rPr>
          <w:fldChar w:fldCharType="end"/>
        </w:r>
      </w:hyperlink>
    </w:p>
    <w:p w14:paraId="3A4CDE29" w14:textId="4C548458" w:rsidR="004B414A" w:rsidRPr="00F459DF" w:rsidRDefault="00000000">
      <w:pPr>
        <w:pStyle w:val="TOC5"/>
        <w:rPr>
          <w:rFonts w:eastAsiaTheme="minorEastAsia"/>
          <w:b w:val="0"/>
          <w:lang w:val="en-NZ" w:eastAsia="en-US"/>
        </w:rPr>
      </w:pPr>
      <w:hyperlink w:anchor="_Toc136006914" w:history="1">
        <w:r w:rsidR="004B414A" w:rsidRPr="00F459DF">
          <w:rPr>
            <w:rStyle w:val="Hyperlink"/>
            <w:rFonts w:eastAsiaTheme="majorEastAsia"/>
            <w:lang w:val="en-NZ"/>
          </w:rPr>
          <w:t>8.</w:t>
        </w:r>
        <w:r w:rsidR="004B414A" w:rsidRPr="00F459DF">
          <w:rPr>
            <w:rFonts w:eastAsiaTheme="minorEastAsia"/>
            <w:b w:val="0"/>
            <w:lang w:val="en-NZ" w:eastAsia="en-US"/>
          </w:rPr>
          <w:tab/>
        </w:r>
        <w:r w:rsidR="004B414A" w:rsidRPr="00F459DF">
          <w:rPr>
            <w:rStyle w:val="Hyperlink"/>
            <w:rFonts w:eastAsiaTheme="majorEastAsia"/>
            <w:lang w:val="en-NZ"/>
          </w:rPr>
          <w:t>TENDER EVALUATION</w:t>
        </w:r>
        <w:r w:rsidR="004B414A" w:rsidRPr="00F459DF">
          <w:rPr>
            <w:webHidden/>
            <w:lang w:val="en-NZ"/>
          </w:rPr>
          <w:tab/>
        </w:r>
        <w:r w:rsidR="004B414A" w:rsidRPr="00F459DF">
          <w:rPr>
            <w:webHidden/>
            <w:lang w:val="en-NZ"/>
          </w:rPr>
          <w:fldChar w:fldCharType="begin"/>
        </w:r>
        <w:r w:rsidR="004B414A" w:rsidRPr="00F459DF">
          <w:rPr>
            <w:webHidden/>
            <w:lang w:val="en-NZ"/>
          </w:rPr>
          <w:instrText xml:space="preserve"> PAGEREF _Toc136006914 \h </w:instrText>
        </w:r>
        <w:r w:rsidR="004B414A" w:rsidRPr="00F459DF">
          <w:rPr>
            <w:webHidden/>
            <w:lang w:val="en-NZ"/>
          </w:rPr>
        </w:r>
        <w:r w:rsidR="004B414A" w:rsidRPr="00F459DF">
          <w:rPr>
            <w:webHidden/>
            <w:lang w:val="en-NZ"/>
          </w:rPr>
          <w:fldChar w:fldCharType="separate"/>
        </w:r>
        <w:r w:rsidR="00481629" w:rsidRPr="00F459DF">
          <w:rPr>
            <w:webHidden/>
            <w:lang w:val="en-NZ"/>
          </w:rPr>
          <w:t>18</w:t>
        </w:r>
        <w:r w:rsidR="004B414A" w:rsidRPr="00F459DF">
          <w:rPr>
            <w:webHidden/>
            <w:lang w:val="en-NZ"/>
          </w:rPr>
          <w:fldChar w:fldCharType="end"/>
        </w:r>
      </w:hyperlink>
    </w:p>
    <w:p w14:paraId="31F3A7E2" w14:textId="231F84D8" w:rsidR="004B414A" w:rsidRPr="00F459DF" w:rsidRDefault="00000000">
      <w:pPr>
        <w:pStyle w:val="TOC6"/>
        <w:rPr>
          <w:rFonts w:eastAsiaTheme="minorEastAsia"/>
          <w:noProof/>
          <w:lang w:val="en-NZ" w:eastAsia="en-US"/>
        </w:rPr>
      </w:pPr>
      <w:hyperlink w:anchor="_Toc136006915" w:history="1">
        <w:r w:rsidR="004B414A" w:rsidRPr="00F459DF">
          <w:rPr>
            <w:rStyle w:val="Hyperlink"/>
            <w:rFonts w:eastAsiaTheme="majorEastAsia"/>
            <w:noProof/>
            <w:lang w:val="en-NZ"/>
          </w:rPr>
          <w:t>8.1</w:t>
        </w:r>
        <w:r w:rsidR="004B414A" w:rsidRPr="00F459DF">
          <w:rPr>
            <w:rFonts w:eastAsiaTheme="minorEastAsia"/>
            <w:noProof/>
            <w:lang w:val="en-NZ" w:eastAsia="en-US"/>
          </w:rPr>
          <w:tab/>
        </w:r>
        <w:r w:rsidR="004B414A" w:rsidRPr="00F459DF">
          <w:rPr>
            <w:rStyle w:val="Hyperlink"/>
            <w:rFonts w:eastAsiaTheme="majorEastAsia"/>
            <w:noProof/>
            <w:lang w:val="en-NZ"/>
          </w:rPr>
          <w:t>Tender Evaluation Method</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_Toc136006915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18</w:t>
        </w:r>
        <w:r w:rsidR="004B414A" w:rsidRPr="00F459DF">
          <w:rPr>
            <w:noProof/>
            <w:webHidden/>
            <w:lang w:val="en-NZ"/>
          </w:rPr>
          <w:fldChar w:fldCharType="end"/>
        </w:r>
      </w:hyperlink>
    </w:p>
    <w:p w14:paraId="6B7C4C89" w14:textId="025F6306" w:rsidR="004B414A" w:rsidRPr="00F459DF" w:rsidRDefault="00000000">
      <w:pPr>
        <w:pStyle w:val="TOC6"/>
        <w:rPr>
          <w:rFonts w:eastAsiaTheme="minorEastAsia"/>
          <w:noProof/>
          <w:lang w:val="en-NZ" w:eastAsia="en-US"/>
        </w:rPr>
      </w:pPr>
      <w:hyperlink w:anchor="_Toc136006916" w:history="1">
        <w:r w:rsidR="004B414A" w:rsidRPr="00F459DF">
          <w:rPr>
            <w:rStyle w:val="Hyperlink"/>
            <w:rFonts w:eastAsiaTheme="majorEastAsia"/>
            <w:noProof/>
            <w:lang w:val="en-NZ"/>
          </w:rPr>
          <w:t>8.2</w:t>
        </w:r>
        <w:r w:rsidR="004B414A" w:rsidRPr="00F459DF">
          <w:rPr>
            <w:rFonts w:eastAsiaTheme="minorEastAsia"/>
            <w:noProof/>
            <w:lang w:val="en-NZ" w:eastAsia="en-US"/>
          </w:rPr>
          <w:tab/>
        </w:r>
        <w:r w:rsidR="004B414A" w:rsidRPr="00F459DF">
          <w:rPr>
            <w:rStyle w:val="Hyperlink"/>
            <w:rFonts w:eastAsiaTheme="majorEastAsia"/>
            <w:noProof/>
            <w:lang w:val="en-NZ"/>
          </w:rPr>
          <w:t>Pre-letting Meeting</w:t>
        </w:r>
        <w:r w:rsidR="004B414A" w:rsidRPr="00F459DF">
          <w:rPr>
            <w:noProof/>
            <w:webHidden/>
            <w:lang w:val="en-NZ"/>
          </w:rPr>
          <w:tab/>
        </w:r>
        <w:r w:rsidR="004B414A" w:rsidRPr="00F459DF">
          <w:rPr>
            <w:noProof/>
            <w:webHidden/>
            <w:lang w:val="en-NZ"/>
          </w:rPr>
          <w:fldChar w:fldCharType="begin"/>
        </w:r>
        <w:r w:rsidR="004B414A" w:rsidRPr="00F459DF">
          <w:rPr>
            <w:noProof/>
            <w:webHidden/>
            <w:lang w:val="en-NZ"/>
          </w:rPr>
          <w:instrText xml:space="preserve"> PAGEREF _Toc136006916 \h </w:instrText>
        </w:r>
        <w:r w:rsidR="004B414A" w:rsidRPr="00F459DF">
          <w:rPr>
            <w:noProof/>
            <w:webHidden/>
            <w:lang w:val="en-NZ"/>
          </w:rPr>
        </w:r>
        <w:r w:rsidR="004B414A" w:rsidRPr="00F459DF">
          <w:rPr>
            <w:noProof/>
            <w:webHidden/>
            <w:lang w:val="en-NZ"/>
          </w:rPr>
          <w:fldChar w:fldCharType="separate"/>
        </w:r>
        <w:r w:rsidR="00481629" w:rsidRPr="00F459DF">
          <w:rPr>
            <w:noProof/>
            <w:webHidden/>
            <w:lang w:val="en-NZ"/>
          </w:rPr>
          <w:t>18</w:t>
        </w:r>
        <w:r w:rsidR="004B414A" w:rsidRPr="00F459DF">
          <w:rPr>
            <w:noProof/>
            <w:webHidden/>
            <w:lang w:val="en-NZ"/>
          </w:rPr>
          <w:fldChar w:fldCharType="end"/>
        </w:r>
      </w:hyperlink>
    </w:p>
    <w:p w14:paraId="13948646" w14:textId="036D4A8E" w:rsidR="009E0775" w:rsidRPr="00F459DF" w:rsidRDefault="00DF1066" w:rsidP="00872E0C">
      <w:pPr>
        <w:pStyle w:val="BodyText"/>
        <w:jc w:val="both"/>
        <w:rPr>
          <w:szCs w:val="28"/>
          <w:lang w:val="en-NZ"/>
        </w:rPr>
      </w:pPr>
      <w:r w:rsidRPr="00F459DF">
        <w:rPr>
          <w:szCs w:val="28"/>
          <w:lang w:val="en-NZ"/>
        </w:rPr>
        <w:fldChar w:fldCharType="end"/>
      </w:r>
    </w:p>
    <w:p w14:paraId="4864FDEE" w14:textId="77777777" w:rsidR="009E0775" w:rsidRPr="00F459DF" w:rsidRDefault="009E0775" w:rsidP="00872E0C">
      <w:pPr>
        <w:spacing w:after="160" w:line="259" w:lineRule="auto"/>
        <w:jc w:val="both"/>
        <w:rPr>
          <w:sz w:val="24"/>
          <w:szCs w:val="28"/>
          <w:lang w:val="en-NZ"/>
        </w:rPr>
      </w:pPr>
      <w:r w:rsidRPr="00F459DF">
        <w:rPr>
          <w:sz w:val="24"/>
          <w:szCs w:val="28"/>
          <w:lang w:val="en-NZ"/>
        </w:rPr>
        <w:br w:type="page"/>
      </w:r>
    </w:p>
    <w:p w14:paraId="39F52C2E" w14:textId="77777777" w:rsidR="00B70599" w:rsidRPr="00F459DF" w:rsidRDefault="00B70599" w:rsidP="00872E0C">
      <w:pPr>
        <w:pStyle w:val="Heading1"/>
        <w:jc w:val="both"/>
        <w:rPr>
          <w:lang w:val="en-NZ"/>
        </w:rPr>
        <w:sectPr w:rsidR="00B70599" w:rsidRPr="00F459DF" w:rsidSect="009E0775">
          <w:type w:val="continuous"/>
          <w:pgSz w:w="11906" w:h="16838" w:code="9"/>
          <w:pgMar w:top="1634" w:right="1191" w:bottom="1191" w:left="1191" w:header="426" w:footer="397" w:gutter="0"/>
          <w:cols w:space="708"/>
          <w:titlePg/>
          <w:docGrid w:linePitch="360"/>
        </w:sectPr>
      </w:pPr>
    </w:p>
    <w:p w14:paraId="5AFAF60D" w14:textId="377680D6" w:rsidR="00DE5E76" w:rsidRPr="00F459DF" w:rsidRDefault="00DE5E76" w:rsidP="00872E0C">
      <w:pPr>
        <w:pStyle w:val="Heading1"/>
        <w:jc w:val="both"/>
        <w:rPr>
          <w:lang w:val="en-NZ"/>
        </w:rPr>
      </w:pPr>
      <w:bookmarkStart w:id="1" w:name="_Toc136006885"/>
      <w:r w:rsidRPr="00F459DF">
        <w:rPr>
          <w:lang w:val="en-NZ"/>
        </w:rPr>
        <w:lastRenderedPageBreak/>
        <w:t>DEFINITIONS</w:t>
      </w:r>
      <w:bookmarkEnd w:id="1"/>
    </w:p>
    <w:p w14:paraId="68BE3294" w14:textId="67FBA148" w:rsidR="00DE5E76" w:rsidRPr="00F459DF" w:rsidRDefault="008B4E3C" w:rsidP="00872E0C">
      <w:pPr>
        <w:pStyle w:val="BodyText"/>
        <w:jc w:val="both"/>
        <w:rPr>
          <w:szCs w:val="28"/>
          <w:lang w:val="en-NZ"/>
        </w:rPr>
      </w:pPr>
      <w:r w:rsidRPr="00F459DF">
        <w:rPr>
          <w:b/>
          <w:bCs/>
          <w:szCs w:val="28"/>
          <w:lang w:val="en-NZ"/>
        </w:rPr>
        <w:t>Council</w:t>
      </w:r>
      <w:r w:rsidRPr="00F459DF">
        <w:rPr>
          <w:szCs w:val="28"/>
          <w:lang w:val="en-NZ"/>
        </w:rPr>
        <w:t xml:space="preserve"> means Christchurch City Council</w:t>
      </w:r>
    </w:p>
    <w:p w14:paraId="539B983D" w14:textId="6FBBFE54" w:rsidR="00A75D71" w:rsidRPr="00F459DF" w:rsidRDefault="00A75D71" w:rsidP="00872E0C">
      <w:pPr>
        <w:pStyle w:val="BodyText"/>
        <w:jc w:val="both"/>
        <w:rPr>
          <w:szCs w:val="28"/>
          <w:lang w:val="en-NZ"/>
        </w:rPr>
      </w:pPr>
      <w:r w:rsidRPr="00F459DF">
        <w:rPr>
          <w:b/>
          <w:bCs/>
          <w:szCs w:val="28"/>
          <w:lang w:val="en-NZ"/>
        </w:rPr>
        <w:t>Applicant</w:t>
      </w:r>
      <w:r w:rsidRPr="00F459DF">
        <w:rPr>
          <w:szCs w:val="28"/>
          <w:lang w:val="en-NZ"/>
        </w:rPr>
        <w:t xml:space="preserve"> means the person or entity that submits,or expresses an interest in submitting an application to be prequalified in accordance with the Manual.</w:t>
      </w:r>
    </w:p>
    <w:p w14:paraId="2364CE4A" w14:textId="37C8BA62" w:rsidR="008B4E3C" w:rsidRPr="00F459DF" w:rsidRDefault="008B4E3C" w:rsidP="00872E0C">
      <w:pPr>
        <w:pStyle w:val="BodyText"/>
        <w:jc w:val="both"/>
        <w:rPr>
          <w:szCs w:val="28"/>
          <w:lang w:val="en-NZ"/>
        </w:rPr>
      </w:pPr>
      <w:r w:rsidRPr="00F459DF">
        <w:rPr>
          <w:b/>
          <w:bCs/>
          <w:szCs w:val="28"/>
          <w:lang w:val="en-NZ"/>
        </w:rPr>
        <w:t>Prequalification</w:t>
      </w:r>
      <w:r w:rsidRPr="00F459DF">
        <w:rPr>
          <w:szCs w:val="28"/>
          <w:lang w:val="en-NZ"/>
        </w:rPr>
        <w:t xml:space="preserve"> means eligibility to tender for Council Roading or </w:t>
      </w:r>
      <w:r w:rsidR="00CB3B88" w:rsidRPr="00F459DF">
        <w:rPr>
          <w:szCs w:val="28"/>
          <w:lang w:val="en-NZ"/>
        </w:rPr>
        <w:t>Structures work which</w:t>
      </w:r>
      <w:r w:rsidR="00A13243" w:rsidRPr="00F459DF">
        <w:rPr>
          <w:szCs w:val="28"/>
          <w:lang w:val="en-NZ"/>
        </w:rPr>
        <w:t xml:space="preserve"> will be established by qualifying to an approved Council list of Prequalified Roading and Structures Contractors</w:t>
      </w:r>
    </w:p>
    <w:p w14:paraId="194A61BD" w14:textId="44BBE756" w:rsidR="00A13243" w:rsidRPr="00F459DF" w:rsidRDefault="00CB7D0B" w:rsidP="00872E0C">
      <w:pPr>
        <w:pStyle w:val="BodyText"/>
        <w:jc w:val="both"/>
        <w:rPr>
          <w:szCs w:val="28"/>
          <w:lang w:val="en-NZ"/>
        </w:rPr>
      </w:pPr>
      <w:r w:rsidRPr="00F459DF">
        <w:rPr>
          <w:b/>
          <w:bCs/>
          <w:szCs w:val="28"/>
          <w:lang w:val="en-NZ"/>
        </w:rPr>
        <w:t>Manual</w:t>
      </w:r>
      <w:r w:rsidRPr="00F459DF">
        <w:rPr>
          <w:szCs w:val="28"/>
          <w:lang w:val="en-NZ"/>
        </w:rPr>
        <w:t xml:space="preserve"> means this </w:t>
      </w:r>
      <w:r w:rsidR="000F6C45" w:rsidRPr="00F459DF">
        <w:rPr>
          <w:szCs w:val="28"/>
          <w:lang w:val="en-NZ"/>
        </w:rPr>
        <w:t>Information Pack</w:t>
      </w:r>
      <w:r w:rsidR="00A42895" w:rsidRPr="00F459DF">
        <w:rPr>
          <w:szCs w:val="28"/>
          <w:lang w:val="en-NZ"/>
        </w:rPr>
        <w:t xml:space="preserve"> for </w:t>
      </w:r>
      <w:r w:rsidRPr="00F459DF">
        <w:rPr>
          <w:szCs w:val="28"/>
          <w:lang w:val="en-NZ"/>
        </w:rPr>
        <w:t>Roading and Structures Contractor Prequalification</w:t>
      </w:r>
      <w:r w:rsidR="00A42895" w:rsidRPr="00F459DF">
        <w:rPr>
          <w:szCs w:val="28"/>
          <w:lang w:val="en-NZ"/>
        </w:rPr>
        <w:t>.</w:t>
      </w:r>
    </w:p>
    <w:p w14:paraId="04CE6A0F" w14:textId="6ECB288B" w:rsidR="00CA6D89" w:rsidRPr="00F459DF" w:rsidRDefault="00CA6D89" w:rsidP="00872E0C">
      <w:pPr>
        <w:pStyle w:val="BodyText"/>
        <w:jc w:val="both"/>
        <w:rPr>
          <w:szCs w:val="28"/>
          <w:lang w:val="en-NZ"/>
        </w:rPr>
      </w:pPr>
      <w:r w:rsidRPr="00F459DF">
        <w:rPr>
          <w:b/>
          <w:bCs/>
          <w:szCs w:val="28"/>
          <w:lang w:val="en-NZ"/>
        </w:rPr>
        <w:t>Work Category</w:t>
      </w:r>
      <w:r w:rsidRPr="00F459DF">
        <w:rPr>
          <w:szCs w:val="28"/>
          <w:lang w:val="en-NZ"/>
        </w:rPr>
        <w:t xml:space="preserve"> means </w:t>
      </w:r>
      <w:r w:rsidR="00087E1F" w:rsidRPr="00F459DF">
        <w:rPr>
          <w:szCs w:val="28"/>
          <w:lang w:val="en-NZ"/>
        </w:rPr>
        <w:t>the</w:t>
      </w:r>
      <w:r w:rsidR="0036767A" w:rsidRPr="00F459DF">
        <w:rPr>
          <w:szCs w:val="28"/>
          <w:lang w:val="en-NZ"/>
        </w:rPr>
        <w:t xml:space="preserve"> two</w:t>
      </w:r>
      <w:r w:rsidR="00087E1F" w:rsidRPr="00F459DF">
        <w:rPr>
          <w:szCs w:val="28"/>
          <w:lang w:val="en-NZ"/>
        </w:rPr>
        <w:t xml:space="preserve"> (2) different areas of expertise </w:t>
      </w:r>
      <w:r w:rsidRPr="00F459DF">
        <w:rPr>
          <w:szCs w:val="28"/>
          <w:lang w:val="en-NZ"/>
        </w:rPr>
        <w:t>as described in Section 3</w:t>
      </w:r>
    </w:p>
    <w:p w14:paraId="78243576" w14:textId="448A32DF" w:rsidR="00CA6D89" w:rsidRPr="00F459DF" w:rsidRDefault="00CA6D89" w:rsidP="00872E0C">
      <w:pPr>
        <w:pStyle w:val="BodyText"/>
        <w:jc w:val="both"/>
        <w:rPr>
          <w:szCs w:val="28"/>
          <w:lang w:val="en-NZ"/>
        </w:rPr>
      </w:pPr>
      <w:r w:rsidRPr="00F459DF">
        <w:rPr>
          <w:b/>
          <w:bCs/>
          <w:szCs w:val="28"/>
          <w:lang w:val="en-NZ"/>
        </w:rPr>
        <w:t>Work Classification Level</w:t>
      </w:r>
      <w:r w:rsidRPr="00F459DF">
        <w:rPr>
          <w:szCs w:val="28"/>
          <w:lang w:val="en-NZ"/>
        </w:rPr>
        <w:t xml:space="preserve"> means the four (4) different levels representative of work of varying degrees of complexity and cost as described in Section 4</w:t>
      </w:r>
    </w:p>
    <w:p w14:paraId="1D5D1499" w14:textId="78BD9E67" w:rsidR="00CB7D0B" w:rsidRPr="00F459DF" w:rsidRDefault="00CB7D0B" w:rsidP="00872E0C">
      <w:pPr>
        <w:pStyle w:val="BodyText"/>
        <w:jc w:val="both"/>
        <w:rPr>
          <w:szCs w:val="28"/>
          <w:lang w:val="en-NZ"/>
        </w:rPr>
      </w:pPr>
      <w:r w:rsidRPr="00F459DF">
        <w:rPr>
          <w:b/>
          <w:bCs/>
          <w:szCs w:val="28"/>
          <w:lang w:val="en-NZ"/>
        </w:rPr>
        <w:t>EMP</w:t>
      </w:r>
      <w:r w:rsidRPr="00F459DF">
        <w:rPr>
          <w:szCs w:val="28"/>
          <w:lang w:val="en-NZ"/>
        </w:rPr>
        <w:t xml:space="preserve"> means Env</w:t>
      </w:r>
      <w:r w:rsidR="007B3B46" w:rsidRPr="00F459DF">
        <w:rPr>
          <w:szCs w:val="28"/>
          <w:lang w:val="en-NZ"/>
        </w:rPr>
        <w:t>ironmental Management Plan</w:t>
      </w:r>
    </w:p>
    <w:p w14:paraId="1D72BFF8" w14:textId="074A5172" w:rsidR="007B3B46" w:rsidRPr="00F459DF" w:rsidRDefault="00A81980" w:rsidP="00872E0C">
      <w:pPr>
        <w:pStyle w:val="BodyText"/>
        <w:jc w:val="both"/>
        <w:rPr>
          <w:szCs w:val="28"/>
          <w:lang w:val="en-NZ"/>
        </w:rPr>
      </w:pPr>
      <w:r w:rsidRPr="00F459DF">
        <w:rPr>
          <w:b/>
          <w:bCs/>
          <w:szCs w:val="28"/>
          <w:lang w:val="en-NZ"/>
        </w:rPr>
        <w:t>CV</w:t>
      </w:r>
      <w:r w:rsidRPr="00F459DF">
        <w:rPr>
          <w:szCs w:val="28"/>
          <w:lang w:val="en-NZ"/>
        </w:rPr>
        <w:t xml:space="preserve"> </w:t>
      </w:r>
      <w:r w:rsidR="00422A30" w:rsidRPr="00F459DF">
        <w:rPr>
          <w:szCs w:val="28"/>
          <w:lang w:val="en-NZ"/>
        </w:rPr>
        <w:t xml:space="preserve">means </w:t>
      </w:r>
      <w:r w:rsidR="0028707C" w:rsidRPr="00F459DF">
        <w:rPr>
          <w:szCs w:val="28"/>
          <w:lang w:val="en-NZ"/>
        </w:rPr>
        <w:t>Curriculum Vitae</w:t>
      </w:r>
    </w:p>
    <w:p w14:paraId="18F3F44D" w14:textId="373C16D8" w:rsidR="00422A30" w:rsidRPr="00F459DF" w:rsidRDefault="00422A30" w:rsidP="00872E0C">
      <w:pPr>
        <w:pStyle w:val="BodyText"/>
        <w:jc w:val="both"/>
        <w:rPr>
          <w:szCs w:val="28"/>
          <w:lang w:val="en-NZ"/>
        </w:rPr>
      </w:pPr>
      <w:r w:rsidRPr="00F459DF">
        <w:rPr>
          <w:b/>
          <w:bCs/>
          <w:szCs w:val="28"/>
          <w:lang w:val="en-NZ"/>
        </w:rPr>
        <w:t>QA</w:t>
      </w:r>
      <w:r w:rsidRPr="00F459DF">
        <w:rPr>
          <w:szCs w:val="28"/>
          <w:lang w:val="en-NZ"/>
        </w:rPr>
        <w:t xml:space="preserve"> means Quality Assurance</w:t>
      </w:r>
    </w:p>
    <w:p w14:paraId="17453C01" w14:textId="45BE3BF8" w:rsidR="00422A30" w:rsidRPr="00F459DF" w:rsidRDefault="00422A30" w:rsidP="00872E0C">
      <w:pPr>
        <w:pStyle w:val="BodyText"/>
        <w:jc w:val="both"/>
        <w:rPr>
          <w:szCs w:val="28"/>
          <w:lang w:val="en-NZ"/>
        </w:rPr>
      </w:pPr>
      <w:r w:rsidRPr="00F459DF">
        <w:rPr>
          <w:b/>
          <w:bCs/>
          <w:szCs w:val="28"/>
          <w:lang w:val="en-NZ"/>
        </w:rPr>
        <w:t>QP</w:t>
      </w:r>
      <w:r w:rsidRPr="00F459DF">
        <w:rPr>
          <w:szCs w:val="28"/>
          <w:lang w:val="en-NZ"/>
        </w:rPr>
        <w:t xml:space="preserve"> means Quality Plan</w:t>
      </w:r>
    </w:p>
    <w:p w14:paraId="2E0F62C0" w14:textId="004D533A" w:rsidR="00422A30" w:rsidRPr="00F459DF" w:rsidRDefault="00422A30" w:rsidP="00872E0C">
      <w:pPr>
        <w:pStyle w:val="BodyText"/>
        <w:jc w:val="both"/>
        <w:rPr>
          <w:szCs w:val="28"/>
          <w:lang w:val="en-NZ"/>
        </w:rPr>
      </w:pPr>
      <w:r w:rsidRPr="00F459DF">
        <w:rPr>
          <w:b/>
          <w:bCs/>
          <w:szCs w:val="28"/>
          <w:lang w:val="en-NZ"/>
        </w:rPr>
        <w:t>STMS</w:t>
      </w:r>
      <w:r w:rsidRPr="00F459DF">
        <w:rPr>
          <w:szCs w:val="28"/>
          <w:lang w:val="en-NZ"/>
        </w:rPr>
        <w:t xml:space="preserve"> means Site Traffic Management Supervisor</w:t>
      </w:r>
    </w:p>
    <w:p w14:paraId="3FA9A854" w14:textId="0D39AA3A" w:rsidR="00375E0A" w:rsidRPr="00F459DF" w:rsidRDefault="00375E0A" w:rsidP="00872E0C">
      <w:pPr>
        <w:pStyle w:val="BodyText"/>
        <w:jc w:val="both"/>
        <w:rPr>
          <w:szCs w:val="28"/>
          <w:lang w:val="en-NZ"/>
        </w:rPr>
      </w:pPr>
      <w:r w:rsidRPr="00F459DF">
        <w:rPr>
          <w:b/>
          <w:bCs/>
          <w:szCs w:val="28"/>
          <w:lang w:val="en-NZ"/>
        </w:rPr>
        <w:t>TTM</w:t>
      </w:r>
      <w:r w:rsidRPr="00F459DF">
        <w:rPr>
          <w:szCs w:val="28"/>
          <w:lang w:val="en-NZ"/>
        </w:rPr>
        <w:t xml:space="preserve"> means Temporary Traffic Management</w:t>
      </w:r>
    </w:p>
    <w:p w14:paraId="55472BCE" w14:textId="070B86F7" w:rsidR="002B4EE0" w:rsidRPr="00F459DF" w:rsidRDefault="002B4EE0" w:rsidP="00872E0C">
      <w:pPr>
        <w:pStyle w:val="BodyText"/>
        <w:jc w:val="both"/>
        <w:rPr>
          <w:szCs w:val="28"/>
          <w:lang w:val="en-NZ"/>
        </w:rPr>
      </w:pPr>
      <w:r w:rsidRPr="00F459DF">
        <w:rPr>
          <w:b/>
          <w:bCs/>
          <w:szCs w:val="28"/>
          <w:lang w:val="en-NZ"/>
        </w:rPr>
        <w:t>Registered Master Landscapers New Zealand</w:t>
      </w:r>
      <w:r w:rsidRPr="00F459DF">
        <w:rPr>
          <w:szCs w:val="28"/>
          <w:lang w:val="en-NZ"/>
        </w:rPr>
        <w:t xml:space="preserve"> previously known as Landscaping</w:t>
      </w:r>
      <w:r w:rsidR="00D41F80" w:rsidRPr="00F459DF">
        <w:rPr>
          <w:szCs w:val="28"/>
          <w:lang w:val="en-NZ"/>
        </w:rPr>
        <w:t xml:space="preserve"> Industries Association</w:t>
      </w:r>
      <w:r w:rsidRPr="00F459DF">
        <w:rPr>
          <w:szCs w:val="28"/>
          <w:lang w:val="en-NZ"/>
        </w:rPr>
        <w:t xml:space="preserve"> New Zealand (LIANZ). Is the national organisation for landscaping professionals.</w:t>
      </w:r>
    </w:p>
    <w:p w14:paraId="6FF193F8" w14:textId="59BE6915" w:rsidR="00B70599" w:rsidRPr="00F459DF" w:rsidRDefault="00B70599" w:rsidP="00872E0C">
      <w:pPr>
        <w:pStyle w:val="Heading1"/>
        <w:jc w:val="both"/>
        <w:rPr>
          <w:lang w:val="en-NZ"/>
        </w:rPr>
      </w:pPr>
      <w:bookmarkStart w:id="2" w:name="_Toc136006886"/>
      <w:r w:rsidRPr="00F459DF">
        <w:rPr>
          <w:lang w:val="en-NZ"/>
        </w:rPr>
        <w:t>INTRODUCTION</w:t>
      </w:r>
      <w:bookmarkEnd w:id="2"/>
    </w:p>
    <w:p w14:paraId="21C684C9" w14:textId="16924C84" w:rsidR="00B70599" w:rsidRPr="00F459DF" w:rsidRDefault="00B70599" w:rsidP="00872E0C">
      <w:pPr>
        <w:pStyle w:val="Heading2"/>
        <w:jc w:val="both"/>
        <w:rPr>
          <w:lang w:val="en-NZ"/>
        </w:rPr>
      </w:pPr>
      <w:bookmarkStart w:id="3" w:name="_Toc136006887"/>
      <w:r w:rsidRPr="00F459DF">
        <w:rPr>
          <w:lang w:val="en-NZ"/>
        </w:rPr>
        <w:t>Purpose of Prequalification</w:t>
      </w:r>
      <w:bookmarkEnd w:id="3"/>
    </w:p>
    <w:p w14:paraId="57E0D7E1" w14:textId="5A232A8D" w:rsidR="00B70599" w:rsidRPr="00F459DF" w:rsidRDefault="009613C7" w:rsidP="00872E0C">
      <w:pPr>
        <w:pStyle w:val="BodyText"/>
        <w:jc w:val="both"/>
        <w:rPr>
          <w:szCs w:val="28"/>
          <w:lang w:val="en-NZ"/>
        </w:rPr>
      </w:pPr>
      <w:r w:rsidRPr="00F459DF">
        <w:rPr>
          <w:szCs w:val="28"/>
          <w:lang w:val="en-NZ"/>
        </w:rPr>
        <w:t>The purpose of the Council’s prequalification system for roading and structures contractors</w:t>
      </w:r>
      <w:r w:rsidR="009D27D4" w:rsidRPr="00F459DF">
        <w:rPr>
          <w:szCs w:val="28"/>
          <w:lang w:val="en-NZ"/>
        </w:rPr>
        <w:t xml:space="preserve"> is to streamline the tendering system whereby work will be classified by its estimated value into four levels. Contractors will be permitted to tender for work in the value classification(s)</w:t>
      </w:r>
      <w:r w:rsidR="00872E0C" w:rsidRPr="00F459DF">
        <w:rPr>
          <w:szCs w:val="28"/>
          <w:lang w:val="en-NZ"/>
        </w:rPr>
        <w:t xml:space="preserve"> for which they have prequalified and no higher. They may also tender for work in lower value levels. The targeted outcome of this initiative is:</w:t>
      </w:r>
    </w:p>
    <w:p w14:paraId="12243965" w14:textId="0E8DA76F" w:rsidR="00872E0C" w:rsidRPr="00F459DF" w:rsidRDefault="00872E0C" w:rsidP="00872E0C">
      <w:pPr>
        <w:pStyle w:val="BodyText"/>
        <w:numPr>
          <w:ilvl w:val="0"/>
          <w:numId w:val="21"/>
        </w:numPr>
        <w:jc w:val="both"/>
        <w:rPr>
          <w:szCs w:val="28"/>
          <w:lang w:val="en-NZ"/>
        </w:rPr>
      </w:pPr>
      <w:r w:rsidRPr="00F459DF">
        <w:rPr>
          <w:szCs w:val="28"/>
          <w:lang w:val="en-NZ"/>
        </w:rPr>
        <w:t>Simplification and improved consistency for the Council’s tender</w:t>
      </w:r>
      <w:r w:rsidR="00F92B16" w:rsidRPr="00F459DF">
        <w:rPr>
          <w:szCs w:val="28"/>
          <w:lang w:val="en-NZ"/>
        </w:rPr>
        <w:t>ing system</w:t>
      </w:r>
    </w:p>
    <w:p w14:paraId="6B5D06A4" w14:textId="2CDE7830" w:rsidR="00F92B16" w:rsidRPr="00F459DF" w:rsidRDefault="00F92B16" w:rsidP="00872E0C">
      <w:pPr>
        <w:pStyle w:val="BodyText"/>
        <w:numPr>
          <w:ilvl w:val="0"/>
          <w:numId w:val="21"/>
        </w:numPr>
        <w:jc w:val="both"/>
        <w:rPr>
          <w:szCs w:val="28"/>
          <w:lang w:val="en-NZ"/>
        </w:rPr>
      </w:pPr>
      <w:r w:rsidRPr="00F459DF">
        <w:rPr>
          <w:szCs w:val="28"/>
          <w:lang w:val="en-NZ"/>
        </w:rPr>
        <w:t>Reduction of costs for Contractors and the Council</w:t>
      </w:r>
    </w:p>
    <w:p w14:paraId="6DB5A1B3" w14:textId="6A107F93" w:rsidR="00F92B16" w:rsidRPr="00F459DF" w:rsidRDefault="00F92B16" w:rsidP="00872E0C">
      <w:pPr>
        <w:pStyle w:val="BodyText"/>
        <w:numPr>
          <w:ilvl w:val="0"/>
          <w:numId w:val="21"/>
        </w:numPr>
        <w:jc w:val="both"/>
        <w:rPr>
          <w:szCs w:val="28"/>
          <w:lang w:val="en-NZ"/>
        </w:rPr>
      </w:pPr>
      <w:r w:rsidRPr="00F459DF">
        <w:rPr>
          <w:szCs w:val="28"/>
          <w:lang w:val="en-NZ"/>
        </w:rPr>
        <w:t>Enhancement of Contractor performance</w:t>
      </w:r>
    </w:p>
    <w:p w14:paraId="15FB0ABA" w14:textId="3B10D9CF" w:rsidR="00F92B16" w:rsidRPr="00F459DF" w:rsidRDefault="00F92B16" w:rsidP="00F92B16">
      <w:pPr>
        <w:pStyle w:val="BodyText"/>
        <w:jc w:val="both"/>
        <w:rPr>
          <w:szCs w:val="28"/>
          <w:lang w:val="en-NZ"/>
        </w:rPr>
      </w:pPr>
      <w:r w:rsidRPr="00F459DF">
        <w:rPr>
          <w:szCs w:val="28"/>
          <w:lang w:val="en-NZ"/>
        </w:rPr>
        <w:t xml:space="preserve">It is to be noted that this Manual </w:t>
      </w:r>
      <w:r w:rsidR="00542A4A" w:rsidRPr="00F459DF">
        <w:rPr>
          <w:szCs w:val="28"/>
          <w:lang w:val="en-NZ"/>
        </w:rPr>
        <w:t>does not define the Council’s methods for tender evaluation which are outlined in another Council document.</w:t>
      </w:r>
    </w:p>
    <w:p w14:paraId="67C6A9CE" w14:textId="58556176" w:rsidR="00B70599" w:rsidRPr="00F459DF" w:rsidRDefault="00B70599" w:rsidP="00872E0C">
      <w:pPr>
        <w:pStyle w:val="Heading2"/>
        <w:jc w:val="both"/>
        <w:rPr>
          <w:lang w:val="en-NZ"/>
        </w:rPr>
      </w:pPr>
      <w:bookmarkStart w:id="4" w:name="_Toc136006888"/>
      <w:r w:rsidRPr="00F459DF">
        <w:rPr>
          <w:lang w:val="en-NZ"/>
        </w:rPr>
        <w:lastRenderedPageBreak/>
        <w:t>Eligibility to Prequalify</w:t>
      </w:r>
      <w:bookmarkEnd w:id="4"/>
    </w:p>
    <w:p w14:paraId="4B6D2039" w14:textId="5781DD0D" w:rsidR="00B70599" w:rsidRPr="00F459DF" w:rsidRDefault="003B0342" w:rsidP="00872E0C">
      <w:pPr>
        <w:pStyle w:val="BodyText"/>
        <w:jc w:val="both"/>
        <w:rPr>
          <w:szCs w:val="28"/>
          <w:lang w:val="en-NZ"/>
        </w:rPr>
      </w:pPr>
      <w:r w:rsidRPr="00F459DF">
        <w:rPr>
          <w:szCs w:val="28"/>
          <w:lang w:val="en-NZ"/>
        </w:rPr>
        <w:t>The Council is not in the business of acting as a trial agent for start-up Contractors</w:t>
      </w:r>
      <w:r w:rsidR="00400E06" w:rsidRPr="00F459DF">
        <w:rPr>
          <w:szCs w:val="28"/>
          <w:lang w:val="en-NZ"/>
        </w:rPr>
        <w:t xml:space="preserve">. </w:t>
      </w:r>
      <w:r w:rsidR="00520A10" w:rsidRPr="00F459DF">
        <w:rPr>
          <w:szCs w:val="28"/>
          <w:lang w:val="en-NZ"/>
        </w:rPr>
        <w:t>Therefore,</w:t>
      </w:r>
      <w:r w:rsidR="00400E06" w:rsidRPr="00F459DF">
        <w:rPr>
          <w:szCs w:val="28"/>
          <w:lang w:val="en-NZ"/>
        </w:rPr>
        <w:t xml:space="preserve"> Contractors wishing to apply for prequalification must be established and experienced roading and/or structures </w:t>
      </w:r>
      <w:r w:rsidR="00520A10" w:rsidRPr="00F459DF">
        <w:rPr>
          <w:szCs w:val="28"/>
          <w:lang w:val="en-NZ"/>
        </w:rPr>
        <w:t>contractors. The level for which a Contractor prequalifies depends on the extent</w:t>
      </w:r>
      <w:r w:rsidR="008470E6" w:rsidRPr="00F459DF">
        <w:rPr>
          <w:szCs w:val="28"/>
          <w:lang w:val="en-NZ"/>
        </w:rPr>
        <w:t xml:space="preserve"> and degree to which it satisfies the required attributes for any particular level as defined in this </w:t>
      </w:r>
      <w:r w:rsidR="001529E7" w:rsidRPr="00F459DF">
        <w:rPr>
          <w:szCs w:val="28"/>
          <w:lang w:val="en-NZ"/>
        </w:rPr>
        <w:t>Information Pack</w:t>
      </w:r>
      <w:r w:rsidR="008470E6" w:rsidRPr="00F459DF">
        <w:rPr>
          <w:szCs w:val="28"/>
          <w:lang w:val="en-NZ"/>
        </w:rPr>
        <w:t>.</w:t>
      </w:r>
    </w:p>
    <w:p w14:paraId="347A0320" w14:textId="6F80F76F" w:rsidR="00B70599" w:rsidRPr="00F459DF" w:rsidRDefault="00B70599" w:rsidP="00872E0C">
      <w:pPr>
        <w:pStyle w:val="Heading2"/>
        <w:jc w:val="both"/>
        <w:rPr>
          <w:lang w:val="en-NZ"/>
        </w:rPr>
      </w:pPr>
      <w:bookmarkStart w:id="5" w:name="_Toc136006889"/>
      <w:r w:rsidRPr="00F459DF">
        <w:rPr>
          <w:lang w:val="en-NZ"/>
        </w:rPr>
        <w:t>List of Prequalified Roading and Structures Contractors</w:t>
      </w:r>
      <w:bookmarkEnd w:id="5"/>
    </w:p>
    <w:p w14:paraId="47D6A2FD" w14:textId="6724855D" w:rsidR="00B70599" w:rsidRPr="00F459DF" w:rsidRDefault="008470E6" w:rsidP="00872E0C">
      <w:pPr>
        <w:pStyle w:val="BodyText"/>
        <w:jc w:val="both"/>
        <w:rPr>
          <w:szCs w:val="28"/>
          <w:lang w:val="en-NZ"/>
        </w:rPr>
      </w:pPr>
      <w:r w:rsidRPr="00F459DF">
        <w:rPr>
          <w:szCs w:val="28"/>
          <w:lang w:val="en-NZ"/>
        </w:rPr>
        <w:t>A list of Pre</w:t>
      </w:r>
      <w:r w:rsidR="00A41CA1" w:rsidRPr="00F459DF">
        <w:rPr>
          <w:szCs w:val="28"/>
          <w:lang w:val="en-NZ"/>
        </w:rPr>
        <w:t xml:space="preserve">qualified </w:t>
      </w:r>
      <w:r w:rsidR="004F38A8" w:rsidRPr="00F459DF">
        <w:rPr>
          <w:szCs w:val="28"/>
          <w:lang w:val="en-NZ"/>
        </w:rPr>
        <w:t>Roading</w:t>
      </w:r>
      <w:r w:rsidR="00A41CA1" w:rsidRPr="00F459DF">
        <w:rPr>
          <w:szCs w:val="28"/>
          <w:lang w:val="en-NZ"/>
        </w:rPr>
        <w:t xml:space="preserve"> and Structures Contractors will be published on the Council website and kept updated at regular intervals. It must be noted that prequalification does not</w:t>
      </w:r>
      <w:r w:rsidR="004E3FB2" w:rsidRPr="00F459DF">
        <w:rPr>
          <w:szCs w:val="28"/>
          <w:lang w:val="en-NZ"/>
        </w:rPr>
        <w:t xml:space="preserve"> automatically entitle a Contractor to tender for each and every roading or structures</w:t>
      </w:r>
      <w:r w:rsidR="004F38A8" w:rsidRPr="00F459DF">
        <w:rPr>
          <w:szCs w:val="28"/>
          <w:lang w:val="en-NZ"/>
        </w:rPr>
        <w:t xml:space="preserve"> project in its prequalified range, because certain work will, from time to time, be restricted to tendering shortlists and other appropriate procurement methodology.</w:t>
      </w:r>
    </w:p>
    <w:p w14:paraId="10379EE0" w14:textId="62A262C9" w:rsidR="00B70599" w:rsidRPr="00F459DF" w:rsidRDefault="00EA3509" w:rsidP="00872E0C">
      <w:pPr>
        <w:pStyle w:val="Heading2"/>
        <w:jc w:val="both"/>
        <w:rPr>
          <w:lang w:val="en-NZ"/>
        </w:rPr>
      </w:pPr>
      <w:bookmarkStart w:id="6" w:name="_Toc136006890"/>
      <w:r w:rsidRPr="00F459DF">
        <w:rPr>
          <w:lang w:val="en-NZ"/>
        </w:rPr>
        <w:t>Infor</w:t>
      </w:r>
      <w:r w:rsidR="00F0369E" w:rsidRPr="00F459DF">
        <w:rPr>
          <w:lang w:val="en-NZ"/>
        </w:rPr>
        <w:t>mation Pack</w:t>
      </w:r>
      <w:r w:rsidR="00B70599" w:rsidRPr="00F459DF">
        <w:rPr>
          <w:lang w:val="en-NZ"/>
        </w:rPr>
        <w:t xml:space="preserve"> Availability</w:t>
      </w:r>
      <w:bookmarkEnd w:id="6"/>
    </w:p>
    <w:p w14:paraId="01129771" w14:textId="66AD6C61" w:rsidR="00047973" w:rsidRPr="00F459DF" w:rsidRDefault="004F38A8" w:rsidP="00872E0C">
      <w:pPr>
        <w:pStyle w:val="BodyText"/>
        <w:jc w:val="both"/>
        <w:rPr>
          <w:szCs w:val="28"/>
          <w:lang w:val="en-NZ"/>
        </w:rPr>
      </w:pPr>
      <w:r w:rsidRPr="00F459DF">
        <w:rPr>
          <w:szCs w:val="28"/>
          <w:lang w:val="en-NZ"/>
        </w:rPr>
        <w:t xml:space="preserve">This </w:t>
      </w:r>
      <w:r w:rsidR="00F0369E" w:rsidRPr="00F459DF">
        <w:rPr>
          <w:szCs w:val="28"/>
          <w:lang w:val="en-NZ"/>
        </w:rPr>
        <w:t>Information Pack</w:t>
      </w:r>
      <w:r w:rsidRPr="00F459DF">
        <w:rPr>
          <w:szCs w:val="28"/>
          <w:lang w:val="en-NZ"/>
        </w:rPr>
        <w:t xml:space="preserve"> is available on the Council’s website at the following link:</w:t>
      </w:r>
    </w:p>
    <w:p w14:paraId="336B4DBC" w14:textId="77777777" w:rsidR="00D432D8" w:rsidRPr="00F459DF" w:rsidRDefault="00D432D8" w:rsidP="00872E0C">
      <w:pPr>
        <w:pStyle w:val="BodyText"/>
        <w:jc w:val="both"/>
        <w:rPr>
          <w:sz w:val="20"/>
          <w:lang w:val="en-NZ"/>
        </w:rPr>
      </w:pPr>
    </w:p>
    <w:p w14:paraId="1F2BCC05" w14:textId="43CB5670" w:rsidR="00D432D8" w:rsidRPr="00F459DF" w:rsidRDefault="00000000" w:rsidP="00872E0C">
      <w:pPr>
        <w:pStyle w:val="BodyText"/>
        <w:jc w:val="both"/>
        <w:rPr>
          <w:lang w:val="en-NZ"/>
        </w:rPr>
      </w:pPr>
      <w:hyperlink r:id="rId23" w:history="1">
        <w:r w:rsidR="00D432D8" w:rsidRPr="00F459DF">
          <w:rPr>
            <w:rStyle w:val="Hyperlink"/>
            <w:lang w:val="en-NZ"/>
          </w:rPr>
          <w:t>Prequalified roading contractors : Christchurch City Council (ccc.govt.nz)</w:t>
        </w:r>
      </w:hyperlink>
    </w:p>
    <w:p w14:paraId="1D3E4E77" w14:textId="77777777" w:rsidR="00D432D8" w:rsidRPr="00F459DF" w:rsidRDefault="00D432D8" w:rsidP="00872E0C">
      <w:pPr>
        <w:pStyle w:val="BodyText"/>
        <w:jc w:val="both"/>
        <w:rPr>
          <w:sz w:val="20"/>
          <w:lang w:val="en-NZ"/>
        </w:rPr>
      </w:pPr>
    </w:p>
    <w:p w14:paraId="6497949B" w14:textId="6C3C0625" w:rsidR="004F38A8" w:rsidRPr="00F459DF" w:rsidRDefault="004F38A8" w:rsidP="00872E0C">
      <w:pPr>
        <w:pStyle w:val="BodyText"/>
        <w:jc w:val="both"/>
        <w:rPr>
          <w:szCs w:val="28"/>
          <w:lang w:val="en-NZ"/>
        </w:rPr>
      </w:pPr>
      <w:r w:rsidRPr="00F459DF">
        <w:rPr>
          <w:szCs w:val="28"/>
          <w:lang w:val="en-NZ"/>
        </w:rPr>
        <w:t>Its currency is shown by the date of issue on the cover page. Hard copies are not av</w:t>
      </w:r>
      <w:r w:rsidR="0002066C" w:rsidRPr="00F459DF">
        <w:rPr>
          <w:szCs w:val="28"/>
          <w:lang w:val="en-NZ"/>
        </w:rPr>
        <w:t>ailable direct from the Council and these should be printed off the weblink.</w:t>
      </w:r>
    </w:p>
    <w:p w14:paraId="768B36E8" w14:textId="0F2D094C" w:rsidR="00FC183D" w:rsidRPr="00F459DF" w:rsidRDefault="00FC183D" w:rsidP="00FC183D">
      <w:pPr>
        <w:pStyle w:val="Heading2"/>
        <w:rPr>
          <w:lang w:val="en-NZ"/>
        </w:rPr>
      </w:pPr>
      <w:bookmarkStart w:id="7" w:name="_Toc136006891"/>
      <w:r w:rsidRPr="00F459DF">
        <w:rPr>
          <w:lang w:val="en-NZ"/>
        </w:rPr>
        <w:t>Health &amp; Safety Prequalification (</w:t>
      </w:r>
      <w:r w:rsidR="009767B1" w:rsidRPr="00F459DF">
        <w:rPr>
          <w:lang w:val="en-NZ"/>
        </w:rPr>
        <w:t>Tōtika</w:t>
      </w:r>
      <w:r w:rsidRPr="00F459DF">
        <w:rPr>
          <w:lang w:val="en-NZ"/>
        </w:rPr>
        <w:t>)</w:t>
      </w:r>
      <w:bookmarkEnd w:id="7"/>
    </w:p>
    <w:p w14:paraId="2272E65C" w14:textId="4B095E05" w:rsidR="00641492" w:rsidRPr="00F459DF" w:rsidRDefault="00641492" w:rsidP="00FC183D">
      <w:pPr>
        <w:pStyle w:val="BodyText"/>
        <w:rPr>
          <w:lang w:val="en-NZ"/>
        </w:rPr>
      </w:pPr>
      <w:r w:rsidRPr="00F459DF">
        <w:rPr>
          <w:lang w:val="en-NZ"/>
        </w:rPr>
        <w:t xml:space="preserve">The Council have partnered with not-for-profit Tōtika Scheme administered through Construction Health &amp; Safety New Zealand (CHASNZ). Tōtika is a single framework that brings all health and safety prequalification’s together under one umbrella. Its aim is to create one standard against which a contractor must prequalify one time and eliminate contractor duplication of effort. </w:t>
      </w:r>
    </w:p>
    <w:p w14:paraId="19A0BD49" w14:textId="36AE33BA" w:rsidR="00FC183D" w:rsidRPr="00F459DF" w:rsidRDefault="00641492" w:rsidP="00FC183D">
      <w:pPr>
        <w:pStyle w:val="BodyText"/>
        <w:rPr>
          <w:lang w:val="en-NZ"/>
        </w:rPr>
      </w:pPr>
      <w:r w:rsidRPr="00F459DF">
        <w:rPr>
          <w:lang w:val="en-NZ"/>
        </w:rPr>
        <w:t>A</w:t>
      </w:r>
      <w:r w:rsidR="00FC183D" w:rsidRPr="00F459DF">
        <w:rPr>
          <w:lang w:val="en-NZ"/>
        </w:rPr>
        <w:t xml:space="preserve">ll prequalified roading and structures contractors will be required to join </w:t>
      </w:r>
      <w:r w:rsidR="00D42D34" w:rsidRPr="00F459DF">
        <w:rPr>
          <w:lang w:val="en-NZ"/>
        </w:rPr>
        <w:t>Tōtika</w:t>
      </w:r>
      <w:r w:rsidR="00FC183D" w:rsidRPr="00F459DF">
        <w:rPr>
          <w:lang w:val="en-NZ"/>
        </w:rPr>
        <w:t xml:space="preserve"> </w:t>
      </w:r>
      <w:r w:rsidR="0036767A" w:rsidRPr="00F459DF">
        <w:rPr>
          <w:lang w:val="en-NZ"/>
        </w:rPr>
        <w:t>to</w:t>
      </w:r>
      <w:r w:rsidR="00FC183D" w:rsidRPr="00F459DF">
        <w:rPr>
          <w:lang w:val="en-NZ"/>
        </w:rPr>
        <w:t xml:space="preserve"> complete their prequalification and be eligible to tender for </w:t>
      </w:r>
      <w:r w:rsidR="0036767A" w:rsidRPr="00F459DF">
        <w:rPr>
          <w:lang w:val="en-NZ"/>
        </w:rPr>
        <w:t>Council</w:t>
      </w:r>
      <w:r w:rsidR="00FC183D" w:rsidRPr="00F459DF">
        <w:rPr>
          <w:lang w:val="en-NZ"/>
        </w:rPr>
        <w:t xml:space="preserve"> contracts.</w:t>
      </w:r>
    </w:p>
    <w:p w14:paraId="6CCBF1A3" w14:textId="77777777" w:rsidR="00DC7D2E" w:rsidRPr="00F459DF" w:rsidRDefault="002E54CC" w:rsidP="00641492">
      <w:pPr>
        <w:pStyle w:val="Heading2"/>
        <w:rPr>
          <w:lang w:val="en-NZ"/>
        </w:rPr>
      </w:pPr>
      <w:r w:rsidRPr="00F459DF">
        <w:rPr>
          <w:lang w:val="en-NZ"/>
        </w:rPr>
        <w:t xml:space="preserve">If your organisation is new to </w:t>
      </w:r>
      <w:r w:rsidR="00D42D34" w:rsidRPr="00F459DF">
        <w:rPr>
          <w:lang w:val="en-NZ"/>
        </w:rPr>
        <w:t>Tōtika</w:t>
      </w:r>
      <w:r w:rsidRPr="00F459DF">
        <w:rPr>
          <w:lang w:val="en-NZ"/>
        </w:rPr>
        <w:t xml:space="preserve"> you may need to complete an assessment via a third-party certifying company. Refer to </w:t>
      </w:r>
      <w:hyperlink r:id="rId24" w:history="1">
        <w:r w:rsidRPr="00F459DF">
          <w:rPr>
            <w:rStyle w:val="Hyperlink"/>
            <w:lang w:val="en-NZ"/>
          </w:rPr>
          <w:t>www.totika.org</w:t>
        </w:r>
      </w:hyperlink>
      <w:r w:rsidRPr="00F459DF">
        <w:rPr>
          <w:lang w:val="en-NZ"/>
        </w:rPr>
        <w:t xml:space="preserve"> for more information. If your organisation is already subscribed to </w:t>
      </w:r>
      <w:r w:rsidR="00D42D34" w:rsidRPr="00F459DF">
        <w:rPr>
          <w:lang w:val="en-NZ"/>
        </w:rPr>
        <w:t>Tōtika</w:t>
      </w:r>
      <w:r w:rsidRPr="00F459DF">
        <w:rPr>
          <w:lang w:val="en-NZ"/>
        </w:rPr>
        <w:t>, there is no further action required.</w:t>
      </w:r>
      <w:bookmarkStart w:id="8" w:name="_Toc136006892"/>
    </w:p>
    <w:p w14:paraId="16A6C464" w14:textId="3A65C1E3" w:rsidR="00641492" w:rsidRPr="00F459DF" w:rsidRDefault="00641492" w:rsidP="00641492">
      <w:pPr>
        <w:pStyle w:val="Heading2"/>
        <w:rPr>
          <w:lang w:val="en-NZ"/>
        </w:rPr>
      </w:pPr>
      <w:r w:rsidRPr="00F459DF">
        <w:rPr>
          <w:lang w:val="en-NZ"/>
        </w:rPr>
        <w:t xml:space="preserve">Commitment to </w:t>
      </w:r>
      <w:r w:rsidR="0085368F" w:rsidRPr="00F459DF">
        <w:rPr>
          <w:lang w:val="en-NZ"/>
        </w:rPr>
        <w:t>S</w:t>
      </w:r>
      <w:r w:rsidRPr="00F459DF">
        <w:rPr>
          <w:lang w:val="en-NZ"/>
        </w:rPr>
        <w:t>ustainability</w:t>
      </w:r>
    </w:p>
    <w:p w14:paraId="6B6F5EB3" w14:textId="037D2174" w:rsidR="00641492" w:rsidRPr="00F459DF" w:rsidRDefault="00641492" w:rsidP="00641492">
      <w:pPr>
        <w:pStyle w:val="BodyText"/>
        <w:rPr>
          <w:lang w:val="en-NZ"/>
        </w:rPr>
      </w:pPr>
      <w:r w:rsidRPr="00F459DF">
        <w:rPr>
          <w:lang w:val="en-NZ"/>
        </w:rPr>
        <w:t>The Council are committed to:</w:t>
      </w:r>
    </w:p>
    <w:p w14:paraId="3A55C520" w14:textId="1461E76D" w:rsidR="00641492" w:rsidRPr="00F459DF" w:rsidRDefault="00641492" w:rsidP="00D21B0D">
      <w:pPr>
        <w:pStyle w:val="BodyText"/>
        <w:numPr>
          <w:ilvl w:val="0"/>
          <w:numId w:val="21"/>
        </w:numPr>
        <w:rPr>
          <w:lang w:val="en-NZ"/>
        </w:rPr>
      </w:pPr>
      <w:r w:rsidRPr="00F459DF">
        <w:rPr>
          <w:lang w:val="en-NZ"/>
        </w:rPr>
        <w:t>being an inclusive and equitable city which puts people at the centre of developing our city and district, prioritising wellbeing, accessibility and connection; and</w:t>
      </w:r>
    </w:p>
    <w:p w14:paraId="5C05FF53" w14:textId="25EB8B3B" w:rsidR="00641492" w:rsidRPr="00F459DF" w:rsidRDefault="00641492" w:rsidP="00D21B0D">
      <w:pPr>
        <w:pStyle w:val="BodyText"/>
        <w:numPr>
          <w:ilvl w:val="0"/>
          <w:numId w:val="21"/>
        </w:numPr>
        <w:rPr>
          <w:lang w:val="en-NZ"/>
        </w:rPr>
      </w:pPr>
      <w:r w:rsidRPr="00F459DF">
        <w:rPr>
          <w:lang w:val="en-NZ"/>
        </w:rPr>
        <w:lastRenderedPageBreak/>
        <w:t>a reduction in emissions, investing in adaptation and resilience, while protecting our indigenous biodiversity, waterbodies and tree canopy.</w:t>
      </w:r>
    </w:p>
    <w:p w14:paraId="675E31B7" w14:textId="20BEF5BA" w:rsidR="00641492" w:rsidRPr="00F459DF" w:rsidRDefault="00641492" w:rsidP="00D21B0D">
      <w:pPr>
        <w:pStyle w:val="BodyText"/>
        <w:rPr>
          <w:lang w:val="en-NZ"/>
        </w:rPr>
      </w:pPr>
      <w:r w:rsidRPr="00F459DF">
        <w:rPr>
          <w:lang w:val="en-NZ"/>
        </w:rPr>
        <w:t xml:space="preserve">The Council are seeking contractors who align to these strategic priorities. </w:t>
      </w:r>
    </w:p>
    <w:p w14:paraId="5DA3571F" w14:textId="085742B5" w:rsidR="007C1777" w:rsidRPr="00F459DF" w:rsidRDefault="007C1777" w:rsidP="00872E0C">
      <w:pPr>
        <w:pStyle w:val="Heading1"/>
        <w:jc w:val="both"/>
        <w:rPr>
          <w:lang w:val="en-NZ"/>
        </w:rPr>
      </w:pPr>
      <w:r w:rsidRPr="00F459DF">
        <w:rPr>
          <w:lang w:val="en-NZ"/>
        </w:rPr>
        <w:t xml:space="preserve">LEVELS OF WORK AND DESCRIPTION OF WORK </w:t>
      </w:r>
      <w:r w:rsidR="00CA6D89" w:rsidRPr="00F459DF">
        <w:rPr>
          <w:lang w:val="en-NZ"/>
        </w:rPr>
        <w:t>CATEGORY</w:t>
      </w:r>
      <w:bookmarkEnd w:id="8"/>
    </w:p>
    <w:p w14:paraId="76929A38" w14:textId="762C828B" w:rsidR="007C1777" w:rsidRPr="00F459DF" w:rsidRDefault="007C1777" w:rsidP="00872E0C">
      <w:pPr>
        <w:pStyle w:val="Heading2"/>
        <w:jc w:val="both"/>
        <w:rPr>
          <w:lang w:val="en-NZ"/>
        </w:rPr>
      </w:pPr>
      <w:bookmarkStart w:id="9" w:name="_Toc136006893"/>
      <w:r w:rsidRPr="00F459DF">
        <w:rPr>
          <w:lang w:val="en-NZ"/>
        </w:rPr>
        <w:t>Levels of Work</w:t>
      </w:r>
      <w:bookmarkEnd w:id="9"/>
    </w:p>
    <w:p w14:paraId="3AF1157F" w14:textId="103B07C6" w:rsidR="003B4DA5" w:rsidRPr="00F459DF" w:rsidRDefault="003B4DA5" w:rsidP="00872E0C">
      <w:pPr>
        <w:pStyle w:val="BodyText"/>
        <w:jc w:val="both"/>
        <w:rPr>
          <w:szCs w:val="28"/>
          <w:lang w:val="en-NZ"/>
        </w:rPr>
      </w:pPr>
      <w:r w:rsidRPr="00F459DF">
        <w:rPr>
          <w:szCs w:val="28"/>
          <w:lang w:val="en-NZ"/>
        </w:rPr>
        <w:t>The Council’s prequalification system classifies Contractors according to the Council’s evaluation of their ability to</w:t>
      </w:r>
      <w:r w:rsidR="005A7C02" w:rsidRPr="00F459DF">
        <w:rPr>
          <w:szCs w:val="28"/>
          <w:lang w:val="en-NZ"/>
        </w:rPr>
        <w:t xml:space="preserve"> meet certain levels in the attributes specified in this </w:t>
      </w:r>
      <w:r w:rsidR="0052270C" w:rsidRPr="00F459DF">
        <w:rPr>
          <w:szCs w:val="28"/>
          <w:lang w:val="en-NZ"/>
        </w:rPr>
        <w:t xml:space="preserve">Information </w:t>
      </w:r>
      <w:r w:rsidR="00547246" w:rsidRPr="00F459DF">
        <w:rPr>
          <w:szCs w:val="28"/>
          <w:lang w:val="en-NZ"/>
        </w:rPr>
        <w:t>Pack</w:t>
      </w:r>
      <w:r w:rsidR="005A7C02" w:rsidRPr="00F459DF">
        <w:rPr>
          <w:szCs w:val="28"/>
          <w:lang w:val="en-NZ"/>
        </w:rPr>
        <w:t xml:space="preserve">. The Council has </w:t>
      </w:r>
      <w:r w:rsidR="00627D7F" w:rsidRPr="00F459DF">
        <w:rPr>
          <w:szCs w:val="28"/>
          <w:lang w:val="en-NZ"/>
        </w:rPr>
        <w:t>four</w:t>
      </w:r>
      <w:r w:rsidR="009223AF" w:rsidRPr="00F459DF">
        <w:rPr>
          <w:szCs w:val="28"/>
          <w:lang w:val="en-NZ"/>
        </w:rPr>
        <w:t xml:space="preserve"> (4)</w:t>
      </w:r>
      <w:r w:rsidR="00627D7F" w:rsidRPr="00F459DF">
        <w:rPr>
          <w:szCs w:val="28"/>
          <w:lang w:val="en-NZ"/>
        </w:rPr>
        <w:t xml:space="preserve"> levels of work level classification as defined below.</w:t>
      </w:r>
    </w:p>
    <w:tbl>
      <w:tblPr>
        <w:tblStyle w:val="GDHPlainTable"/>
        <w:tblW w:w="0" w:type="auto"/>
        <w:tblLook w:val="04A0" w:firstRow="1" w:lastRow="0" w:firstColumn="1" w:lastColumn="0" w:noHBand="0" w:noVBand="1"/>
      </w:tblPr>
      <w:tblGrid>
        <w:gridCol w:w="1484"/>
        <w:gridCol w:w="1918"/>
        <w:gridCol w:w="1529"/>
        <w:gridCol w:w="1529"/>
        <w:gridCol w:w="1529"/>
        <w:gridCol w:w="1530"/>
      </w:tblGrid>
      <w:tr w:rsidR="00087E1F" w:rsidRPr="00F459DF" w14:paraId="7718BC31" w14:textId="553AE978" w:rsidTr="00E91521">
        <w:tc>
          <w:tcPr>
            <w:tcW w:w="3402" w:type="dxa"/>
            <w:gridSpan w:val="2"/>
            <w:tcBorders>
              <w:top w:val="nil"/>
              <w:left w:val="nil"/>
              <w:bottom w:val="single" w:sz="4" w:space="0" w:color="FFFFFF" w:themeColor="background1"/>
              <w:right w:val="single" w:sz="4" w:space="0" w:color="FFFFFF" w:themeColor="background1"/>
            </w:tcBorders>
            <w:shd w:val="clear" w:color="auto" w:fill="auto"/>
            <w:vAlign w:val="center"/>
          </w:tcPr>
          <w:p w14:paraId="377DFEB9" w14:textId="4F0A4E08" w:rsidR="00094B3B" w:rsidRPr="00F459DF" w:rsidRDefault="00094B3B" w:rsidP="00094B3B">
            <w:pPr>
              <w:pStyle w:val="BodyText"/>
              <w:rPr>
                <w:lang w:val="en-NZ"/>
              </w:rPr>
            </w:pPr>
          </w:p>
        </w:tc>
        <w:tc>
          <w:tcPr>
            <w:tcW w:w="6117" w:type="dxa"/>
            <w:gridSpan w:val="4"/>
            <w:tcBorders>
              <w:top w:val="single" w:sz="4" w:space="0" w:color="FFFFFF" w:themeColor="background1"/>
              <w:left w:val="single" w:sz="4" w:space="0" w:color="FFFFFF" w:themeColor="background1"/>
            </w:tcBorders>
            <w:shd w:val="clear" w:color="auto" w:fill="000000" w:themeFill="text1"/>
            <w:vAlign w:val="center"/>
          </w:tcPr>
          <w:p w14:paraId="4896AD1C" w14:textId="472573D7" w:rsidR="00094B3B" w:rsidRPr="00F459DF" w:rsidRDefault="00094B3B" w:rsidP="00094B3B">
            <w:pPr>
              <w:pStyle w:val="BodyText"/>
              <w:jc w:val="center"/>
              <w:rPr>
                <w:b/>
                <w:bCs/>
                <w:lang w:val="en-NZ"/>
              </w:rPr>
            </w:pPr>
            <w:r w:rsidRPr="00F459DF">
              <w:rPr>
                <w:b/>
                <w:bCs/>
                <w:lang w:val="en-NZ"/>
              </w:rPr>
              <w:t>Classification Level</w:t>
            </w:r>
          </w:p>
        </w:tc>
      </w:tr>
      <w:tr w:rsidR="00087E1F" w:rsidRPr="00F459DF" w14:paraId="218970BB" w14:textId="15D7A707" w:rsidTr="009C7758">
        <w:trPr>
          <w:gridBefore w:val="1"/>
          <w:wBefore w:w="1484" w:type="dxa"/>
        </w:trPr>
        <w:tc>
          <w:tcPr>
            <w:tcW w:w="1918" w:type="dxa"/>
            <w:tcBorders>
              <w:top w:val="single" w:sz="4" w:space="0" w:color="FFFFFF" w:themeColor="background1"/>
              <w:left w:val="single" w:sz="4" w:space="0" w:color="D9D9D9" w:themeColor="background2"/>
              <w:bottom w:val="single" w:sz="4" w:space="0" w:color="FFFFFF" w:themeColor="background1"/>
              <w:right w:val="single" w:sz="4" w:space="0" w:color="FFFFFF" w:themeColor="background1"/>
            </w:tcBorders>
            <w:shd w:val="clear" w:color="auto" w:fill="000000" w:themeFill="text1"/>
            <w:vAlign w:val="center"/>
          </w:tcPr>
          <w:p w14:paraId="0AF8885C" w14:textId="32698A99" w:rsidR="000D6988" w:rsidRPr="00F459DF" w:rsidRDefault="00DB41C5" w:rsidP="002C1888">
            <w:pPr>
              <w:pStyle w:val="BodyText"/>
              <w:ind w:left="142"/>
              <w:rPr>
                <w:b/>
                <w:bCs/>
                <w:lang w:val="en-NZ"/>
              </w:rPr>
            </w:pPr>
            <w:r w:rsidRPr="00F459DF">
              <w:rPr>
                <w:b/>
                <w:bCs/>
                <w:lang w:val="en-NZ"/>
              </w:rPr>
              <w:t>Work Categories</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vAlign w:val="center"/>
          </w:tcPr>
          <w:p w14:paraId="7B93DBE7" w14:textId="02D9EADB" w:rsidR="000D6988" w:rsidRPr="00F459DF" w:rsidRDefault="00094B3B" w:rsidP="00094B3B">
            <w:pPr>
              <w:pStyle w:val="BodyText"/>
              <w:jc w:val="center"/>
              <w:rPr>
                <w:b/>
                <w:bCs/>
                <w:lang w:val="en-NZ"/>
              </w:rPr>
            </w:pPr>
            <w:r w:rsidRPr="00F459DF">
              <w:rPr>
                <w:b/>
                <w:bCs/>
                <w:lang w:val="en-NZ"/>
              </w:rPr>
              <w:t>A</w:t>
            </w:r>
          </w:p>
        </w:tc>
        <w:tc>
          <w:tcPr>
            <w:tcW w:w="1529" w:type="dxa"/>
            <w:tcBorders>
              <w:left w:val="single" w:sz="4" w:space="0" w:color="FFFFFF" w:themeColor="background1"/>
              <w:bottom w:val="single" w:sz="4" w:space="0" w:color="FFFFFF" w:themeColor="background1"/>
              <w:right w:val="single" w:sz="4" w:space="0" w:color="FFFFFF" w:themeColor="background1"/>
            </w:tcBorders>
            <w:shd w:val="clear" w:color="auto" w:fill="000000" w:themeFill="text1"/>
            <w:vAlign w:val="center"/>
          </w:tcPr>
          <w:p w14:paraId="72682CBE" w14:textId="7D138EAC" w:rsidR="000D6988" w:rsidRPr="00F459DF" w:rsidRDefault="00094B3B" w:rsidP="00094B3B">
            <w:pPr>
              <w:pStyle w:val="BodyText"/>
              <w:jc w:val="center"/>
              <w:rPr>
                <w:b/>
                <w:bCs/>
                <w:lang w:val="en-NZ"/>
              </w:rPr>
            </w:pPr>
            <w:r w:rsidRPr="00F459DF">
              <w:rPr>
                <w:b/>
                <w:bCs/>
                <w:lang w:val="en-NZ"/>
              </w:rPr>
              <w:t>B</w:t>
            </w:r>
          </w:p>
        </w:tc>
        <w:tc>
          <w:tcPr>
            <w:tcW w:w="1529" w:type="dxa"/>
            <w:tcBorders>
              <w:left w:val="single" w:sz="4" w:space="0" w:color="FFFFFF" w:themeColor="background1"/>
              <w:bottom w:val="single" w:sz="4" w:space="0" w:color="FFFFFF" w:themeColor="background1"/>
              <w:right w:val="single" w:sz="4" w:space="0" w:color="FFFFFF" w:themeColor="background1"/>
            </w:tcBorders>
            <w:shd w:val="clear" w:color="auto" w:fill="000000" w:themeFill="text1"/>
            <w:vAlign w:val="center"/>
          </w:tcPr>
          <w:p w14:paraId="0D2F71EA" w14:textId="725568C0" w:rsidR="000D6988" w:rsidRPr="00F459DF" w:rsidRDefault="00094B3B" w:rsidP="00094B3B">
            <w:pPr>
              <w:pStyle w:val="BodyText"/>
              <w:jc w:val="center"/>
              <w:rPr>
                <w:b/>
                <w:bCs/>
                <w:lang w:val="en-NZ"/>
              </w:rPr>
            </w:pPr>
            <w:r w:rsidRPr="00F459DF">
              <w:rPr>
                <w:b/>
                <w:bCs/>
                <w:lang w:val="en-NZ"/>
              </w:rPr>
              <w:t>C</w:t>
            </w:r>
          </w:p>
        </w:tc>
        <w:tc>
          <w:tcPr>
            <w:tcW w:w="1530" w:type="dxa"/>
            <w:tcBorders>
              <w:left w:val="single" w:sz="4" w:space="0" w:color="FFFFFF" w:themeColor="background1"/>
              <w:bottom w:val="single" w:sz="4" w:space="0" w:color="FFFFFF" w:themeColor="background1"/>
            </w:tcBorders>
            <w:shd w:val="clear" w:color="auto" w:fill="000000" w:themeFill="text1"/>
            <w:vAlign w:val="center"/>
          </w:tcPr>
          <w:p w14:paraId="7031E496" w14:textId="51A07FDD" w:rsidR="000D6988" w:rsidRPr="00F459DF" w:rsidRDefault="00094B3B" w:rsidP="00094B3B">
            <w:pPr>
              <w:pStyle w:val="BodyText"/>
              <w:jc w:val="center"/>
              <w:rPr>
                <w:b/>
                <w:bCs/>
                <w:lang w:val="en-NZ"/>
              </w:rPr>
            </w:pPr>
            <w:r w:rsidRPr="00F459DF">
              <w:rPr>
                <w:b/>
                <w:bCs/>
                <w:lang w:val="en-NZ"/>
              </w:rPr>
              <w:t>D</w:t>
            </w:r>
          </w:p>
        </w:tc>
      </w:tr>
      <w:tr w:rsidR="00087E1F" w:rsidRPr="00F459DF" w14:paraId="79912F1C" w14:textId="3509F699" w:rsidTr="00E91521">
        <w:trPr>
          <w:gridBefore w:val="1"/>
          <w:wBefore w:w="1484" w:type="dxa"/>
        </w:trPr>
        <w:tc>
          <w:tcPr>
            <w:tcW w:w="1918" w:type="dxa"/>
            <w:tcBorders>
              <w:top w:val="single" w:sz="4" w:space="0" w:color="FFFFFF" w:themeColor="background1"/>
              <w:left w:val="single" w:sz="4" w:space="0" w:color="D9D9D9" w:themeColor="background2"/>
              <w:bottom w:val="single" w:sz="4" w:space="0" w:color="FFFFFF" w:themeColor="background1"/>
              <w:right w:val="single" w:sz="4" w:space="0" w:color="FFFFFF" w:themeColor="background1"/>
            </w:tcBorders>
            <w:shd w:val="clear" w:color="auto" w:fill="000000" w:themeFill="text1"/>
            <w:vAlign w:val="center"/>
          </w:tcPr>
          <w:p w14:paraId="30B68B94" w14:textId="68AB31BD" w:rsidR="000D6988" w:rsidRPr="00F459DF" w:rsidRDefault="00DB41C5" w:rsidP="002C1888">
            <w:pPr>
              <w:pStyle w:val="BodyText"/>
              <w:ind w:left="142"/>
              <w:rPr>
                <w:lang w:val="en-NZ"/>
              </w:rPr>
            </w:pPr>
            <w:r w:rsidRPr="00F459DF">
              <w:rPr>
                <w:lang w:val="en-NZ"/>
              </w:rPr>
              <w:t>1. Roading</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661577D7" w14:textId="270A41E1" w:rsidR="000D6988" w:rsidRPr="00F459DF" w:rsidRDefault="00094B3B" w:rsidP="00094B3B">
            <w:pPr>
              <w:pStyle w:val="BodyText"/>
              <w:jc w:val="center"/>
              <w:rPr>
                <w:lang w:val="en-NZ"/>
              </w:rPr>
            </w:pPr>
            <w:r w:rsidRPr="00F459DF">
              <w:rPr>
                <w:lang w:val="en-NZ"/>
              </w:rPr>
              <w:t>1A</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60A37375" w14:textId="05122329" w:rsidR="000D6988" w:rsidRPr="00F459DF" w:rsidRDefault="00094B3B" w:rsidP="00094B3B">
            <w:pPr>
              <w:pStyle w:val="BodyText"/>
              <w:jc w:val="center"/>
              <w:rPr>
                <w:lang w:val="en-NZ"/>
              </w:rPr>
            </w:pPr>
            <w:r w:rsidRPr="00F459DF">
              <w:rPr>
                <w:lang w:val="en-NZ"/>
              </w:rPr>
              <w:t>1B</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5A4629EA" w14:textId="3682DEEE" w:rsidR="000D6988" w:rsidRPr="00F459DF" w:rsidRDefault="00094B3B" w:rsidP="00094B3B">
            <w:pPr>
              <w:pStyle w:val="BodyText"/>
              <w:jc w:val="center"/>
              <w:rPr>
                <w:lang w:val="en-NZ"/>
              </w:rPr>
            </w:pPr>
            <w:r w:rsidRPr="00F459DF">
              <w:rPr>
                <w:lang w:val="en-NZ"/>
              </w:rPr>
              <w:t>1C</w:t>
            </w:r>
          </w:p>
        </w:tc>
        <w:tc>
          <w:tcPr>
            <w:tcW w:w="1530"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vAlign w:val="center"/>
          </w:tcPr>
          <w:p w14:paraId="50C2EA25" w14:textId="30CBF664" w:rsidR="000D6988" w:rsidRPr="00F459DF" w:rsidRDefault="00094B3B" w:rsidP="00094B3B">
            <w:pPr>
              <w:pStyle w:val="BodyText"/>
              <w:jc w:val="center"/>
              <w:rPr>
                <w:lang w:val="en-NZ"/>
              </w:rPr>
            </w:pPr>
            <w:r w:rsidRPr="00F459DF">
              <w:rPr>
                <w:lang w:val="en-NZ"/>
              </w:rPr>
              <w:t>1D</w:t>
            </w:r>
          </w:p>
        </w:tc>
      </w:tr>
      <w:tr w:rsidR="00087E1F" w:rsidRPr="00F459DF" w14:paraId="4B20A8D8" w14:textId="1DD9CA03" w:rsidTr="00E91521">
        <w:trPr>
          <w:gridBefore w:val="1"/>
          <w:wBefore w:w="1484" w:type="dxa"/>
        </w:trPr>
        <w:tc>
          <w:tcPr>
            <w:tcW w:w="1918" w:type="dxa"/>
            <w:tcBorders>
              <w:top w:val="single" w:sz="4" w:space="0" w:color="FFFFFF" w:themeColor="background1"/>
              <w:left w:val="single" w:sz="4" w:space="0" w:color="D9D9D9" w:themeColor="background2"/>
              <w:bottom w:val="single" w:sz="4" w:space="0" w:color="FFFFFF" w:themeColor="background1"/>
              <w:right w:val="single" w:sz="4" w:space="0" w:color="FFFFFF" w:themeColor="background1"/>
            </w:tcBorders>
            <w:shd w:val="clear" w:color="auto" w:fill="000000" w:themeFill="text1"/>
            <w:vAlign w:val="center"/>
          </w:tcPr>
          <w:p w14:paraId="51C93CAF" w14:textId="59BDD89B" w:rsidR="000D6988" w:rsidRPr="00F459DF" w:rsidRDefault="00DB41C5" w:rsidP="002C1888">
            <w:pPr>
              <w:pStyle w:val="BodyText"/>
              <w:ind w:left="142"/>
              <w:rPr>
                <w:lang w:val="en-NZ"/>
              </w:rPr>
            </w:pPr>
            <w:r w:rsidRPr="00F459DF">
              <w:rPr>
                <w:lang w:val="en-NZ"/>
              </w:rPr>
              <w:t xml:space="preserve">2. </w:t>
            </w:r>
            <w:r w:rsidR="00094B3B" w:rsidRPr="00F459DF">
              <w:rPr>
                <w:lang w:val="en-NZ"/>
              </w:rPr>
              <w:t>Structures</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3029D4A0" w14:textId="0874D5D0" w:rsidR="000D6988" w:rsidRPr="00F459DF" w:rsidRDefault="00094B3B" w:rsidP="00094B3B">
            <w:pPr>
              <w:pStyle w:val="BodyText"/>
              <w:jc w:val="center"/>
              <w:rPr>
                <w:lang w:val="en-NZ"/>
              </w:rPr>
            </w:pPr>
            <w:r w:rsidRPr="00F459DF">
              <w:rPr>
                <w:lang w:val="en-NZ"/>
              </w:rPr>
              <w:t>2A</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4FCEC9CD" w14:textId="4D429ABD" w:rsidR="000D6988" w:rsidRPr="00F459DF" w:rsidRDefault="00094B3B" w:rsidP="00094B3B">
            <w:pPr>
              <w:pStyle w:val="BodyText"/>
              <w:jc w:val="center"/>
              <w:rPr>
                <w:lang w:val="en-NZ"/>
              </w:rPr>
            </w:pPr>
            <w:r w:rsidRPr="00F459DF">
              <w:rPr>
                <w:lang w:val="en-NZ"/>
              </w:rPr>
              <w:t>2B</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47279860" w14:textId="4E98CD4B" w:rsidR="000D6988" w:rsidRPr="00F459DF" w:rsidRDefault="00094B3B" w:rsidP="00094B3B">
            <w:pPr>
              <w:pStyle w:val="BodyText"/>
              <w:jc w:val="center"/>
              <w:rPr>
                <w:lang w:val="en-NZ"/>
              </w:rPr>
            </w:pPr>
            <w:r w:rsidRPr="00F459DF">
              <w:rPr>
                <w:lang w:val="en-NZ"/>
              </w:rPr>
              <w:t>2C</w:t>
            </w:r>
          </w:p>
        </w:tc>
        <w:tc>
          <w:tcPr>
            <w:tcW w:w="1530" w:type="dxa"/>
            <w:tcBorders>
              <w:top w:val="single" w:sz="4" w:space="0" w:color="FFFFFF" w:themeColor="background1"/>
              <w:left w:val="single" w:sz="4" w:space="0" w:color="FFFFFF" w:themeColor="background1"/>
            </w:tcBorders>
            <w:shd w:val="clear" w:color="auto" w:fill="D9D9D9" w:themeFill="background1" w:themeFillShade="D9"/>
            <w:vAlign w:val="center"/>
          </w:tcPr>
          <w:p w14:paraId="550D790F" w14:textId="00021CDB" w:rsidR="000D6988" w:rsidRPr="00F459DF" w:rsidRDefault="00094B3B" w:rsidP="00094B3B">
            <w:pPr>
              <w:pStyle w:val="BodyText"/>
              <w:jc w:val="center"/>
              <w:rPr>
                <w:lang w:val="en-NZ"/>
              </w:rPr>
            </w:pPr>
            <w:r w:rsidRPr="00F459DF">
              <w:rPr>
                <w:lang w:val="en-NZ"/>
              </w:rPr>
              <w:t>2D</w:t>
            </w:r>
          </w:p>
        </w:tc>
      </w:tr>
      <w:tr w:rsidR="00087E1F" w:rsidRPr="00F459DF" w14:paraId="5F3C6346" w14:textId="77777777" w:rsidTr="00E91521">
        <w:tc>
          <w:tcPr>
            <w:tcW w:w="1484"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49DCE295" w14:textId="50BEDBEA" w:rsidR="002C1888" w:rsidRPr="00F459DF" w:rsidRDefault="002C1888" w:rsidP="002C1888">
            <w:pPr>
              <w:pStyle w:val="BodyText"/>
              <w:jc w:val="center"/>
              <w:rPr>
                <w:b/>
                <w:bCs/>
                <w:lang w:val="en-NZ"/>
              </w:rPr>
            </w:pPr>
            <w:r w:rsidRPr="00F459DF">
              <w:rPr>
                <w:b/>
                <w:bCs/>
                <w:lang w:val="en-NZ"/>
              </w:rPr>
              <w:t>Level A</w:t>
            </w:r>
          </w:p>
        </w:tc>
        <w:tc>
          <w:tcPr>
            <w:tcW w:w="8035" w:type="dxa"/>
            <w:gridSpan w:val="5"/>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7C69FB07" w14:textId="1A042D12" w:rsidR="002C1888" w:rsidRPr="00F459DF" w:rsidRDefault="00A9595E" w:rsidP="001B549D">
            <w:pPr>
              <w:pStyle w:val="BodyText"/>
              <w:numPr>
                <w:ilvl w:val="0"/>
                <w:numId w:val="23"/>
              </w:numPr>
              <w:spacing w:before="0" w:after="0" w:line="240" w:lineRule="auto"/>
              <w:ind w:left="714" w:hanging="357"/>
              <w:rPr>
                <w:lang w:val="en-NZ"/>
              </w:rPr>
            </w:pPr>
            <w:r w:rsidRPr="00F459DF">
              <w:rPr>
                <w:lang w:val="en-NZ"/>
              </w:rPr>
              <w:t xml:space="preserve">Prequalification typically for high value Capital Works and Maintenance </w:t>
            </w:r>
            <w:r w:rsidR="00FA7E34" w:rsidRPr="00F459DF">
              <w:rPr>
                <w:lang w:val="en-NZ"/>
              </w:rPr>
              <w:t>of Roading Related Structures</w:t>
            </w:r>
            <w:r w:rsidR="00673360" w:rsidRPr="00F459DF">
              <w:rPr>
                <w:lang w:val="en-NZ"/>
              </w:rPr>
              <w:t>.</w:t>
            </w:r>
          </w:p>
          <w:p w14:paraId="6B3CD50A" w14:textId="367FB429" w:rsidR="00A9595E" w:rsidRPr="00F459DF" w:rsidRDefault="00A9595E" w:rsidP="001B549D">
            <w:pPr>
              <w:pStyle w:val="BodyText"/>
              <w:numPr>
                <w:ilvl w:val="0"/>
                <w:numId w:val="23"/>
              </w:numPr>
              <w:spacing w:before="0" w:after="0" w:line="240" w:lineRule="auto"/>
              <w:ind w:left="714" w:hanging="357"/>
              <w:rPr>
                <w:lang w:val="en-NZ"/>
              </w:rPr>
            </w:pPr>
            <w:r w:rsidRPr="00F459DF">
              <w:rPr>
                <w:lang w:val="en-NZ"/>
              </w:rPr>
              <w:t>Capable resources and experience to carry out projects estimated</w:t>
            </w:r>
            <w:r w:rsidR="00E91521" w:rsidRPr="00F459DF">
              <w:rPr>
                <w:lang w:val="en-NZ"/>
              </w:rPr>
              <w:t xml:space="preserve"> above $5Million (indicative only)</w:t>
            </w:r>
          </w:p>
          <w:p w14:paraId="5C2F61C2" w14:textId="5CC41495" w:rsidR="00BE132F" w:rsidRPr="00F459DF" w:rsidRDefault="00BE132F" w:rsidP="001B549D">
            <w:pPr>
              <w:pStyle w:val="BodyText"/>
              <w:numPr>
                <w:ilvl w:val="0"/>
                <w:numId w:val="23"/>
              </w:numPr>
              <w:spacing w:before="0" w:after="0" w:line="240" w:lineRule="auto"/>
              <w:ind w:left="714" w:hanging="357"/>
              <w:rPr>
                <w:lang w:val="en-NZ"/>
              </w:rPr>
            </w:pPr>
            <w:r w:rsidRPr="00F459DF">
              <w:rPr>
                <w:lang w:val="en-NZ"/>
              </w:rPr>
              <w:t xml:space="preserve">Directly </w:t>
            </w:r>
            <w:r w:rsidR="000E24C5" w:rsidRPr="00F459DF">
              <w:rPr>
                <w:lang w:val="en-NZ"/>
              </w:rPr>
              <w:t xml:space="preserve">responsible for the delivery of activities or have experience as a </w:t>
            </w:r>
            <w:r w:rsidR="006037AA" w:rsidRPr="00F459DF">
              <w:rPr>
                <w:lang w:val="en-NZ"/>
              </w:rPr>
              <w:t xml:space="preserve">Main </w:t>
            </w:r>
            <w:r w:rsidR="000E24C5" w:rsidRPr="00F459DF">
              <w:rPr>
                <w:lang w:val="en-NZ"/>
              </w:rPr>
              <w:t xml:space="preserve">Contractor responsible for the delivery of activities </w:t>
            </w:r>
            <w:r w:rsidR="00271886" w:rsidRPr="00F459DF">
              <w:rPr>
                <w:lang w:val="en-NZ"/>
              </w:rPr>
              <w:t>included in this work category</w:t>
            </w:r>
          </w:p>
          <w:p w14:paraId="1C1BAF80" w14:textId="424D82AF" w:rsidR="00E91521" w:rsidRPr="00F459DF" w:rsidRDefault="00E91521" w:rsidP="001B549D">
            <w:pPr>
              <w:pStyle w:val="BodyText"/>
              <w:numPr>
                <w:ilvl w:val="0"/>
                <w:numId w:val="23"/>
              </w:numPr>
              <w:spacing w:before="0" w:after="0" w:line="240" w:lineRule="auto"/>
              <w:ind w:left="714" w:hanging="357"/>
              <w:rPr>
                <w:lang w:val="en-NZ"/>
              </w:rPr>
            </w:pPr>
            <w:r w:rsidRPr="00F459DF">
              <w:rPr>
                <w:lang w:val="en-NZ"/>
              </w:rPr>
              <w:t xml:space="preserve">Are considered </w:t>
            </w:r>
            <w:r w:rsidR="009C7758" w:rsidRPr="00F459DF">
              <w:rPr>
                <w:lang w:val="en-NZ"/>
              </w:rPr>
              <w:t>high risk</w:t>
            </w:r>
            <w:r w:rsidR="00FC3AFA" w:rsidRPr="00F459DF">
              <w:rPr>
                <w:lang w:val="en-NZ"/>
              </w:rPr>
              <w:t xml:space="preserve"> projects.</w:t>
            </w:r>
          </w:p>
          <w:p w14:paraId="0256E9AC" w14:textId="0904E983" w:rsidR="009C7758" w:rsidRPr="00F459DF" w:rsidRDefault="009C7758" w:rsidP="001B549D">
            <w:pPr>
              <w:pStyle w:val="BodyText"/>
              <w:numPr>
                <w:ilvl w:val="0"/>
                <w:numId w:val="23"/>
              </w:numPr>
              <w:spacing w:before="0" w:after="0" w:line="240" w:lineRule="auto"/>
              <w:ind w:left="714" w:hanging="357"/>
              <w:rPr>
                <w:lang w:val="en-NZ"/>
              </w:rPr>
            </w:pPr>
            <w:r w:rsidRPr="00F459DF">
              <w:rPr>
                <w:lang w:val="en-NZ"/>
              </w:rPr>
              <w:t>Needs the highest Quality Management System to ISO9001: 201</w:t>
            </w:r>
            <w:r w:rsidR="00E866BD" w:rsidRPr="00F459DF">
              <w:rPr>
                <w:lang w:val="en-NZ"/>
              </w:rPr>
              <w:t>5</w:t>
            </w:r>
          </w:p>
          <w:p w14:paraId="2D6CAC7B" w14:textId="77777777" w:rsidR="009C7758" w:rsidRPr="00F459DF" w:rsidRDefault="009C7758" w:rsidP="001B549D">
            <w:pPr>
              <w:pStyle w:val="BodyText"/>
              <w:numPr>
                <w:ilvl w:val="0"/>
                <w:numId w:val="23"/>
              </w:numPr>
              <w:spacing w:before="0" w:after="0" w:line="240" w:lineRule="auto"/>
              <w:ind w:left="714" w:hanging="357"/>
              <w:rPr>
                <w:lang w:val="en-NZ"/>
              </w:rPr>
            </w:pPr>
            <w:r w:rsidRPr="00F459DF">
              <w:rPr>
                <w:lang w:val="en-NZ"/>
              </w:rPr>
              <w:t>Technically complex requiring specialist appreciation and understanding</w:t>
            </w:r>
          </w:p>
          <w:p w14:paraId="33CD8608" w14:textId="0B040D79" w:rsidR="001B549D" w:rsidRPr="00F459DF" w:rsidRDefault="001B549D" w:rsidP="001B549D">
            <w:pPr>
              <w:pStyle w:val="BodyText"/>
              <w:numPr>
                <w:ilvl w:val="0"/>
                <w:numId w:val="23"/>
              </w:numPr>
              <w:spacing w:before="0" w:after="0" w:line="240" w:lineRule="auto"/>
              <w:ind w:left="714" w:hanging="357"/>
              <w:rPr>
                <w:lang w:val="en-NZ"/>
              </w:rPr>
            </w:pPr>
            <w:r w:rsidRPr="00F459DF">
              <w:rPr>
                <w:lang w:val="en-NZ"/>
              </w:rPr>
              <w:t>Involves full partnering and co-operation with all parties</w:t>
            </w:r>
            <w:r w:rsidR="006037AA" w:rsidRPr="00F459DF">
              <w:rPr>
                <w:lang w:val="en-NZ"/>
              </w:rPr>
              <w:t>. Includes regular</w:t>
            </w:r>
            <w:r w:rsidR="001D2EC4" w:rsidRPr="00F459DF">
              <w:rPr>
                <w:lang w:val="en-NZ"/>
              </w:rPr>
              <w:t xml:space="preserve"> and concise</w:t>
            </w:r>
            <w:r w:rsidR="006037AA" w:rsidRPr="00F459DF">
              <w:rPr>
                <w:lang w:val="en-NZ"/>
              </w:rPr>
              <w:t xml:space="preserve"> communications with all effected stakeholders.</w:t>
            </w:r>
          </w:p>
          <w:p w14:paraId="021C521D" w14:textId="679F645F" w:rsidR="006A0090" w:rsidRPr="00F459DF" w:rsidRDefault="006A0090" w:rsidP="001B549D">
            <w:pPr>
              <w:pStyle w:val="BodyText"/>
              <w:numPr>
                <w:ilvl w:val="0"/>
                <w:numId w:val="23"/>
              </w:numPr>
              <w:spacing w:before="0" w:after="0" w:line="240" w:lineRule="auto"/>
              <w:ind w:left="714" w:hanging="357"/>
              <w:rPr>
                <w:lang w:val="en-NZ"/>
              </w:rPr>
            </w:pPr>
            <w:r w:rsidRPr="00F459DF">
              <w:rPr>
                <w:lang w:val="en-NZ"/>
              </w:rPr>
              <w:t>Level 1, 2 and 3 Traffic Management</w:t>
            </w:r>
          </w:p>
          <w:p w14:paraId="39ED49FE" w14:textId="35E7E785" w:rsidR="001B549D" w:rsidRPr="00F459DF" w:rsidRDefault="001B549D" w:rsidP="001B549D">
            <w:pPr>
              <w:pStyle w:val="BodyText"/>
              <w:numPr>
                <w:ilvl w:val="0"/>
                <w:numId w:val="23"/>
              </w:numPr>
              <w:spacing w:before="0" w:after="0" w:line="240" w:lineRule="auto"/>
              <w:ind w:left="714" w:hanging="357"/>
              <w:rPr>
                <w:lang w:val="en-NZ"/>
              </w:rPr>
            </w:pPr>
            <w:r w:rsidRPr="00F459DF">
              <w:rPr>
                <w:lang w:val="en-NZ"/>
              </w:rPr>
              <w:t>Complex and sensitive Environmental Management issues</w:t>
            </w:r>
          </w:p>
        </w:tc>
      </w:tr>
      <w:tr w:rsidR="00087E1F" w:rsidRPr="00F459DF" w14:paraId="50F78F21" w14:textId="77777777" w:rsidTr="00E91521">
        <w:tc>
          <w:tcPr>
            <w:tcW w:w="1484"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2AB951A4" w14:textId="7063970B" w:rsidR="002C1888" w:rsidRPr="00F459DF" w:rsidRDefault="002C1888" w:rsidP="002C1888">
            <w:pPr>
              <w:pStyle w:val="BodyText"/>
              <w:jc w:val="center"/>
              <w:rPr>
                <w:b/>
                <w:bCs/>
                <w:lang w:val="en-NZ"/>
              </w:rPr>
            </w:pPr>
            <w:r w:rsidRPr="00F459DF">
              <w:rPr>
                <w:b/>
                <w:bCs/>
                <w:lang w:val="en-NZ"/>
              </w:rPr>
              <w:t>Level B</w:t>
            </w:r>
          </w:p>
        </w:tc>
        <w:tc>
          <w:tcPr>
            <w:tcW w:w="8035" w:type="dxa"/>
            <w:gridSpan w:val="5"/>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1CF0DFCB" w14:textId="69567171" w:rsidR="00271886" w:rsidRPr="00F459DF" w:rsidRDefault="00271886" w:rsidP="00271886">
            <w:pPr>
              <w:pStyle w:val="BodyText"/>
              <w:numPr>
                <w:ilvl w:val="0"/>
                <w:numId w:val="23"/>
              </w:numPr>
              <w:spacing w:before="0" w:after="0" w:line="240" w:lineRule="auto"/>
              <w:ind w:left="714" w:hanging="357"/>
              <w:rPr>
                <w:lang w:val="en-NZ"/>
              </w:rPr>
            </w:pPr>
            <w:r w:rsidRPr="00F459DF">
              <w:rPr>
                <w:lang w:val="en-NZ"/>
              </w:rPr>
              <w:t xml:space="preserve">Prequalification typically for medium to high value Capital Works and Maintenance </w:t>
            </w:r>
            <w:r w:rsidR="00436EF0" w:rsidRPr="00F459DF">
              <w:rPr>
                <w:lang w:val="en-NZ"/>
              </w:rPr>
              <w:t xml:space="preserve">of </w:t>
            </w:r>
            <w:r w:rsidR="00963B2F" w:rsidRPr="00F459DF">
              <w:rPr>
                <w:lang w:val="en-NZ"/>
              </w:rPr>
              <w:t>R</w:t>
            </w:r>
            <w:r w:rsidR="00436EF0" w:rsidRPr="00F459DF">
              <w:rPr>
                <w:lang w:val="en-NZ"/>
              </w:rPr>
              <w:t>oading Related</w:t>
            </w:r>
            <w:r w:rsidR="00963B2F" w:rsidRPr="00F459DF">
              <w:rPr>
                <w:lang w:val="en-NZ"/>
              </w:rPr>
              <w:t xml:space="preserve"> Structures.</w:t>
            </w:r>
          </w:p>
          <w:p w14:paraId="5FC63A33" w14:textId="319AC26C" w:rsidR="00271886" w:rsidRPr="00F459DF" w:rsidRDefault="00271886" w:rsidP="00271886">
            <w:pPr>
              <w:pStyle w:val="BodyText"/>
              <w:numPr>
                <w:ilvl w:val="0"/>
                <w:numId w:val="23"/>
              </w:numPr>
              <w:spacing w:before="0" w:after="0" w:line="240" w:lineRule="auto"/>
              <w:ind w:left="714" w:hanging="357"/>
              <w:rPr>
                <w:lang w:val="en-NZ"/>
              </w:rPr>
            </w:pPr>
            <w:r w:rsidRPr="00F459DF">
              <w:rPr>
                <w:lang w:val="en-NZ"/>
              </w:rPr>
              <w:t>Capable resources and experience to carry out projects estimated between $1Million and $5Million (indicative only)</w:t>
            </w:r>
          </w:p>
          <w:p w14:paraId="4D34DDA4" w14:textId="462422B3" w:rsidR="00271886" w:rsidRPr="00F459DF" w:rsidRDefault="00271886" w:rsidP="00271886">
            <w:pPr>
              <w:pStyle w:val="BodyText"/>
              <w:numPr>
                <w:ilvl w:val="0"/>
                <w:numId w:val="23"/>
              </w:numPr>
              <w:spacing w:before="0" w:after="0" w:line="240" w:lineRule="auto"/>
              <w:ind w:left="714" w:hanging="357"/>
              <w:rPr>
                <w:lang w:val="en-NZ"/>
              </w:rPr>
            </w:pPr>
            <w:r w:rsidRPr="00F459DF">
              <w:rPr>
                <w:lang w:val="en-NZ"/>
              </w:rPr>
              <w:t>Are considered medium to high risk</w:t>
            </w:r>
            <w:r w:rsidR="00FC3AFA" w:rsidRPr="00F459DF">
              <w:rPr>
                <w:lang w:val="en-NZ"/>
              </w:rPr>
              <w:t xml:space="preserve"> projects.</w:t>
            </w:r>
          </w:p>
          <w:p w14:paraId="0027AF9A" w14:textId="3742E8ED" w:rsidR="00271886" w:rsidRPr="00F459DF" w:rsidRDefault="00271886" w:rsidP="00271886">
            <w:pPr>
              <w:pStyle w:val="BodyText"/>
              <w:numPr>
                <w:ilvl w:val="0"/>
                <w:numId w:val="23"/>
              </w:numPr>
              <w:spacing w:before="0" w:after="0" w:line="240" w:lineRule="auto"/>
              <w:ind w:left="714" w:hanging="357"/>
              <w:rPr>
                <w:lang w:val="en-NZ"/>
              </w:rPr>
            </w:pPr>
            <w:r w:rsidRPr="00F459DF">
              <w:rPr>
                <w:lang w:val="en-NZ"/>
              </w:rPr>
              <w:t>Quality Management System</w:t>
            </w:r>
            <w:r w:rsidR="00CB4FF5" w:rsidRPr="00F459DF">
              <w:rPr>
                <w:lang w:val="en-NZ"/>
              </w:rPr>
              <w:t xml:space="preserve"> having evidence of working towards</w:t>
            </w:r>
            <w:r w:rsidRPr="00F459DF">
              <w:rPr>
                <w:lang w:val="en-NZ"/>
              </w:rPr>
              <w:t xml:space="preserve"> ISO9001: 201</w:t>
            </w:r>
            <w:r w:rsidR="00E866BD" w:rsidRPr="00F459DF">
              <w:rPr>
                <w:lang w:val="en-NZ"/>
              </w:rPr>
              <w:t>5</w:t>
            </w:r>
            <w:r w:rsidR="00CB4FF5" w:rsidRPr="00F459DF">
              <w:rPr>
                <w:lang w:val="en-NZ"/>
              </w:rPr>
              <w:t xml:space="preserve"> certification</w:t>
            </w:r>
          </w:p>
          <w:p w14:paraId="0D886451" w14:textId="680EFDCA" w:rsidR="00271886" w:rsidRPr="00F459DF" w:rsidRDefault="00271886" w:rsidP="00271886">
            <w:pPr>
              <w:pStyle w:val="BodyText"/>
              <w:numPr>
                <w:ilvl w:val="0"/>
                <w:numId w:val="23"/>
              </w:numPr>
              <w:spacing w:before="0" w:after="0" w:line="240" w:lineRule="auto"/>
              <w:ind w:left="714" w:hanging="357"/>
              <w:rPr>
                <w:lang w:val="en-NZ"/>
              </w:rPr>
            </w:pPr>
            <w:r w:rsidRPr="00F459DF">
              <w:rPr>
                <w:lang w:val="en-NZ"/>
              </w:rPr>
              <w:t xml:space="preserve">Technically complex requiring </w:t>
            </w:r>
            <w:r w:rsidR="00CB4FF5" w:rsidRPr="00F459DF">
              <w:rPr>
                <w:lang w:val="en-NZ"/>
              </w:rPr>
              <w:t>technical</w:t>
            </w:r>
            <w:r w:rsidRPr="00F459DF">
              <w:rPr>
                <w:lang w:val="en-NZ"/>
              </w:rPr>
              <w:t xml:space="preserve"> appreciation and understanding</w:t>
            </w:r>
          </w:p>
          <w:p w14:paraId="04CFCF0F" w14:textId="1276C970" w:rsidR="00A50867" w:rsidRPr="00F459DF" w:rsidRDefault="00A50867" w:rsidP="00271886">
            <w:pPr>
              <w:pStyle w:val="BodyText"/>
              <w:numPr>
                <w:ilvl w:val="0"/>
                <w:numId w:val="23"/>
              </w:numPr>
              <w:spacing w:before="0" w:after="0" w:line="240" w:lineRule="auto"/>
              <w:ind w:left="714" w:hanging="357"/>
              <w:rPr>
                <w:lang w:val="en-NZ"/>
              </w:rPr>
            </w:pPr>
            <w:r w:rsidRPr="00F459DF">
              <w:rPr>
                <w:lang w:val="en-NZ"/>
              </w:rPr>
              <w:lastRenderedPageBreak/>
              <w:t>Limited surveillance required, and the Contractor adheres to the principles of partnering</w:t>
            </w:r>
            <w:r w:rsidR="005970E9" w:rsidRPr="00F459DF">
              <w:rPr>
                <w:lang w:val="en-NZ"/>
              </w:rPr>
              <w:t xml:space="preserve"> and includes regular and concise communications with all effected stakeholders.</w:t>
            </w:r>
          </w:p>
          <w:p w14:paraId="5E518E61" w14:textId="77777777" w:rsidR="006A0090" w:rsidRPr="00F459DF" w:rsidRDefault="006A0090" w:rsidP="006A0090">
            <w:pPr>
              <w:pStyle w:val="BodyText"/>
              <w:numPr>
                <w:ilvl w:val="0"/>
                <w:numId w:val="23"/>
              </w:numPr>
              <w:spacing w:before="0" w:after="0" w:line="240" w:lineRule="auto"/>
              <w:ind w:left="714" w:hanging="357"/>
              <w:rPr>
                <w:lang w:val="en-NZ"/>
              </w:rPr>
            </w:pPr>
            <w:r w:rsidRPr="00F459DF">
              <w:rPr>
                <w:lang w:val="en-NZ"/>
              </w:rPr>
              <w:t>Level 1, 2 and 3 Traffic Management</w:t>
            </w:r>
          </w:p>
          <w:p w14:paraId="227DD8EC" w14:textId="1FE69C95" w:rsidR="002C1888" w:rsidRPr="00F459DF" w:rsidRDefault="00271886" w:rsidP="00271886">
            <w:pPr>
              <w:pStyle w:val="BodyText"/>
              <w:numPr>
                <w:ilvl w:val="0"/>
                <w:numId w:val="23"/>
              </w:numPr>
              <w:spacing w:before="0" w:after="0" w:line="240" w:lineRule="auto"/>
              <w:ind w:left="714" w:hanging="357"/>
              <w:rPr>
                <w:lang w:val="en-NZ"/>
              </w:rPr>
            </w:pPr>
            <w:r w:rsidRPr="00F459DF">
              <w:rPr>
                <w:lang w:val="en-NZ"/>
              </w:rPr>
              <w:t>Complex Environmental Management issues</w:t>
            </w:r>
          </w:p>
        </w:tc>
      </w:tr>
      <w:tr w:rsidR="00087E1F" w:rsidRPr="00F459DF" w14:paraId="7243D9AC" w14:textId="77777777" w:rsidTr="00E91521">
        <w:tc>
          <w:tcPr>
            <w:tcW w:w="1484"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443AC413" w14:textId="264A23E8" w:rsidR="002C1888" w:rsidRPr="00F459DF" w:rsidRDefault="002C1888" w:rsidP="002C1888">
            <w:pPr>
              <w:pStyle w:val="BodyText"/>
              <w:jc w:val="center"/>
              <w:rPr>
                <w:b/>
                <w:bCs/>
                <w:lang w:val="en-NZ"/>
              </w:rPr>
            </w:pPr>
            <w:r w:rsidRPr="00F459DF">
              <w:rPr>
                <w:b/>
                <w:bCs/>
                <w:lang w:val="en-NZ"/>
              </w:rPr>
              <w:lastRenderedPageBreak/>
              <w:t>Level C</w:t>
            </w:r>
          </w:p>
        </w:tc>
        <w:tc>
          <w:tcPr>
            <w:tcW w:w="8035" w:type="dxa"/>
            <w:gridSpan w:val="5"/>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07268B4E" w14:textId="344AE9AC" w:rsidR="00A50867" w:rsidRPr="00F459DF" w:rsidRDefault="00A50867" w:rsidP="00A50867">
            <w:pPr>
              <w:pStyle w:val="BodyText"/>
              <w:numPr>
                <w:ilvl w:val="0"/>
                <w:numId w:val="23"/>
              </w:numPr>
              <w:spacing w:before="0" w:after="0" w:line="240" w:lineRule="auto"/>
              <w:ind w:left="714" w:hanging="357"/>
              <w:rPr>
                <w:lang w:val="en-NZ"/>
              </w:rPr>
            </w:pPr>
            <w:r w:rsidRPr="00F459DF">
              <w:rPr>
                <w:lang w:val="en-NZ"/>
              </w:rPr>
              <w:t>Prequalification typically for low to medium value Capital Works and Maintenance</w:t>
            </w:r>
            <w:r w:rsidR="00144557" w:rsidRPr="00F459DF">
              <w:rPr>
                <w:lang w:val="en-NZ"/>
              </w:rPr>
              <w:t xml:space="preserve"> of Roading Related </w:t>
            </w:r>
            <w:r w:rsidR="00274BD3" w:rsidRPr="00F459DF">
              <w:rPr>
                <w:lang w:val="en-NZ"/>
              </w:rPr>
              <w:t>Structures.</w:t>
            </w:r>
            <w:r w:rsidRPr="00F459DF">
              <w:rPr>
                <w:lang w:val="en-NZ"/>
              </w:rPr>
              <w:t xml:space="preserve"> </w:t>
            </w:r>
          </w:p>
          <w:p w14:paraId="6CBADE50" w14:textId="58949182" w:rsidR="00A50867" w:rsidRPr="00F459DF" w:rsidRDefault="00A50867" w:rsidP="00A50867">
            <w:pPr>
              <w:pStyle w:val="BodyText"/>
              <w:numPr>
                <w:ilvl w:val="0"/>
                <w:numId w:val="23"/>
              </w:numPr>
              <w:spacing w:before="0" w:after="0" w:line="240" w:lineRule="auto"/>
              <w:ind w:left="714" w:hanging="357"/>
              <w:rPr>
                <w:lang w:val="en-NZ"/>
              </w:rPr>
            </w:pPr>
            <w:r w:rsidRPr="00F459DF">
              <w:rPr>
                <w:lang w:val="en-NZ"/>
              </w:rPr>
              <w:t>Capable resources and experience to carry out projects estimated between $</w:t>
            </w:r>
            <w:r w:rsidR="00371410" w:rsidRPr="00F459DF">
              <w:rPr>
                <w:lang w:val="en-NZ"/>
              </w:rPr>
              <w:t>0.1</w:t>
            </w:r>
            <w:r w:rsidRPr="00F459DF">
              <w:rPr>
                <w:lang w:val="en-NZ"/>
              </w:rPr>
              <w:t>Million and $</w:t>
            </w:r>
            <w:r w:rsidR="00371410" w:rsidRPr="00F459DF">
              <w:rPr>
                <w:lang w:val="en-NZ"/>
              </w:rPr>
              <w:t>1</w:t>
            </w:r>
            <w:r w:rsidRPr="00F459DF">
              <w:rPr>
                <w:lang w:val="en-NZ"/>
              </w:rPr>
              <w:t>Million (indicative only)</w:t>
            </w:r>
          </w:p>
          <w:p w14:paraId="57EF9EFE" w14:textId="5BEF0455" w:rsidR="00A50867" w:rsidRPr="00F459DF" w:rsidRDefault="00A50867" w:rsidP="00A50867">
            <w:pPr>
              <w:pStyle w:val="BodyText"/>
              <w:numPr>
                <w:ilvl w:val="0"/>
                <w:numId w:val="23"/>
              </w:numPr>
              <w:spacing w:before="0" w:after="0" w:line="240" w:lineRule="auto"/>
              <w:ind w:left="714" w:hanging="357"/>
              <w:rPr>
                <w:lang w:val="en-NZ"/>
              </w:rPr>
            </w:pPr>
            <w:r w:rsidRPr="00F459DF">
              <w:rPr>
                <w:lang w:val="en-NZ"/>
              </w:rPr>
              <w:t xml:space="preserve">Are considered </w:t>
            </w:r>
            <w:r w:rsidR="00371410" w:rsidRPr="00F459DF">
              <w:rPr>
                <w:lang w:val="en-NZ"/>
              </w:rPr>
              <w:t xml:space="preserve">low to </w:t>
            </w:r>
            <w:r w:rsidRPr="00F459DF">
              <w:rPr>
                <w:lang w:val="en-NZ"/>
              </w:rPr>
              <w:t>medium risk</w:t>
            </w:r>
            <w:r w:rsidR="00FC3AFA" w:rsidRPr="00F459DF">
              <w:rPr>
                <w:lang w:val="en-NZ"/>
              </w:rPr>
              <w:t xml:space="preserve"> projects.</w:t>
            </w:r>
          </w:p>
          <w:p w14:paraId="1EB360E6" w14:textId="0454BB4F" w:rsidR="00A50867" w:rsidRPr="00F459DF" w:rsidRDefault="00371410" w:rsidP="00A50867">
            <w:pPr>
              <w:pStyle w:val="BodyText"/>
              <w:numPr>
                <w:ilvl w:val="0"/>
                <w:numId w:val="23"/>
              </w:numPr>
              <w:spacing w:before="0" w:after="0" w:line="240" w:lineRule="auto"/>
              <w:ind w:left="714" w:hanging="357"/>
              <w:rPr>
                <w:lang w:val="en-NZ"/>
              </w:rPr>
            </w:pPr>
            <w:r w:rsidRPr="00F459DF">
              <w:rPr>
                <w:lang w:val="en-NZ"/>
              </w:rPr>
              <w:t>Need a moderate level of quality control</w:t>
            </w:r>
          </w:p>
          <w:p w14:paraId="41A28012" w14:textId="345C3E96" w:rsidR="00371410" w:rsidRPr="00F459DF" w:rsidRDefault="00371410" w:rsidP="00A50867">
            <w:pPr>
              <w:pStyle w:val="BodyText"/>
              <w:numPr>
                <w:ilvl w:val="0"/>
                <w:numId w:val="23"/>
              </w:numPr>
              <w:spacing w:before="0" w:after="0" w:line="240" w:lineRule="auto"/>
              <w:ind w:left="714" w:hanging="357"/>
              <w:rPr>
                <w:lang w:val="en-NZ"/>
              </w:rPr>
            </w:pPr>
          </w:p>
          <w:p w14:paraId="62991D3C" w14:textId="479A61E6" w:rsidR="00A50867" w:rsidRPr="00F459DF" w:rsidRDefault="00371410" w:rsidP="00A50867">
            <w:pPr>
              <w:pStyle w:val="BodyText"/>
              <w:numPr>
                <w:ilvl w:val="0"/>
                <w:numId w:val="23"/>
              </w:numPr>
              <w:spacing w:before="0" w:after="0" w:line="240" w:lineRule="auto"/>
              <w:ind w:left="714" w:hanging="357"/>
              <w:rPr>
                <w:lang w:val="en-NZ"/>
              </w:rPr>
            </w:pPr>
            <w:r w:rsidRPr="00F459DF">
              <w:rPr>
                <w:lang w:val="en-NZ"/>
              </w:rPr>
              <w:t>Not t</w:t>
            </w:r>
            <w:r w:rsidR="00A50867" w:rsidRPr="00F459DF">
              <w:rPr>
                <w:lang w:val="en-NZ"/>
              </w:rPr>
              <w:t>echnically complex</w:t>
            </w:r>
            <w:r w:rsidRPr="00F459DF">
              <w:rPr>
                <w:lang w:val="en-NZ"/>
              </w:rPr>
              <w:t xml:space="preserve"> but</w:t>
            </w:r>
            <w:r w:rsidR="00A50867" w:rsidRPr="00F459DF">
              <w:rPr>
                <w:lang w:val="en-NZ"/>
              </w:rPr>
              <w:t xml:space="preserve"> requiring technical appreciation and understanding</w:t>
            </w:r>
          </w:p>
          <w:p w14:paraId="27038427" w14:textId="50199D52" w:rsidR="00A50867" w:rsidRPr="00F459DF" w:rsidRDefault="00371410" w:rsidP="00A50867">
            <w:pPr>
              <w:pStyle w:val="BodyText"/>
              <w:numPr>
                <w:ilvl w:val="0"/>
                <w:numId w:val="23"/>
              </w:numPr>
              <w:spacing w:before="0" w:after="0" w:line="240" w:lineRule="auto"/>
              <w:ind w:left="714" w:hanging="357"/>
              <w:rPr>
                <w:lang w:val="en-NZ"/>
              </w:rPr>
            </w:pPr>
            <w:r w:rsidRPr="00F459DF">
              <w:rPr>
                <w:lang w:val="en-NZ"/>
              </w:rPr>
              <w:t>Minimum</w:t>
            </w:r>
            <w:r w:rsidR="00A50867" w:rsidRPr="00F459DF">
              <w:rPr>
                <w:lang w:val="en-NZ"/>
              </w:rPr>
              <w:t xml:space="preserve"> surveillance </w:t>
            </w:r>
            <w:r w:rsidRPr="00F459DF">
              <w:rPr>
                <w:lang w:val="en-NZ"/>
              </w:rPr>
              <w:t xml:space="preserve">on co-operation and pro-active </w:t>
            </w:r>
            <w:r w:rsidR="00A50867" w:rsidRPr="00F459DF">
              <w:rPr>
                <w:lang w:val="en-NZ"/>
              </w:rPr>
              <w:t>partnering</w:t>
            </w:r>
          </w:p>
          <w:p w14:paraId="3BED85CA" w14:textId="34B21A71" w:rsidR="00560CF9" w:rsidRPr="00F459DF" w:rsidRDefault="00560CF9" w:rsidP="00560CF9">
            <w:pPr>
              <w:pStyle w:val="BodyText"/>
              <w:numPr>
                <w:ilvl w:val="0"/>
                <w:numId w:val="23"/>
              </w:numPr>
              <w:spacing w:before="0" w:after="0" w:line="240" w:lineRule="auto"/>
              <w:ind w:left="714" w:hanging="357"/>
              <w:rPr>
                <w:lang w:val="en-NZ"/>
              </w:rPr>
            </w:pPr>
            <w:r w:rsidRPr="00F459DF">
              <w:rPr>
                <w:lang w:val="en-NZ"/>
              </w:rPr>
              <w:t>Level 1 and 2 Traffic Management</w:t>
            </w:r>
          </w:p>
          <w:p w14:paraId="1D80D3A3" w14:textId="12DCCE93" w:rsidR="002C1888" w:rsidRPr="00F459DF" w:rsidRDefault="00371410" w:rsidP="00A50867">
            <w:pPr>
              <w:pStyle w:val="BodyText"/>
              <w:numPr>
                <w:ilvl w:val="0"/>
                <w:numId w:val="23"/>
              </w:numPr>
              <w:spacing w:before="0" w:after="0" w:line="240" w:lineRule="auto"/>
              <w:ind w:left="714" w:hanging="357"/>
              <w:rPr>
                <w:lang w:val="en-NZ"/>
              </w:rPr>
            </w:pPr>
            <w:r w:rsidRPr="00F459DF">
              <w:rPr>
                <w:lang w:val="en-NZ"/>
              </w:rPr>
              <w:t>Simple</w:t>
            </w:r>
            <w:r w:rsidR="00A50867" w:rsidRPr="00F459DF">
              <w:rPr>
                <w:lang w:val="en-NZ"/>
              </w:rPr>
              <w:t xml:space="preserve"> Environmental Management issues</w:t>
            </w:r>
          </w:p>
        </w:tc>
      </w:tr>
      <w:tr w:rsidR="00087E1F" w:rsidRPr="00F459DF" w14:paraId="7FF65A75" w14:textId="77777777" w:rsidTr="00E91521">
        <w:tc>
          <w:tcPr>
            <w:tcW w:w="1484" w:type="dxa"/>
            <w:tcBorders>
              <w:top w:val="single" w:sz="4" w:space="0" w:color="FFFFFF" w:themeColor="background1"/>
              <w:right w:val="single" w:sz="4" w:space="0" w:color="FFFFFF" w:themeColor="background1"/>
            </w:tcBorders>
            <w:shd w:val="clear" w:color="auto" w:fill="000000" w:themeFill="text1"/>
          </w:tcPr>
          <w:p w14:paraId="300283F0" w14:textId="4420BFFB" w:rsidR="002C1888" w:rsidRPr="00F459DF" w:rsidRDefault="002C1888" w:rsidP="002C1888">
            <w:pPr>
              <w:pStyle w:val="BodyText"/>
              <w:jc w:val="center"/>
              <w:rPr>
                <w:b/>
                <w:bCs/>
                <w:lang w:val="en-NZ"/>
              </w:rPr>
            </w:pPr>
            <w:r w:rsidRPr="00F459DF">
              <w:rPr>
                <w:b/>
                <w:bCs/>
                <w:lang w:val="en-NZ"/>
              </w:rPr>
              <w:t>Level D</w:t>
            </w:r>
          </w:p>
        </w:tc>
        <w:tc>
          <w:tcPr>
            <w:tcW w:w="8035" w:type="dxa"/>
            <w:gridSpan w:val="5"/>
            <w:tcBorders>
              <w:top w:val="single" w:sz="4" w:space="0" w:color="FFFFFF" w:themeColor="background1"/>
              <w:left w:val="single" w:sz="4" w:space="0" w:color="FFFFFF" w:themeColor="background1"/>
            </w:tcBorders>
            <w:shd w:val="clear" w:color="auto" w:fill="D9D9D9" w:themeFill="background1" w:themeFillShade="D9"/>
          </w:tcPr>
          <w:p w14:paraId="0715CF43" w14:textId="51D9C341" w:rsidR="00371410" w:rsidRPr="00F459DF" w:rsidRDefault="00371410" w:rsidP="00371410">
            <w:pPr>
              <w:pStyle w:val="BodyText"/>
              <w:numPr>
                <w:ilvl w:val="0"/>
                <w:numId w:val="23"/>
              </w:numPr>
              <w:spacing w:before="0" w:after="0" w:line="240" w:lineRule="auto"/>
              <w:ind w:left="714" w:hanging="357"/>
              <w:rPr>
                <w:lang w:val="en-NZ"/>
              </w:rPr>
            </w:pPr>
            <w:r w:rsidRPr="00F459DF">
              <w:rPr>
                <w:lang w:val="en-NZ"/>
              </w:rPr>
              <w:t xml:space="preserve">Prequalification </w:t>
            </w:r>
            <w:r w:rsidR="00491011" w:rsidRPr="00F459DF">
              <w:rPr>
                <w:lang w:val="en-NZ"/>
              </w:rPr>
              <w:t xml:space="preserve">classification typically for the Low Cost / Low Risk, Minor Works, Safety Programs and Maintenance </w:t>
            </w:r>
            <w:r w:rsidR="00964E53" w:rsidRPr="00F459DF">
              <w:rPr>
                <w:lang w:val="en-NZ"/>
              </w:rPr>
              <w:t xml:space="preserve">of </w:t>
            </w:r>
            <w:r w:rsidR="001133F7" w:rsidRPr="00F459DF">
              <w:rPr>
                <w:lang w:val="en-NZ"/>
              </w:rPr>
              <w:t>R</w:t>
            </w:r>
            <w:r w:rsidR="00964E53" w:rsidRPr="00F459DF">
              <w:rPr>
                <w:lang w:val="en-NZ"/>
              </w:rPr>
              <w:t xml:space="preserve">oading Related </w:t>
            </w:r>
            <w:r w:rsidR="001133F7" w:rsidRPr="00F459DF">
              <w:rPr>
                <w:lang w:val="en-NZ"/>
              </w:rPr>
              <w:t>Structures.</w:t>
            </w:r>
          </w:p>
          <w:p w14:paraId="6ABCEBA5" w14:textId="276C140C" w:rsidR="00371410" w:rsidRPr="00F459DF" w:rsidRDefault="00371410" w:rsidP="00371410">
            <w:pPr>
              <w:pStyle w:val="BodyText"/>
              <w:numPr>
                <w:ilvl w:val="0"/>
                <w:numId w:val="23"/>
              </w:numPr>
              <w:spacing w:before="0" w:after="0" w:line="240" w:lineRule="auto"/>
              <w:ind w:left="714" w:hanging="357"/>
              <w:rPr>
                <w:lang w:val="en-NZ"/>
              </w:rPr>
            </w:pPr>
            <w:r w:rsidRPr="00F459DF">
              <w:rPr>
                <w:lang w:val="en-NZ"/>
              </w:rPr>
              <w:t xml:space="preserve">Capable resources and experience to carry out projects </w:t>
            </w:r>
            <w:r w:rsidR="00EF3CEF" w:rsidRPr="00F459DF">
              <w:rPr>
                <w:lang w:val="en-NZ"/>
              </w:rPr>
              <w:t>usually less than</w:t>
            </w:r>
            <w:r w:rsidRPr="00F459DF">
              <w:rPr>
                <w:lang w:val="en-NZ"/>
              </w:rPr>
              <w:t xml:space="preserve"> $0.1Million (indicative only)</w:t>
            </w:r>
          </w:p>
          <w:p w14:paraId="6CA91383" w14:textId="290AE2C6" w:rsidR="00371410" w:rsidRPr="00F459DF" w:rsidRDefault="00371410" w:rsidP="00371410">
            <w:pPr>
              <w:pStyle w:val="BodyText"/>
              <w:numPr>
                <w:ilvl w:val="0"/>
                <w:numId w:val="23"/>
              </w:numPr>
              <w:spacing w:before="0" w:after="0" w:line="240" w:lineRule="auto"/>
              <w:ind w:left="714" w:hanging="357"/>
              <w:rPr>
                <w:lang w:val="en-NZ"/>
              </w:rPr>
            </w:pPr>
            <w:r w:rsidRPr="00F459DF">
              <w:rPr>
                <w:lang w:val="en-NZ"/>
              </w:rPr>
              <w:t>Are considered low risk</w:t>
            </w:r>
            <w:r w:rsidR="00FC3AFA" w:rsidRPr="00F459DF">
              <w:rPr>
                <w:lang w:val="en-NZ"/>
              </w:rPr>
              <w:t xml:space="preserve"> projects.</w:t>
            </w:r>
          </w:p>
          <w:p w14:paraId="2D5E7FCD" w14:textId="4146406A" w:rsidR="00371410" w:rsidRPr="00F459DF" w:rsidRDefault="00371410" w:rsidP="00371410">
            <w:pPr>
              <w:pStyle w:val="BodyText"/>
              <w:numPr>
                <w:ilvl w:val="0"/>
                <w:numId w:val="23"/>
              </w:numPr>
              <w:spacing w:before="0" w:after="0" w:line="240" w:lineRule="auto"/>
              <w:ind w:left="714" w:hanging="357"/>
              <w:rPr>
                <w:lang w:val="en-NZ"/>
              </w:rPr>
            </w:pPr>
            <w:r w:rsidRPr="00F459DF">
              <w:rPr>
                <w:lang w:val="en-NZ"/>
              </w:rPr>
              <w:t xml:space="preserve">Need a </w:t>
            </w:r>
            <w:r w:rsidR="00EF3CEF" w:rsidRPr="00F459DF">
              <w:rPr>
                <w:lang w:val="en-NZ"/>
              </w:rPr>
              <w:t>simple</w:t>
            </w:r>
            <w:r w:rsidRPr="00F459DF">
              <w:rPr>
                <w:lang w:val="en-NZ"/>
              </w:rPr>
              <w:t xml:space="preserve"> level of quality control</w:t>
            </w:r>
          </w:p>
          <w:p w14:paraId="1D59B504" w14:textId="40B03AF9" w:rsidR="00371410" w:rsidRPr="00F459DF" w:rsidRDefault="00371410" w:rsidP="00371410">
            <w:pPr>
              <w:pStyle w:val="BodyText"/>
              <w:numPr>
                <w:ilvl w:val="0"/>
                <w:numId w:val="23"/>
              </w:numPr>
              <w:spacing w:before="0" w:after="0" w:line="240" w:lineRule="auto"/>
              <w:ind w:left="714" w:hanging="357"/>
              <w:rPr>
                <w:lang w:val="en-NZ"/>
              </w:rPr>
            </w:pPr>
          </w:p>
          <w:p w14:paraId="15821041" w14:textId="7C6DE420" w:rsidR="00371410" w:rsidRPr="00F459DF" w:rsidRDefault="00EF3CEF" w:rsidP="00371410">
            <w:pPr>
              <w:pStyle w:val="BodyText"/>
              <w:numPr>
                <w:ilvl w:val="0"/>
                <w:numId w:val="23"/>
              </w:numPr>
              <w:spacing w:before="0" w:after="0" w:line="240" w:lineRule="auto"/>
              <w:ind w:left="714" w:hanging="357"/>
              <w:rPr>
                <w:lang w:val="en-NZ"/>
              </w:rPr>
            </w:pPr>
            <w:r w:rsidRPr="00F459DF">
              <w:rPr>
                <w:lang w:val="en-NZ"/>
              </w:rPr>
              <w:t>Technically</w:t>
            </w:r>
            <w:r w:rsidR="00406B93" w:rsidRPr="00F459DF">
              <w:rPr>
                <w:lang w:val="en-NZ"/>
              </w:rPr>
              <w:t xml:space="preserve"> simple, routine or repetitive</w:t>
            </w:r>
          </w:p>
          <w:p w14:paraId="39B65120" w14:textId="2FAD1F2B" w:rsidR="00371410" w:rsidRPr="00F459DF" w:rsidRDefault="00406B93" w:rsidP="00371410">
            <w:pPr>
              <w:pStyle w:val="BodyText"/>
              <w:numPr>
                <w:ilvl w:val="0"/>
                <w:numId w:val="23"/>
              </w:numPr>
              <w:spacing w:before="0" w:after="0" w:line="240" w:lineRule="auto"/>
              <w:ind w:left="714" w:hanging="357"/>
              <w:rPr>
                <w:lang w:val="en-NZ"/>
              </w:rPr>
            </w:pPr>
            <w:r w:rsidRPr="00F459DF">
              <w:rPr>
                <w:lang w:val="en-NZ"/>
              </w:rPr>
              <w:t>Minor level of</w:t>
            </w:r>
            <w:r w:rsidR="00371410" w:rsidRPr="00F459DF">
              <w:rPr>
                <w:lang w:val="en-NZ"/>
              </w:rPr>
              <w:t xml:space="preserve"> surveillance </w:t>
            </w:r>
            <w:r w:rsidRPr="00F459DF">
              <w:rPr>
                <w:lang w:val="en-NZ"/>
              </w:rPr>
              <w:t>and support</w:t>
            </w:r>
          </w:p>
          <w:p w14:paraId="2BA91258" w14:textId="72AFEC90" w:rsidR="00560CF9" w:rsidRPr="00F459DF" w:rsidRDefault="00560CF9" w:rsidP="00560CF9">
            <w:pPr>
              <w:pStyle w:val="BodyText"/>
              <w:numPr>
                <w:ilvl w:val="0"/>
                <w:numId w:val="23"/>
              </w:numPr>
              <w:spacing w:before="0" w:after="0" w:line="240" w:lineRule="auto"/>
              <w:ind w:left="714" w:hanging="357"/>
              <w:rPr>
                <w:lang w:val="en-NZ"/>
              </w:rPr>
            </w:pPr>
            <w:r w:rsidRPr="00F459DF">
              <w:rPr>
                <w:lang w:val="en-NZ"/>
              </w:rPr>
              <w:t>Level 1 Traffic Management</w:t>
            </w:r>
          </w:p>
          <w:p w14:paraId="6B8C49C1" w14:textId="4819E57E" w:rsidR="002C1888" w:rsidRPr="00F459DF" w:rsidRDefault="00406B93" w:rsidP="00371410">
            <w:pPr>
              <w:pStyle w:val="BodyText"/>
              <w:numPr>
                <w:ilvl w:val="0"/>
                <w:numId w:val="23"/>
              </w:numPr>
              <w:spacing w:before="0" w:after="0" w:line="240" w:lineRule="auto"/>
              <w:ind w:left="714" w:hanging="357"/>
              <w:rPr>
                <w:lang w:val="en-NZ"/>
              </w:rPr>
            </w:pPr>
            <w:r w:rsidRPr="00F459DF">
              <w:rPr>
                <w:lang w:val="en-NZ"/>
              </w:rPr>
              <w:t>Does not involve</w:t>
            </w:r>
            <w:r w:rsidR="009223AF" w:rsidRPr="00F459DF">
              <w:rPr>
                <w:lang w:val="en-NZ"/>
              </w:rPr>
              <w:t xml:space="preserve"> sensitive</w:t>
            </w:r>
            <w:r w:rsidR="00371410" w:rsidRPr="00F459DF">
              <w:rPr>
                <w:lang w:val="en-NZ"/>
              </w:rPr>
              <w:t xml:space="preserve"> Environmental Management issues</w:t>
            </w:r>
          </w:p>
        </w:tc>
      </w:tr>
    </w:tbl>
    <w:p w14:paraId="460CC205" w14:textId="0F149EE9" w:rsidR="00CC13BA" w:rsidRPr="00F459DF" w:rsidRDefault="00CC13BA" w:rsidP="00872E0C">
      <w:pPr>
        <w:pStyle w:val="Heading2"/>
        <w:jc w:val="both"/>
        <w:rPr>
          <w:lang w:val="en-NZ"/>
        </w:rPr>
      </w:pPr>
      <w:bookmarkStart w:id="10" w:name="_Toc136006894"/>
      <w:r w:rsidRPr="00F459DF">
        <w:rPr>
          <w:lang w:val="en-NZ"/>
        </w:rPr>
        <w:t>Description of Work Type</w:t>
      </w:r>
      <w:bookmarkEnd w:id="10"/>
    </w:p>
    <w:p w14:paraId="1361A2AF" w14:textId="2D88B3CE" w:rsidR="00CC13BA" w:rsidRPr="00F459DF" w:rsidRDefault="00514A67" w:rsidP="00872E0C">
      <w:pPr>
        <w:pStyle w:val="BodyText"/>
        <w:jc w:val="both"/>
        <w:rPr>
          <w:szCs w:val="28"/>
          <w:lang w:val="en-NZ"/>
        </w:rPr>
      </w:pPr>
      <w:r w:rsidRPr="00F459DF">
        <w:rPr>
          <w:szCs w:val="28"/>
          <w:lang w:val="en-NZ"/>
        </w:rPr>
        <w:t>The various work classification levels may contain the following work activities in the scope of work to be completed:</w:t>
      </w:r>
    </w:p>
    <w:tbl>
      <w:tblPr>
        <w:tblStyle w:val="GDHPlainTable"/>
        <w:tblW w:w="0" w:type="auto"/>
        <w:tblInd w:w="-5" w:type="dxa"/>
        <w:tblLook w:val="04A0" w:firstRow="1" w:lastRow="0" w:firstColumn="1" w:lastColumn="0" w:noHBand="0" w:noVBand="1"/>
      </w:tblPr>
      <w:tblGrid>
        <w:gridCol w:w="1646"/>
        <w:gridCol w:w="7873"/>
      </w:tblGrid>
      <w:tr w:rsidR="00087E1F" w:rsidRPr="00F459DF" w14:paraId="581409DD" w14:textId="77777777" w:rsidTr="00396B33">
        <w:tc>
          <w:tcPr>
            <w:tcW w:w="9519" w:type="dxa"/>
            <w:gridSpan w:val="2"/>
            <w:tcBorders>
              <w:top w:val="single" w:sz="4" w:space="0" w:color="FFFFFF" w:themeColor="background1"/>
              <w:bottom w:val="single" w:sz="4" w:space="0" w:color="FFFFFF" w:themeColor="background1"/>
            </w:tcBorders>
            <w:shd w:val="clear" w:color="auto" w:fill="000000" w:themeFill="text1"/>
          </w:tcPr>
          <w:p w14:paraId="16230218" w14:textId="1277C2EA" w:rsidR="00B12C5C" w:rsidRPr="00F459DF" w:rsidRDefault="00B12C5C" w:rsidP="00E86E51">
            <w:pPr>
              <w:pStyle w:val="BodyText"/>
              <w:spacing w:before="200" w:after="200" w:line="240" w:lineRule="auto"/>
              <w:ind w:left="142"/>
              <w:rPr>
                <w:b/>
                <w:bCs/>
                <w:lang w:val="en-NZ"/>
              </w:rPr>
            </w:pPr>
            <w:r w:rsidRPr="00F459DF">
              <w:rPr>
                <w:b/>
                <w:bCs/>
                <w:lang w:val="en-NZ"/>
              </w:rPr>
              <w:t>1. Roading</w:t>
            </w:r>
          </w:p>
        </w:tc>
      </w:tr>
      <w:tr w:rsidR="00087E1F" w:rsidRPr="00F459DF" w14:paraId="35F5C11A" w14:textId="77777777" w:rsidTr="00E552D7">
        <w:tc>
          <w:tcPr>
            <w:tcW w:w="1646"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1D0C3867" w14:textId="79289047" w:rsidR="00172E0C" w:rsidRPr="00F459DF" w:rsidRDefault="00357A78" w:rsidP="00357A78">
            <w:pPr>
              <w:pStyle w:val="BodyText"/>
              <w:ind w:left="142"/>
              <w:rPr>
                <w:b/>
                <w:bCs/>
                <w:lang w:val="en-NZ"/>
              </w:rPr>
            </w:pPr>
            <w:r w:rsidRPr="00F459DF">
              <w:rPr>
                <w:b/>
                <w:bCs/>
                <w:lang w:val="en-NZ"/>
              </w:rPr>
              <w:t>Roading Construction</w:t>
            </w:r>
          </w:p>
        </w:tc>
        <w:tc>
          <w:tcPr>
            <w:tcW w:w="7873"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4A7ECA3A" w14:textId="0EF8473B" w:rsidR="00172E0C" w:rsidRPr="00F459DF" w:rsidRDefault="0080424B" w:rsidP="00357A78">
            <w:pPr>
              <w:pStyle w:val="BodyText"/>
              <w:numPr>
                <w:ilvl w:val="0"/>
                <w:numId w:val="23"/>
              </w:numPr>
              <w:spacing w:before="0" w:after="0" w:line="240" w:lineRule="auto"/>
              <w:ind w:left="714" w:hanging="357"/>
              <w:rPr>
                <w:lang w:val="en-NZ"/>
              </w:rPr>
            </w:pPr>
            <w:r w:rsidRPr="00F459DF">
              <w:rPr>
                <w:lang w:val="en-NZ"/>
              </w:rPr>
              <w:t>K</w:t>
            </w:r>
            <w:r w:rsidR="008D3A5A" w:rsidRPr="00F459DF">
              <w:rPr>
                <w:lang w:val="en-NZ"/>
              </w:rPr>
              <w:t>erbs and channels</w:t>
            </w:r>
          </w:p>
          <w:p w14:paraId="7DD14C81" w14:textId="47C9C900" w:rsidR="008D3A5A" w:rsidRPr="00F459DF" w:rsidRDefault="0080424B" w:rsidP="00357A78">
            <w:pPr>
              <w:pStyle w:val="BodyText"/>
              <w:numPr>
                <w:ilvl w:val="0"/>
                <w:numId w:val="23"/>
              </w:numPr>
              <w:spacing w:before="0" w:after="0" w:line="240" w:lineRule="auto"/>
              <w:ind w:left="714" w:hanging="357"/>
              <w:rPr>
                <w:lang w:val="en-NZ"/>
              </w:rPr>
            </w:pPr>
            <w:r w:rsidRPr="00F459DF">
              <w:rPr>
                <w:lang w:val="en-NZ"/>
              </w:rPr>
              <w:t>Roading related</w:t>
            </w:r>
            <w:r w:rsidR="00B62D05" w:rsidRPr="00F459DF">
              <w:rPr>
                <w:lang w:val="en-NZ"/>
              </w:rPr>
              <w:t xml:space="preserve"> pipe works (stormwater, sanitary sewer, water) and associated structures</w:t>
            </w:r>
          </w:p>
          <w:p w14:paraId="2330DF5E" w14:textId="587DCF96" w:rsidR="00955850" w:rsidRPr="00F459DF" w:rsidRDefault="00955850" w:rsidP="00357A78">
            <w:pPr>
              <w:pStyle w:val="BodyText"/>
              <w:numPr>
                <w:ilvl w:val="0"/>
                <w:numId w:val="23"/>
              </w:numPr>
              <w:spacing w:before="0" w:after="0" w:line="240" w:lineRule="auto"/>
              <w:ind w:left="714" w:hanging="357"/>
              <w:rPr>
                <w:lang w:val="en-NZ"/>
              </w:rPr>
            </w:pPr>
            <w:r w:rsidRPr="00F459DF">
              <w:rPr>
                <w:lang w:val="en-NZ"/>
              </w:rPr>
              <w:t>Intersections/Traffic signals</w:t>
            </w:r>
          </w:p>
          <w:p w14:paraId="6D918A1A" w14:textId="458AC73E" w:rsidR="00955850" w:rsidRPr="00F459DF" w:rsidRDefault="00955850" w:rsidP="00357A78">
            <w:pPr>
              <w:pStyle w:val="BodyText"/>
              <w:numPr>
                <w:ilvl w:val="0"/>
                <w:numId w:val="23"/>
              </w:numPr>
              <w:spacing w:before="0" w:after="0" w:line="240" w:lineRule="auto"/>
              <w:ind w:left="714" w:hanging="357"/>
              <w:rPr>
                <w:lang w:val="en-NZ"/>
              </w:rPr>
            </w:pPr>
            <w:r w:rsidRPr="00F459DF">
              <w:rPr>
                <w:lang w:val="en-NZ"/>
              </w:rPr>
              <w:t>Carriageway and/or road shoulder reconstruction</w:t>
            </w:r>
          </w:p>
          <w:p w14:paraId="780A6E29" w14:textId="5E7ABA27" w:rsidR="00C26CE4" w:rsidRPr="00F459DF" w:rsidRDefault="00C26CE4" w:rsidP="00357A78">
            <w:pPr>
              <w:pStyle w:val="BodyText"/>
              <w:numPr>
                <w:ilvl w:val="0"/>
                <w:numId w:val="23"/>
              </w:numPr>
              <w:spacing w:before="0" w:after="0" w:line="240" w:lineRule="auto"/>
              <w:ind w:left="714" w:hanging="357"/>
              <w:rPr>
                <w:lang w:val="en-NZ"/>
              </w:rPr>
            </w:pPr>
            <w:r w:rsidRPr="00F459DF">
              <w:rPr>
                <w:lang w:val="en-NZ"/>
              </w:rPr>
              <w:t>Traffic restraints/islands</w:t>
            </w:r>
          </w:p>
          <w:p w14:paraId="7737CC00" w14:textId="4399A5BA" w:rsidR="00C26CE4" w:rsidRPr="00F459DF" w:rsidRDefault="00C26CE4" w:rsidP="00357A78">
            <w:pPr>
              <w:pStyle w:val="BodyText"/>
              <w:numPr>
                <w:ilvl w:val="0"/>
                <w:numId w:val="23"/>
              </w:numPr>
              <w:spacing w:before="0" w:after="0" w:line="240" w:lineRule="auto"/>
              <w:ind w:left="714" w:hanging="357"/>
              <w:rPr>
                <w:lang w:val="en-NZ"/>
              </w:rPr>
            </w:pPr>
            <w:r w:rsidRPr="00F459DF">
              <w:rPr>
                <w:lang w:val="en-NZ"/>
              </w:rPr>
              <w:t>Paving, Landscaping, Street Furniture, Lighting</w:t>
            </w:r>
          </w:p>
          <w:p w14:paraId="7877ADC7" w14:textId="6627298B" w:rsidR="00C26CE4" w:rsidRPr="00F459DF" w:rsidRDefault="009F0F4E" w:rsidP="00357A78">
            <w:pPr>
              <w:pStyle w:val="BodyText"/>
              <w:numPr>
                <w:ilvl w:val="0"/>
                <w:numId w:val="23"/>
              </w:numPr>
              <w:spacing w:before="0" w:after="0" w:line="240" w:lineRule="auto"/>
              <w:ind w:left="714" w:hanging="357"/>
              <w:rPr>
                <w:lang w:val="en-NZ"/>
              </w:rPr>
            </w:pPr>
            <w:r w:rsidRPr="00F459DF">
              <w:rPr>
                <w:lang w:val="en-NZ"/>
              </w:rPr>
              <w:t>Carparks and access roads</w:t>
            </w:r>
          </w:p>
          <w:p w14:paraId="0771B31C" w14:textId="24C72241" w:rsidR="009F0F4E" w:rsidRPr="00F459DF" w:rsidRDefault="009F0F4E" w:rsidP="00357A78">
            <w:pPr>
              <w:pStyle w:val="BodyText"/>
              <w:numPr>
                <w:ilvl w:val="0"/>
                <w:numId w:val="23"/>
              </w:numPr>
              <w:spacing w:before="0" w:after="0" w:line="240" w:lineRule="auto"/>
              <w:ind w:left="714" w:hanging="357"/>
              <w:rPr>
                <w:lang w:val="en-NZ"/>
              </w:rPr>
            </w:pPr>
            <w:r w:rsidRPr="00F459DF">
              <w:rPr>
                <w:lang w:val="en-NZ"/>
              </w:rPr>
              <w:t>Paths, cycleways and vehicle crossings</w:t>
            </w:r>
          </w:p>
          <w:p w14:paraId="1CF48EFD" w14:textId="77777777" w:rsidR="006927C3" w:rsidRPr="00F459DF" w:rsidRDefault="006927C3" w:rsidP="00357A78">
            <w:pPr>
              <w:pStyle w:val="BodyText"/>
              <w:numPr>
                <w:ilvl w:val="0"/>
                <w:numId w:val="23"/>
              </w:numPr>
              <w:spacing w:before="0" w:after="0" w:line="240" w:lineRule="auto"/>
              <w:ind w:left="714" w:hanging="357"/>
              <w:rPr>
                <w:lang w:val="en-NZ"/>
              </w:rPr>
            </w:pPr>
            <w:r w:rsidRPr="00F459DF">
              <w:rPr>
                <w:lang w:val="en-NZ"/>
              </w:rPr>
              <w:t>Installation of ducting/cabling</w:t>
            </w:r>
          </w:p>
          <w:p w14:paraId="76E4765B" w14:textId="77777777" w:rsidR="00974971" w:rsidRPr="00F459DF" w:rsidRDefault="00643DC2" w:rsidP="00357A78">
            <w:pPr>
              <w:pStyle w:val="BodyText"/>
              <w:numPr>
                <w:ilvl w:val="0"/>
                <w:numId w:val="23"/>
              </w:numPr>
              <w:spacing w:before="0" w:after="0" w:line="240" w:lineRule="auto"/>
              <w:ind w:left="714" w:hanging="357"/>
              <w:rPr>
                <w:lang w:val="en-NZ"/>
              </w:rPr>
            </w:pPr>
            <w:r w:rsidRPr="00F459DF">
              <w:rPr>
                <w:lang w:val="en-NZ"/>
              </w:rPr>
              <w:t>Road marking and signage</w:t>
            </w:r>
          </w:p>
          <w:p w14:paraId="6A65455F" w14:textId="606DDA1E" w:rsidR="007635C1" w:rsidRPr="00F459DF" w:rsidRDefault="007635C1" w:rsidP="00357A78">
            <w:pPr>
              <w:pStyle w:val="BodyText"/>
              <w:numPr>
                <w:ilvl w:val="0"/>
                <w:numId w:val="23"/>
              </w:numPr>
              <w:spacing w:before="0" w:after="0" w:line="240" w:lineRule="auto"/>
              <w:ind w:left="714" w:hanging="357"/>
              <w:rPr>
                <w:lang w:val="en-NZ"/>
              </w:rPr>
            </w:pPr>
            <w:r w:rsidRPr="00F459DF">
              <w:rPr>
                <w:lang w:val="en-NZ"/>
              </w:rPr>
              <w:t>Roadside barriers</w:t>
            </w:r>
          </w:p>
          <w:p w14:paraId="4E232957" w14:textId="3D87AB65" w:rsidR="00643DC2" w:rsidRPr="00F459DF" w:rsidRDefault="00643DC2" w:rsidP="00357A78">
            <w:pPr>
              <w:pStyle w:val="BodyText"/>
              <w:numPr>
                <w:ilvl w:val="0"/>
                <w:numId w:val="23"/>
              </w:numPr>
              <w:spacing w:before="0" w:after="0" w:line="240" w:lineRule="auto"/>
              <w:ind w:left="714" w:hanging="357"/>
              <w:rPr>
                <w:lang w:val="en-NZ"/>
              </w:rPr>
            </w:pPr>
            <w:r w:rsidRPr="00F459DF">
              <w:rPr>
                <w:lang w:val="en-NZ"/>
              </w:rPr>
              <w:lastRenderedPageBreak/>
              <w:t xml:space="preserve">Small structures (fencing, retaining walls &lt; </w:t>
            </w:r>
            <w:r w:rsidR="00D818FA" w:rsidRPr="00F459DF">
              <w:rPr>
                <w:lang w:val="en-NZ"/>
              </w:rPr>
              <w:t>1.0</w:t>
            </w:r>
            <w:r w:rsidRPr="00F459DF">
              <w:rPr>
                <w:lang w:val="en-NZ"/>
              </w:rPr>
              <w:t>m high, culverts &lt;</w:t>
            </w:r>
            <w:r w:rsidR="007303BA" w:rsidRPr="00F459DF">
              <w:rPr>
                <w:lang w:val="en-NZ"/>
              </w:rPr>
              <w:t>3.4</w:t>
            </w:r>
            <w:r w:rsidRPr="00F459DF">
              <w:rPr>
                <w:lang w:val="en-NZ"/>
              </w:rPr>
              <w:t>m</w:t>
            </w:r>
            <w:r w:rsidRPr="00F459DF">
              <w:rPr>
                <w:vertAlign w:val="superscript"/>
                <w:lang w:val="en-NZ"/>
              </w:rPr>
              <w:t>2</w:t>
            </w:r>
            <w:r w:rsidRPr="00F459DF">
              <w:rPr>
                <w:lang w:val="en-NZ"/>
              </w:rPr>
              <w:t xml:space="preserve"> in area, etc)</w:t>
            </w:r>
          </w:p>
        </w:tc>
      </w:tr>
      <w:tr w:rsidR="00087E1F" w:rsidRPr="00F459DF" w14:paraId="236283AC" w14:textId="77777777" w:rsidTr="00985CB3">
        <w:tc>
          <w:tcPr>
            <w:tcW w:w="9519" w:type="dxa"/>
            <w:gridSpan w:val="2"/>
            <w:tcBorders>
              <w:top w:val="single" w:sz="4" w:space="0" w:color="FFFFFF" w:themeColor="background1"/>
              <w:bottom w:val="single" w:sz="4" w:space="0" w:color="FFFFFF" w:themeColor="background1"/>
            </w:tcBorders>
            <w:shd w:val="clear" w:color="auto" w:fill="000000" w:themeFill="text1"/>
          </w:tcPr>
          <w:p w14:paraId="39C05AA7" w14:textId="50DAED8A" w:rsidR="00357A78" w:rsidRPr="00F459DF" w:rsidRDefault="00357A78" w:rsidP="00357A78">
            <w:pPr>
              <w:pStyle w:val="BodyText"/>
              <w:spacing w:before="200" w:after="200" w:line="240" w:lineRule="auto"/>
              <w:ind w:left="142"/>
              <w:rPr>
                <w:lang w:val="en-NZ"/>
              </w:rPr>
            </w:pPr>
            <w:r w:rsidRPr="00F459DF">
              <w:rPr>
                <w:b/>
                <w:bCs/>
                <w:lang w:val="en-NZ"/>
              </w:rPr>
              <w:lastRenderedPageBreak/>
              <w:t>2. Structures</w:t>
            </w:r>
          </w:p>
        </w:tc>
      </w:tr>
      <w:tr w:rsidR="00087E1F" w:rsidRPr="00F459DF" w14:paraId="61872986" w14:textId="77777777" w:rsidTr="00E552D7">
        <w:tc>
          <w:tcPr>
            <w:tcW w:w="1646"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4D767135" w14:textId="7B641443" w:rsidR="00357A78" w:rsidRPr="00F459DF" w:rsidRDefault="00357A78" w:rsidP="00357A78">
            <w:pPr>
              <w:pStyle w:val="BodyText"/>
              <w:ind w:left="142"/>
              <w:rPr>
                <w:b/>
                <w:bCs/>
                <w:lang w:val="en-NZ"/>
              </w:rPr>
            </w:pPr>
            <w:r w:rsidRPr="00F459DF">
              <w:rPr>
                <w:b/>
                <w:bCs/>
                <w:lang w:val="en-NZ"/>
              </w:rPr>
              <w:t>Structures Construction</w:t>
            </w:r>
          </w:p>
        </w:tc>
        <w:tc>
          <w:tcPr>
            <w:tcW w:w="7873"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387B35DB" w14:textId="77777777" w:rsidR="00357A78" w:rsidRPr="00F459DF" w:rsidRDefault="00DD50A8" w:rsidP="00357A78">
            <w:pPr>
              <w:pStyle w:val="BodyText"/>
              <w:numPr>
                <w:ilvl w:val="0"/>
                <w:numId w:val="23"/>
              </w:numPr>
              <w:spacing w:before="0" w:after="0" w:line="240" w:lineRule="auto"/>
              <w:ind w:left="714" w:hanging="357"/>
              <w:rPr>
                <w:lang w:val="en-NZ"/>
              </w:rPr>
            </w:pPr>
            <w:r w:rsidRPr="00F459DF">
              <w:rPr>
                <w:lang w:val="en-NZ"/>
              </w:rPr>
              <w:t>Bridges carrying road and/or pedestrian</w:t>
            </w:r>
            <w:r w:rsidR="002A3D7B" w:rsidRPr="00F459DF">
              <w:rPr>
                <w:lang w:val="en-NZ"/>
              </w:rPr>
              <w:t>/cyclist traffic</w:t>
            </w:r>
          </w:p>
          <w:p w14:paraId="54E62C11" w14:textId="7C59E3CB" w:rsidR="002A3D7B" w:rsidRPr="00F459DF" w:rsidRDefault="002A3D7B" w:rsidP="00357A78">
            <w:pPr>
              <w:pStyle w:val="BodyText"/>
              <w:numPr>
                <w:ilvl w:val="0"/>
                <w:numId w:val="23"/>
              </w:numPr>
              <w:spacing w:before="0" w:after="0" w:line="240" w:lineRule="auto"/>
              <w:ind w:left="714" w:hanging="357"/>
              <w:rPr>
                <w:lang w:val="en-NZ"/>
              </w:rPr>
            </w:pPr>
            <w:r w:rsidRPr="00F459DF">
              <w:rPr>
                <w:lang w:val="en-NZ"/>
              </w:rPr>
              <w:t>Pedestrian and cyclist subways</w:t>
            </w:r>
            <w:r w:rsidR="00435EFB" w:rsidRPr="00F459DF">
              <w:rPr>
                <w:lang w:val="en-NZ"/>
              </w:rPr>
              <w:t xml:space="preserve"> and </w:t>
            </w:r>
            <w:r w:rsidR="00FE2F33" w:rsidRPr="00F459DF">
              <w:rPr>
                <w:lang w:val="en-NZ"/>
              </w:rPr>
              <w:t>boardwalks</w:t>
            </w:r>
          </w:p>
          <w:p w14:paraId="39E30F30" w14:textId="6B3D4CEC" w:rsidR="002A3D7B" w:rsidRPr="00F459DF" w:rsidRDefault="008B66A3" w:rsidP="00357A78">
            <w:pPr>
              <w:pStyle w:val="BodyText"/>
              <w:numPr>
                <w:ilvl w:val="0"/>
                <w:numId w:val="23"/>
              </w:numPr>
              <w:spacing w:before="0" w:after="0" w:line="240" w:lineRule="auto"/>
              <w:ind w:left="714" w:hanging="357"/>
              <w:rPr>
                <w:lang w:val="en-NZ"/>
              </w:rPr>
            </w:pPr>
            <w:r w:rsidRPr="00F459DF">
              <w:rPr>
                <w:lang w:val="en-NZ"/>
              </w:rPr>
              <w:t>U</w:t>
            </w:r>
            <w:r w:rsidR="002A3D7B" w:rsidRPr="00F459DF">
              <w:rPr>
                <w:lang w:val="en-NZ"/>
              </w:rPr>
              <w:t>nderpasses</w:t>
            </w:r>
          </w:p>
          <w:p w14:paraId="3F4132C7" w14:textId="6AA1B799" w:rsidR="002A3D7B" w:rsidRPr="00F459DF" w:rsidRDefault="003D0F32" w:rsidP="00357A78">
            <w:pPr>
              <w:pStyle w:val="BodyText"/>
              <w:numPr>
                <w:ilvl w:val="0"/>
                <w:numId w:val="23"/>
              </w:numPr>
              <w:spacing w:before="0" w:after="0" w:line="240" w:lineRule="auto"/>
              <w:ind w:left="714" w:hanging="357"/>
              <w:rPr>
                <w:lang w:val="en-NZ"/>
              </w:rPr>
            </w:pPr>
            <w:r w:rsidRPr="00F459DF">
              <w:rPr>
                <w:lang w:val="en-NZ"/>
              </w:rPr>
              <w:t>All culverts or multiple culverts with a total waterway area equal to or exceeding 3.4m</w:t>
            </w:r>
            <w:r w:rsidRPr="00F459DF">
              <w:rPr>
                <w:vertAlign w:val="superscript"/>
                <w:lang w:val="en-NZ"/>
              </w:rPr>
              <w:t>2</w:t>
            </w:r>
            <w:r w:rsidRPr="00F459DF">
              <w:rPr>
                <w:lang w:val="en-NZ"/>
              </w:rPr>
              <w:t xml:space="preserve"> (major culverts)</w:t>
            </w:r>
          </w:p>
          <w:p w14:paraId="7C0ACFCA" w14:textId="77777777" w:rsidR="003D0F32" w:rsidRPr="00F459DF" w:rsidRDefault="005C58C6" w:rsidP="00357A78">
            <w:pPr>
              <w:pStyle w:val="BodyText"/>
              <w:numPr>
                <w:ilvl w:val="0"/>
                <w:numId w:val="23"/>
              </w:numPr>
              <w:spacing w:before="0" w:after="0" w:line="240" w:lineRule="auto"/>
              <w:ind w:left="714" w:hanging="357"/>
              <w:rPr>
                <w:lang w:val="en-NZ"/>
              </w:rPr>
            </w:pPr>
            <w:r w:rsidRPr="00F459DF">
              <w:rPr>
                <w:lang w:val="en-NZ"/>
              </w:rPr>
              <w:t>Culverts with</w:t>
            </w:r>
            <w:r w:rsidR="003D0F32" w:rsidRPr="00F459DF">
              <w:rPr>
                <w:lang w:val="en-NZ"/>
              </w:rPr>
              <w:t xml:space="preserve"> waterway area </w:t>
            </w:r>
            <w:r w:rsidRPr="00F459DF">
              <w:rPr>
                <w:lang w:val="en-NZ"/>
              </w:rPr>
              <w:t>less than</w:t>
            </w:r>
            <w:r w:rsidR="003D0F32" w:rsidRPr="00F459DF">
              <w:rPr>
                <w:lang w:val="en-NZ"/>
              </w:rPr>
              <w:t xml:space="preserve"> 3.4m</w:t>
            </w:r>
            <w:r w:rsidR="003D0F32" w:rsidRPr="00F459DF">
              <w:rPr>
                <w:vertAlign w:val="superscript"/>
                <w:lang w:val="en-NZ"/>
              </w:rPr>
              <w:t>2</w:t>
            </w:r>
            <w:r w:rsidR="003D0F32" w:rsidRPr="00F459DF">
              <w:rPr>
                <w:lang w:val="en-NZ"/>
              </w:rPr>
              <w:t xml:space="preserve"> (</w:t>
            </w:r>
            <w:r w:rsidRPr="00F459DF">
              <w:rPr>
                <w:lang w:val="en-NZ"/>
              </w:rPr>
              <w:t>minor</w:t>
            </w:r>
            <w:r w:rsidR="003D0F32" w:rsidRPr="00F459DF">
              <w:rPr>
                <w:lang w:val="en-NZ"/>
              </w:rPr>
              <w:t xml:space="preserve"> culverts</w:t>
            </w:r>
            <w:r w:rsidRPr="00F459DF">
              <w:rPr>
                <w:lang w:val="en-NZ"/>
              </w:rPr>
              <w:t>)</w:t>
            </w:r>
          </w:p>
          <w:p w14:paraId="50B860C4" w14:textId="77777777" w:rsidR="005C58C6" w:rsidRPr="00F459DF" w:rsidRDefault="005C58C6" w:rsidP="00357A78">
            <w:pPr>
              <w:pStyle w:val="BodyText"/>
              <w:numPr>
                <w:ilvl w:val="0"/>
                <w:numId w:val="23"/>
              </w:numPr>
              <w:spacing w:before="0" w:after="0" w:line="240" w:lineRule="auto"/>
              <w:ind w:left="714" w:hanging="357"/>
              <w:rPr>
                <w:lang w:val="en-NZ"/>
              </w:rPr>
            </w:pPr>
            <w:r w:rsidRPr="00F459DF">
              <w:rPr>
                <w:lang w:val="en-NZ"/>
              </w:rPr>
              <w:t>Retaining wall systems including gravity walls, mechanically stabilized earth walls and anchored walls</w:t>
            </w:r>
          </w:p>
          <w:p w14:paraId="07D806FE" w14:textId="77777777" w:rsidR="005C58C6" w:rsidRPr="00F459DF" w:rsidRDefault="002C6500" w:rsidP="00357A78">
            <w:pPr>
              <w:pStyle w:val="BodyText"/>
              <w:numPr>
                <w:ilvl w:val="0"/>
                <w:numId w:val="23"/>
              </w:numPr>
              <w:spacing w:before="0" w:after="0" w:line="240" w:lineRule="auto"/>
              <w:ind w:left="714" w:hanging="357"/>
              <w:rPr>
                <w:lang w:val="en-NZ"/>
              </w:rPr>
            </w:pPr>
            <w:r w:rsidRPr="00F459DF">
              <w:rPr>
                <w:lang w:val="en-NZ"/>
              </w:rPr>
              <w:t>Overhead sign support structures</w:t>
            </w:r>
          </w:p>
          <w:p w14:paraId="52E0D19E" w14:textId="4163A43D" w:rsidR="002C6500" w:rsidRPr="00F459DF" w:rsidRDefault="002C6500" w:rsidP="00357A78">
            <w:pPr>
              <w:pStyle w:val="BodyText"/>
              <w:numPr>
                <w:ilvl w:val="0"/>
                <w:numId w:val="23"/>
              </w:numPr>
              <w:spacing w:before="0" w:after="0" w:line="240" w:lineRule="auto"/>
              <w:ind w:left="714" w:hanging="357"/>
              <w:rPr>
                <w:lang w:val="en-NZ"/>
              </w:rPr>
            </w:pPr>
            <w:r w:rsidRPr="00F459DF">
              <w:rPr>
                <w:lang w:val="en-NZ"/>
              </w:rPr>
              <w:t>Intelligent Transport System (ITS) equipment support structures</w:t>
            </w:r>
          </w:p>
          <w:p w14:paraId="702F26FC" w14:textId="77777777" w:rsidR="005B17EC" w:rsidRPr="00F459DF" w:rsidRDefault="005B17EC" w:rsidP="00357A78">
            <w:pPr>
              <w:pStyle w:val="BodyText"/>
              <w:numPr>
                <w:ilvl w:val="0"/>
                <w:numId w:val="23"/>
              </w:numPr>
              <w:spacing w:before="0" w:after="0" w:line="240" w:lineRule="auto"/>
              <w:ind w:left="714" w:hanging="357"/>
              <w:rPr>
                <w:lang w:val="en-NZ"/>
              </w:rPr>
            </w:pPr>
            <w:r w:rsidRPr="00F459DF">
              <w:rPr>
                <w:lang w:val="en-NZ"/>
              </w:rPr>
              <w:t>Noise walls/barriers</w:t>
            </w:r>
          </w:p>
          <w:p w14:paraId="31A351D5" w14:textId="31AA6B36" w:rsidR="005B17EC" w:rsidRPr="00F459DF" w:rsidRDefault="005B17EC" w:rsidP="00357A78">
            <w:pPr>
              <w:pStyle w:val="BodyText"/>
              <w:numPr>
                <w:ilvl w:val="0"/>
                <w:numId w:val="23"/>
              </w:numPr>
              <w:spacing w:before="0" w:after="0" w:line="240" w:lineRule="auto"/>
              <w:ind w:left="714" w:hanging="357"/>
              <w:rPr>
                <w:lang w:val="en-NZ"/>
              </w:rPr>
            </w:pPr>
            <w:r w:rsidRPr="00F459DF">
              <w:rPr>
                <w:lang w:val="en-NZ"/>
              </w:rPr>
              <w:t xml:space="preserve">Earthworks (natural slopes, embankments and cuttings) associated with </w:t>
            </w:r>
            <w:r w:rsidR="0080424B" w:rsidRPr="00F459DF">
              <w:rPr>
                <w:lang w:val="en-NZ"/>
              </w:rPr>
              <w:t>structures within this category</w:t>
            </w:r>
          </w:p>
        </w:tc>
      </w:tr>
      <w:tr w:rsidR="00087E1F" w:rsidRPr="00F459DF" w14:paraId="39507130" w14:textId="77777777" w:rsidTr="00E552D7">
        <w:tc>
          <w:tcPr>
            <w:tcW w:w="1646" w:type="dxa"/>
            <w:tcBorders>
              <w:top w:val="single" w:sz="4" w:space="0" w:color="FFFFFF" w:themeColor="background1"/>
              <w:right w:val="single" w:sz="4" w:space="0" w:color="FFFFFF" w:themeColor="background1"/>
            </w:tcBorders>
            <w:shd w:val="clear" w:color="auto" w:fill="000000" w:themeFill="text1"/>
          </w:tcPr>
          <w:p w14:paraId="1950EF05" w14:textId="5EC69E07" w:rsidR="00357A78" w:rsidRPr="00F459DF" w:rsidRDefault="00357A78" w:rsidP="00357A78">
            <w:pPr>
              <w:pStyle w:val="BodyText"/>
              <w:ind w:left="142"/>
              <w:rPr>
                <w:b/>
                <w:bCs/>
                <w:lang w:val="en-NZ"/>
              </w:rPr>
            </w:pPr>
            <w:r w:rsidRPr="00F459DF">
              <w:rPr>
                <w:b/>
                <w:bCs/>
                <w:lang w:val="en-NZ"/>
              </w:rPr>
              <w:t>Structures Maintenance</w:t>
            </w:r>
          </w:p>
        </w:tc>
        <w:tc>
          <w:tcPr>
            <w:tcW w:w="7873" w:type="dxa"/>
            <w:tcBorders>
              <w:top w:val="single" w:sz="4" w:space="0" w:color="FFFFFF" w:themeColor="background1"/>
              <w:left w:val="single" w:sz="4" w:space="0" w:color="FFFFFF" w:themeColor="background1"/>
            </w:tcBorders>
            <w:shd w:val="clear" w:color="auto" w:fill="D9D9D9" w:themeFill="background1" w:themeFillShade="D9"/>
          </w:tcPr>
          <w:p w14:paraId="7B0021FD" w14:textId="77777777" w:rsidR="0040676D" w:rsidRPr="00F459DF" w:rsidRDefault="0040676D" w:rsidP="00357A78">
            <w:pPr>
              <w:pStyle w:val="BodyText"/>
              <w:numPr>
                <w:ilvl w:val="0"/>
                <w:numId w:val="23"/>
              </w:numPr>
              <w:spacing w:before="0" w:after="0" w:line="240" w:lineRule="auto"/>
              <w:ind w:left="714" w:hanging="357"/>
              <w:rPr>
                <w:lang w:val="en-NZ"/>
              </w:rPr>
            </w:pPr>
            <w:r w:rsidRPr="00F459DF">
              <w:rPr>
                <w:lang w:val="en-NZ"/>
              </w:rPr>
              <w:t>Repair of bridge retaining walls</w:t>
            </w:r>
          </w:p>
          <w:p w14:paraId="101CA1FF" w14:textId="50F55E6E" w:rsidR="008E5F81" w:rsidRPr="00F459DF" w:rsidRDefault="0040676D" w:rsidP="00357A78">
            <w:pPr>
              <w:pStyle w:val="BodyText"/>
              <w:numPr>
                <w:ilvl w:val="0"/>
                <w:numId w:val="23"/>
              </w:numPr>
              <w:spacing w:before="0" w:after="0" w:line="240" w:lineRule="auto"/>
              <w:ind w:left="714" w:hanging="357"/>
              <w:rPr>
                <w:lang w:val="en-NZ"/>
              </w:rPr>
            </w:pPr>
            <w:r w:rsidRPr="00F459DF">
              <w:rPr>
                <w:lang w:val="en-NZ"/>
              </w:rPr>
              <w:t xml:space="preserve">Replacement of </w:t>
            </w:r>
            <w:r w:rsidR="008E5F81" w:rsidRPr="00F459DF">
              <w:rPr>
                <w:lang w:val="en-NZ"/>
              </w:rPr>
              <w:t>damaged or deteriorated structural members</w:t>
            </w:r>
          </w:p>
          <w:p w14:paraId="70347581" w14:textId="67A0AF71" w:rsidR="00F27877" w:rsidRPr="00F459DF" w:rsidRDefault="00F27877" w:rsidP="00357A78">
            <w:pPr>
              <w:pStyle w:val="BodyText"/>
              <w:numPr>
                <w:ilvl w:val="0"/>
                <w:numId w:val="23"/>
              </w:numPr>
              <w:spacing w:before="0" w:after="0" w:line="240" w:lineRule="auto"/>
              <w:ind w:left="714" w:hanging="357"/>
              <w:rPr>
                <w:lang w:val="en-NZ"/>
              </w:rPr>
            </w:pPr>
            <w:r w:rsidRPr="00F459DF">
              <w:rPr>
                <w:lang w:val="en-NZ"/>
              </w:rPr>
              <w:t>Repair of spalled/deteriorated concrete</w:t>
            </w:r>
          </w:p>
          <w:p w14:paraId="4BED78A4" w14:textId="2720DD4C" w:rsidR="008E5F81" w:rsidRPr="00F459DF" w:rsidRDefault="008E5F81" w:rsidP="00357A78">
            <w:pPr>
              <w:pStyle w:val="BodyText"/>
              <w:numPr>
                <w:ilvl w:val="0"/>
                <w:numId w:val="23"/>
              </w:numPr>
              <w:spacing w:before="0" w:after="0" w:line="240" w:lineRule="auto"/>
              <w:ind w:left="714" w:hanging="357"/>
              <w:rPr>
                <w:lang w:val="en-NZ"/>
              </w:rPr>
            </w:pPr>
            <w:r w:rsidRPr="00F459DF">
              <w:rPr>
                <w:lang w:val="en-NZ"/>
              </w:rPr>
              <w:t xml:space="preserve">Sand blasting and painting </w:t>
            </w:r>
            <w:r w:rsidR="00D6740A" w:rsidRPr="00F459DF">
              <w:rPr>
                <w:lang w:val="en-NZ"/>
              </w:rPr>
              <w:t xml:space="preserve">of </w:t>
            </w:r>
            <w:r w:rsidRPr="00F459DF">
              <w:rPr>
                <w:lang w:val="en-NZ"/>
              </w:rPr>
              <w:t>structural members</w:t>
            </w:r>
          </w:p>
          <w:p w14:paraId="6E1A5193" w14:textId="77777777" w:rsidR="00357A78" w:rsidRPr="00F459DF" w:rsidRDefault="008E5F81" w:rsidP="00357A78">
            <w:pPr>
              <w:pStyle w:val="BodyText"/>
              <w:numPr>
                <w:ilvl w:val="0"/>
                <w:numId w:val="23"/>
              </w:numPr>
              <w:spacing w:before="0" w:after="0" w:line="240" w:lineRule="auto"/>
              <w:ind w:left="714" w:hanging="357"/>
              <w:rPr>
                <w:lang w:val="en-NZ"/>
              </w:rPr>
            </w:pPr>
            <w:r w:rsidRPr="00F459DF">
              <w:rPr>
                <w:lang w:val="en-NZ"/>
              </w:rPr>
              <w:t>Foundation protection</w:t>
            </w:r>
          </w:p>
          <w:p w14:paraId="6116E127" w14:textId="77777777" w:rsidR="00FC183D" w:rsidRPr="00F459DF" w:rsidRDefault="00FC183D" w:rsidP="00357A78">
            <w:pPr>
              <w:pStyle w:val="BodyText"/>
              <w:numPr>
                <w:ilvl w:val="0"/>
                <w:numId w:val="23"/>
              </w:numPr>
              <w:spacing w:before="0" w:after="0" w:line="240" w:lineRule="auto"/>
              <w:ind w:left="714" w:hanging="357"/>
              <w:rPr>
                <w:lang w:val="en-NZ"/>
              </w:rPr>
            </w:pPr>
            <w:r w:rsidRPr="00F459DF">
              <w:rPr>
                <w:lang w:val="en-NZ"/>
              </w:rPr>
              <w:t>Repair to scour or degradation threatening bridges or other road related structures which has accumulated over time</w:t>
            </w:r>
          </w:p>
          <w:p w14:paraId="45C88A95" w14:textId="77777777" w:rsidR="00FC183D" w:rsidRPr="00F459DF" w:rsidRDefault="00FC183D" w:rsidP="00FC183D">
            <w:pPr>
              <w:pStyle w:val="BodyText"/>
              <w:numPr>
                <w:ilvl w:val="0"/>
                <w:numId w:val="23"/>
              </w:numPr>
              <w:spacing w:before="0" w:after="0" w:line="240" w:lineRule="auto"/>
              <w:ind w:left="714" w:hanging="357"/>
              <w:rPr>
                <w:lang w:val="en-NZ"/>
              </w:rPr>
            </w:pPr>
            <w:r w:rsidRPr="00F459DF">
              <w:rPr>
                <w:lang w:val="en-NZ"/>
              </w:rPr>
              <w:t>Vegetation control</w:t>
            </w:r>
          </w:p>
          <w:p w14:paraId="0C0BBCA3" w14:textId="397941CF" w:rsidR="00FC183D" w:rsidRPr="00F459DF" w:rsidRDefault="00FC183D" w:rsidP="00FC183D">
            <w:pPr>
              <w:pStyle w:val="BodyText"/>
              <w:numPr>
                <w:ilvl w:val="0"/>
                <w:numId w:val="23"/>
              </w:numPr>
              <w:spacing w:before="0" w:after="0" w:line="240" w:lineRule="auto"/>
              <w:ind w:left="714" w:hanging="357"/>
              <w:rPr>
                <w:lang w:val="en-NZ"/>
              </w:rPr>
            </w:pPr>
            <w:r w:rsidRPr="00F459DF">
              <w:rPr>
                <w:lang w:val="en-NZ"/>
              </w:rPr>
              <w:t>Removal or/protection from graffiti</w:t>
            </w:r>
          </w:p>
        </w:tc>
      </w:tr>
    </w:tbl>
    <w:p w14:paraId="2330B266" w14:textId="78C5AFF1" w:rsidR="00CC13BA" w:rsidRPr="00F459DF" w:rsidRDefault="00CC13BA" w:rsidP="00872E0C">
      <w:pPr>
        <w:pStyle w:val="Heading1"/>
        <w:jc w:val="both"/>
        <w:rPr>
          <w:lang w:val="en-NZ"/>
        </w:rPr>
      </w:pPr>
      <w:bookmarkStart w:id="11" w:name="_Toc136006895"/>
      <w:r w:rsidRPr="00F459DF">
        <w:rPr>
          <w:lang w:val="en-NZ"/>
        </w:rPr>
        <w:t xml:space="preserve">WORK </w:t>
      </w:r>
      <w:r w:rsidR="00CA6D89" w:rsidRPr="00F459DF">
        <w:rPr>
          <w:lang w:val="en-NZ"/>
        </w:rPr>
        <w:t xml:space="preserve">CLASSIFICATION </w:t>
      </w:r>
      <w:r w:rsidRPr="00F459DF">
        <w:rPr>
          <w:lang w:val="en-NZ"/>
        </w:rPr>
        <w:t>LEVEL COMPLIANCE REQUIREMENTS</w:t>
      </w:r>
      <w:bookmarkEnd w:id="11"/>
    </w:p>
    <w:tbl>
      <w:tblPr>
        <w:tblStyle w:val="GDHPlainTable"/>
        <w:tblW w:w="0" w:type="auto"/>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blBorders>
        <w:tblLayout w:type="fixed"/>
        <w:tblLook w:val="04A0" w:firstRow="1" w:lastRow="0" w:firstColumn="1" w:lastColumn="0" w:noHBand="0" w:noVBand="1"/>
      </w:tblPr>
      <w:tblGrid>
        <w:gridCol w:w="416"/>
        <w:gridCol w:w="1701"/>
        <w:gridCol w:w="1701"/>
        <w:gridCol w:w="2857"/>
        <w:gridCol w:w="2829"/>
      </w:tblGrid>
      <w:tr w:rsidR="00087E1F" w:rsidRPr="00F459DF" w14:paraId="6FCE0E39" w14:textId="77777777" w:rsidTr="00D21B0D">
        <w:trPr>
          <w:tblHeader/>
        </w:trPr>
        <w:tc>
          <w:tcPr>
            <w:tcW w:w="2117" w:type="dxa"/>
            <w:gridSpan w:val="2"/>
            <w:shd w:val="clear" w:color="auto" w:fill="000000" w:themeFill="text1"/>
          </w:tcPr>
          <w:p w14:paraId="5C6D7D04" w14:textId="63EFB645" w:rsidR="006D31B3" w:rsidRPr="00F459DF" w:rsidRDefault="0036767A" w:rsidP="0098439C">
            <w:pPr>
              <w:pStyle w:val="BodyText"/>
              <w:rPr>
                <w:b/>
                <w:bCs/>
                <w:lang w:val="en-NZ"/>
              </w:rPr>
            </w:pPr>
            <w:r w:rsidRPr="00F459DF">
              <w:rPr>
                <w:b/>
                <w:bCs/>
                <w:lang w:val="en-NZ"/>
              </w:rPr>
              <w:t>Attribute</w:t>
            </w:r>
          </w:p>
        </w:tc>
        <w:tc>
          <w:tcPr>
            <w:tcW w:w="1701" w:type="dxa"/>
            <w:shd w:val="clear" w:color="auto" w:fill="000000" w:themeFill="text1"/>
          </w:tcPr>
          <w:p w14:paraId="6F61ED13" w14:textId="3C46B536" w:rsidR="006D31B3" w:rsidRPr="00F459DF" w:rsidRDefault="006D31B3" w:rsidP="0098439C">
            <w:pPr>
              <w:pStyle w:val="BodyText"/>
              <w:rPr>
                <w:b/>
                <w:bCs/>
                <w:lang w:val="en-NZ"/>
              </w:rPr>
            </w:pPr>
            <w:r w:rsidRPr="00F459DF">
              <w:rPr>
                <w:b/>
                <w:bCs/>
                <w:lang w:val="en-NZ"/>
              </w:rPr>
              <w:t>Work Classification Level</w:t>
            </w:r>
          </w:p>
        </w:tc>
        <w:tc>
          <w:tcPr>
            <w:tcW w:w="2857" w:type="dxa"/>
            <w:shd w:val="clear" w:color="auto" w:fill="000000" w:themeFill="text1"/>
          </w:tcPr>
          <w:p w14:paraId="1AD0DDF4" w14:textId="4E1B68B9" w:rsidR="006D31B3" w:rsidRPr="00F459DF" w:rsidRDefault="006D31B3" w:rsidP="0098439C">
            <w:pPr>
              <w:pStyle w:val="BodyText"/>
              <w:rPr>
                <w:b/>
                <w:bCs/>
                <w:lang w:val="en-NZ"/>
              </w:rPr>
            </w:pPr>
            <w:r w:rsidRPr="00F459DF">
              <w:rPr>
                <w:b/>
                <w:bCs/>
                <w:lang w:val="en-NZ"/>
              </w:rPr>
              <w:t>Prequalification Attribute Requirement</w:t>
            </w:r>
          </w:p>
        </w:tc>
        <w:tc>
          <w:tcPr>
            <w:tcW w:w="2829" w:type="dxa"/>
            <w:shd w:val="clear" w:color="auto" w:fill="000000" w:themeFill="text1"/>
          </w:tcPr>
          <w:p w14:paraId="59DF8A6B" w14:textId="06BD03AF" w:rsidR="006D31B3" w:rsidRPr="00F459DF" w:rsidRDefault="006D31B3" w:rsidP="0098439C">
            <w:pPr>
              <w:pStyle w:val="BodyText"/>
              <w:rPr>
                <w:b/>
                <w:bCs/>
                <w:lang w:val="en-NZ"/>
              </w:rPr>
            </w:pPr>
            <w:r w:rsidRPr="00F459DF">
              <w:rPr>
                <w:b/>
                <w:bCs/>
                <w:lang w:val="en-NZ"/>
              </w:rPr>
              <w:t>Prequalification Input Requirement</w:t>
            </w:r>
          </w:p>
        </w:tc>
      </w:tr>
      <w:tr w:rsidR="00DE6AAC" w:rsidRPr="00F459DF" w14:paraId="0B3F8902" w14:textId="77777777" w:rsidTr="00D21B0D">
        <w:tc>
          <w:tcPr>
            <w:tcW w:w="416" w:type="dxa"/>
            <w:shd w:val="clear" w:color="auto" w:fill="D9D9D9" w:themeFill="background1" w:themeFillShade="D9"/>
          </w:tcPr>
          <w:p w14:paraId="4F049B5D" w14:textId="7AD1A9DF" w:rsidR="0051281F" w:rsidRPr="00F459DF" w:rsidRDefault="0051281F" w:rsidP="0098439C">
            <w:pPr>
              <w:pStyle w:val="BodyText"/>
              <w:jc w:val="center"/>
              <w:rPr>
                <w:lang w:val="en-NZ"/>
              </w:rPr>
            </w:pPr>
            <w:r w:rsidRPr="00F459DF">
              <w:rPr>
                <w:lang w:val="en-NZ"/>
              </w:rPr>
              <w:t>1</w:t>
            </w:r>
          </w:p>
        </w:tc>
        <w:tc>
          <w:tcPr>
            <w:tcW w:w="1701" w:type="dxa"/>
            <w:shd w:val="clear" w:color="auto" w:fill="D9D9D9" w:themeFill="background1" w:themeFillShade="D9"/>
          </w:tcPr>
          <w:p w14:paraId="7EC925F5" w14:textId="66499E3C" w:rsidR="0051281F" w:rsidRPr="00F459DF" w:rsidRDefault="007C5C4D" w:rsidP="0098439C">
            <w:pPr>
              <w:pStyle w:val="BodyText"/>
              <w:rPr>
                <w:lang w:val="en-NZ"/>
              </w:rPr>
            </w:pPr>
            <w:r w:rsidRPr="00F459DF">
              <w:rPr>
                <w:lang w:val="en-NZ"/>
              </w:rPr>
              <w:t>Experience and Resources</w:t>
            </w:r>
          </w:p>
        </w:tc>
        <w:tc>
          <w:tcPr>
            <w:tcW w:w="1701" w:type="dxa"/>
            <w:shd w:val="clear" w:color="auto" w:fill="D9D9D9" w:themeFill="background1" w:themeFillShade="D9"/>
          </w:tcPr>
          <w:p w14:paraId="5D392A94" w14:textId="77777777" w:rsidR="00F4527D" w:rsidRPr="00F459DF" w:rsidRDefault="00F74B24" w:rsidP="0098439C">
            <w:pPr>
              <w:pStyle w:val="BodyText"/>
              <w:rPr>
                <w:lang w:val="en-NZ"/>
              </w:rPr>
            </w:pPr>
            <w:r w:rsidRPr="00F459DF">
              <w:rPr>
                <w:lang w:val="en-NZ"/>
              </w:rPr>
              <w:t>All Levels</w:t>
            </w:r>
          </w:p>
          <w:p w14:paraId="05C22CC8" w14:textId="25B88C4B" w:rsidR="0051281F" w:rsidRPr="00F459DF" w:rsidRDefault="00F74B24" w:rsidP="0098439C">
            <w:pPr>
              <w:pStyle w:val="BodyText"/>
              <w:rPr>
                <w:lang w:val="en-NZ"/>
              </w:rPr>
            </w:pPr>
            <w:r w:rsidRPr="00F459DF">
              <w:rPr>
                <w:lang w:val="en-NZ"/>
              </w:rPr>
              <w:t>A to D</w:t>
            </w:r>
          </w:p>
        </w:tc>
        <w:tc>
          <w:tcPr>
            <w:tcW w:w="2857" w:type="dxa"/>
            <w:shd w:val="clear" w:color="auto" w:fill="D9D9D9" w:themeFill="background1" w:themeFillShade="D9"/>
          </w:tcPr>
          <w:p w14:paraId="053CA30A" w14:textId="1F3B9223" w:rsidR="0051281F" w:rsidRPr="00F459DF" w:rsidRDefault="001546D7" w:rsidP="0098439C">
            <w:pPr>
              <w:pStyle w:val="BodyText"/>
              <w:rPr>
                <w:lang w:val="en-NZ"/>
              </w:rPr>
            </w:pPr>
            <w:r w:rsidRPr="00F459DF">
              <w:rPr>
                <w:lang w:val="en-NZ"/>
              </w:rPr>
              <w:t xml:space="preserve">Recently completed projects </w:t>
            </w:r>
            <w:r w:rsidR="00A66B2F" w:rsidRPr="00F459DF">
              <w:rPr>
                <w:lang w:val="en-NZ"/>
              </w:rPr>
              <w:t>relevant to the work level classification</w:t>
            </w:r>
          </w:p>
        </w:tc>
        <w:tc>
          <w:tcPr>
            <w:tcW w:w="2829" w:type="dxa"/>
            <w:shd w:val="clear" w:color="auto" w:fill="D9D9D9" w:themeFill="background1" w:themeFillShade="D9"/>
          </w:tcPr>
          <w:p w14:paraId="412261DD" w14:textId="77777777" w:rsidR="0051281F" w:rsidRPr="00F459DF" w:rsidRDefault="00D94987" w:rsidP="0098439C">
            <w:pPr>
              <w:pStyle w:val="BodyText"/>
              <w:rPr>
                <w:lang w:val="en-NZ"/>
              </w:rPr>
            </w:pPr>
            <w:r w:rsidRPr="00F459DF">
              <w:rPr>
                <w:lang w:val="en-NZ"/>
              </w:rPr>
              <w:t>Confirming letter from supervising authority for two (2) recently completed relevant projects*</w:t>
            </w:r>
          </w:p>
          <w:p w14:paraId="1863F05A" w14:textId="77777777" w:rsidR="00D94987" w:rsidRPr="00F459DF" w:rsidRDefault="00D94987" w:rsidP="0098439C">
            <w:pPr>
              <w:pStyle w:val="BodyText"/>
              <w:rPr>
                <w:lang w:val="en-NZ"/>
              </w:rPr>
            </w:pPr>
            <w:r w:rsidRPr="00F459DF">
              <w:rPr>
                <w:lang w:val="en-NZ"/>
              </w:rPr>
              <w:t>List of resources*</w:t>
            </w:r>
          </w:p>
          <w:p w14:paraId="02477AD2" w14:textId="5EA5C89F" w:rsidR="00D94987" w:rsidRPr="00F459DF" w:rsidRDefault="00D94987" w:rsidP="0098439C">
            <w:pPr>
              <w:pStyle w:val="BodyText"/>
              <w:rPr>
                <w:lang w:val="en-NZ"/>
              </w:rPr>
            </w:pPr>
            <w:r w:rsidRPr="00F459DF">
              <w:rPr>
                <w:lang w:val="en-NZ"/>
              </w:rPr>
              <w:t xml:space="preserve">Refer Appendix 1 </w:t>
            </w:r>
            <w:r w:rsidR="00F4319A" w:rsidRPr="00F459DF">
              <w:rPr>
                <w:lang w:val="en-NZ"/>
              </w:rPr>
              <w:t>for template letter</w:t>
            </w:r>
          </w:p>
        </w:tc>
      </w:tr>
      <w:tr w:rsidR="00DE6AAC" w:rsidRPr="00F459DF" w14:paraId="2B8C67BD" w14:textId="77777777" w:rsidTr="00D21B0D">
        <w:tc>
          <w:tcPr>
            <w:tcW w:w="416" w:type="dxa"/>
            <w:vMerge w:val="restart"/>
            <w:shd w:val="clear" w:color="auto" w:fill="D9D9D9" w:themeFill="background1" w:themeFillShade="D9"/>
          </w:tcPr>
          <w:p w14:paraId="1F77C67B" w14:textId="586ED6A8" w:rsidR="00C973B0" w:rsidRPr="00F459DF" w:rsidRDefault="00C973B0" w:rsidP="0098439C">
            <w:pPr>
              <w:pStyle w:val="BodyText"/>
              <w:jc w:val="center"/>
              <w:rPr>
                <w:lang w:val="en-NZ"/>
              </w:rPr>
            </w:pPr>
            <w:r w:rsidRPr="00F459DF">
              <w:rPr>
                <w:lang w:val="en-NZ"/>
              </w:rPr>
              <w:lastRenderedPageBreak/>
              <w:t>2</w:t>
            </w:r>
          </w:p>
        </w:tc>
        <w:tc>
          <w:tcPr>
            <w:tcW w:w="1701" w:type="dxa"/>
            <w:vMerge w:val="restart"/>
            <w:shd w:val="clear" w:color="auto" w:fill="D9D9D9" w:themeFill="background1" w:themeFillShade="D9"/>
          </w:tcPr>
          <w:p w14:paraId="5106225B" w14:textId="1093A9DB" w:rsidR="00C973B0" w:rsidRPr="00F459DF" w:rsidRDefault="00C973B0" w:rsidP="0098439C">
            <w:pPr>
              <w:pStyle w:val="BodyText"/>
              <w:rPr>
                <w:lang w:val="en-NZ"/>
              </w:rPr>
            </w:pPr>
            <w:r w:rsidRPr="00F459DF">
              <w:rPr>
                <w:lang w:val="en-NZ"/>
              </w:rPr>
              <w:t>Traffic Management</w:t>
            </w:r>
          </w:p>
        </w:tc>
        <w:tc>
          <w:tcPr>
            <w:tcW w:w="1701" w:type="dxa"/>
            <w:shd w:val="clear" w:color="auto" w:fill="D9D9D9" w:themeFill="background1" w:themeFillShade="D9"/>
          </w:tcPr>
          <w:p w14:paraId="7360EB2A" w14:textId="6ACFE2C9" w:rsidR="00C973B0" w:rsidRPr="00F459DF" w:rsidRDefault="00C973B0" w:rsidP="0098439C">
            <w:pPr>
              <w:pStyle w:val="BodyText"/>
              <w:rPr>
                <w:lang w:val="en-NZ"/>
              </w:rPr>
            </w:pPr>
            <w:r w:rsidRPr="00F459DF">
              <w:rPr>
                <w:lang w:val="en-NZ"/>
              </w:rPr>
              <w:t>Levels A and B</w:t>
            </w:r>
          </w:p>
        </w:tc>
        <w:tc>
          <w:tcPr>
            <w:tcW w:w="2857" w:type="dxa"/>
            <w:shd w:val="clear" w:color="auto" w:fill="D9D9D9" w:themeFill="background1" w:themeFillShade="D9"/>
          </w:tcPr>
          <w:p w14:paraId="682A9434" w14:textId="0CE60981" w:rsidR="00C973B0" w:rsidRPr="00F459DF" w:rsidRDefault="008F580A" w:rsidP="0098439C">
            <w:pPr>
              <w:pStyle w:val="BodyText"/>
              <w:rPr>
                <w:lang w:val="en-NZ"/>
              </w:rPr>
            </w:pPr>
            <w:r w:rsidRPr="00F459DF">
              <w:rPr>
                <w:lang w:val="en-NZ"/>
              </w:rPr>
              <w:t xml:space="preserve">Capable of meeting Level </w:t>
            </w:r>
            <w:r w:rsidR="004F7841" w:rsidRPr="00F459DF">
              <w:rPr>
                <w:lang w:val="en-NZ"/>
              </w:rPr>
              <w:t>1</w:t>
            </w:r>
            <w:r w:rsidR="00CD3648" w:rsidRPr="00F459DF">
              <w:rPr>
                <w:lang w:val="en-NZ"/>
              </w:rPr>
              <w:t xml:space="preserve">, 2 </w:t>
            </w:r>
            <w:r w:rsidR="00040E22" w:rsidRPr="00F459DF">
              <w:rPr>
                <w:lang w:val="en-NZ"/>
              </w:rPr>
              <w:t>and</w:t>
            </w:r>
            <w:r w:rsidR="007905DE" w:rsidRPr="00F459DF">
              <w:rPr>
                <w:lang w:val="en-NZ"/>
              </w:rPr>
              <w:t xml:space="preserve"> 3</w:t>
            </w:r>
            <w:r w:rsidR="00D83519" w:rsidRPr="00F459DF">
              <w:rPr>
                <w:lang w:val="en-NZ"/>
              </w:rPr>
              <w:t xml:space="preserve"> </w:t>
            </w:r>
            <w:r w:rsidRPr="00F459DF">
              <w:rPr>
                <w:lang w:val="en-NZ"/>
              </w:rPr>
              <w:t xml:space="preserve">of Code of Practice for Temporary Traffic Management (COPTTM) together with </w:t>
            </w:r>
            <w:r w:rsidR="004F7841" w:rsidRPr="00F459DF">
              <w:rPr>
                <w:lang w:val="en-NZ"/>
              </w:rPr>
              <w:t>CCC</w:t>
            </w:r>
            <w:r w:rsidR="00CB4D57" w:rsidRPr="00F459DF">
              <w:rPr>
                <w:lang w:val="en-NZ"/>
              </w:rPr>
              <w:t xml:space="preserve"> Traffic Management Team</w:t>
            </w:r>
            <w:r w:rsidR="004F7841" w:rsidRPr="00F459DF">
              <w:rPr>
                <w:lang w:val="en-NZ"/>
              </w:rPr>
              <w:t xml:space="preserve"> </w:t>
            </w:r>
            <w:r w:rsidRPr="00F459DF">
              <w:rPr>
                <w:lang w:val="en-NZ"/>
              </w:rPr>
              <w:t>requirements</w:t>
            </w:r>
          </w:p>
        </w:tc>
        <w:tc>
          <w:tcPr>
            <w:tcW w:w="2829" w:type="dxa"/>
            <w:shd w:val="clear" w:color="auto" w:fill="D9D9D9" w:themeFill="background1" w:themeFillShade="D9"/>
          </w:tcPr>
          <w:p w14:paraId="3AAE82CC" w14:textId="1C08F32A" w:rsidR="00C973B0" w:rsidRPr="00F459DF" w:rsidRDefault="006A7DED" w:rsidP="0098439C">
            <w:pPr>
              <w:pStyle w:val="BodyText"/>
              <w:rPr>
                <w:lang w:val="en-NZ"/>
              </w:rPr>
            </w:pPr>
            <w:r w:rsidRPr="00F459DF">
              <w:rPr>
                <w:lang w:val="en-NZ"/>
              </w:rPr>
              <w:t>Current Lev</w:t>
            </w:r>
            <w:r w:rsidR="0056624A" w:rsidRPr="00F459DF">
              <w:rPr>
                <w:lang w:val="en-NZ"/>
              </w:rPr>
              <w:t>e</w:t>
            </w:r>
            <w:r w:rsidRPr="00F459DF">
              <w:rPr>
                <w:lang w:val="en-NZ"/>
              </w:rPr>
              <w:t xml:space="preserve">l </w:t>
            </w:r>
            <w:r w:rsidR="00061BF4" w:rsidRPr="00F459DF">
              <w:rPr>
                <w:lang w:val="en-NZ"/>
              </w:rPr>
              <w:t>1</w:t>
            </w:r>
            <w:r w:rsidR="00AE789F" w:rsidRPr="00F459DF">
              <w:rPr>
                <w:lang w:val="en-NZ"/>
              </w:rPr>
              <w:t>,2</w:t>
            </w:r>
            <w:r w:rsidR="00061BF4" w:rsidRPr="00F459DF">
              <w:rPr>
                <w:lang w:val="en-NZ"/>
              </w:rPr>
              <w:t xml:space="preserve"> and </w:t>
            </w:r>
            <w:r w:rsidR="00BC7B29" w:rsidRPr="00F459DF">
              <w:rPr>
                <w:lang w:val="en-NZ"/>
              </w:rPr>
              <w:t>3</w:t>
            </w:r>
            <w:r w:rsidR="00061BF4" w:rsidRPr="00F459DF">
              <w:rPr>
                <w:lang w:val="en-NZ"/>
              </w:rPr>
              <w:t xml:space="preserve"> </w:t>
            </w:r>
            <w:r w:rsidRPr="00F459DF">
              <w:rPr>
                <w:lang w:val="en-NZ"/>
              </w:rPr>
              <w:t>STMS</w:t>
            </w:r>
            <w:r w:rsidR="009678ED" w:rsidRPr="00F459DF">
              <w:rPr>
                <w:lang w:val="en-NZ"/>
              </w:rPr>
              <w:t xml:space="preserve"> A, B, </w:t>
            </w:r>
            <w:r w:rsidR="00BC7B29" w:rsidRPr="00F459DF">
              <w:rPr>
                <w:lang w:val="en-NZ"/>
              </w:rPr>
              <w:t>C</w:t>
            </w:r>
            <w:r w:rsidRPr="00F459DF">
              <w:rPr>
                <w:lang w:val="en-NZ"/>
              </w:rPr>
              <w:t>(Practi</w:t>
            </w:r>
            <w:r w:rsidR="007635C1" w:rsidRPr="00F459DF">
              <w:rPr>
                <w:lang w:val="en-NZ"/>
              </w:rPr>
              <w:t>c</w:t>
            </w:r>
            <w:r w:rsidRPr="00F459DF">
              <w:rPr>
                <w:lang w:val="en-NZ"/>
              </w:rPr>
              <w:t>ing) certificates for contractor’s site supervisors and/or TTM provid</w:t>
            </w:r>
            <w:r w:rsidR="0056624A" w:rsidRPr="00F459DF">
              <w:rPr>
                <w:lang w:val="en-NZ"/>
              </w:rPr>
              <w:t>er</w:t>
            </w:r>
          </w:p>
          <w:p w14:paraId="44848919" w14:textId="0A970421" w:rsidR="0056624A" w:rsidRPr="00F459DF" w:rsidRDefault="0056624A" w:rsidP="0098439C">
            <w:pPr>
              <w:pStyle w:val="BodyText"/>
              <w:rPr>
                <w:lang w:val="en-NZ"/>
              </w:rPr>
            </w:pPr>
            <w:r w:rsidRPr="00F459DF">
              <w:rPr>
                <w:lang w:val="en-NZ"/>
              </w:rPr>
              <w:t>Refer Appendix 2 for template letter</w:t>
            </w:r>
          </w:p>
        </w:tc>
      </w:tr>
      <w:tr w:rsidR="00DE6AAC" w:rsidRPr="00F459DF" w14:paraId="50125F87" w14:textId="77777777" w:rsidTr="00D21B0D">
        <w:tc>
          <w:tcPr>
            <w:tcW w:w="416" w:type="dxa"/>
            <w:vMerge/>
            <w:shd w:val="clear" w:color="auto" w:fill="D9D9D9" w:themeFill="background1" w:themeFillShade="D9"/>
          </w:tcPr>
          <w:p w14:paraId="44748777" w14:textId="31089A49"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457DB6D9" w14:textId="77777777" w:rsidR="0056624A" w:rsidRPr="00F459DF" w:rsidRDefault="0056624A" w:rsidP="0056624A">
            <w:pPr>
              <w:pStyle w:val="BodyText"/>
              <w:rPr>
                <w:lang w:val="en-NZ"/>
              </w:rPr>
            </w:pPr>
          </w:p>
        </w:tc>
        <w:tc>
          <w:tcPr>
            <w:tcW w:w="1701" w:type="dxa"/>
            <w:shd w:val="clear" w:color="auto" w:fill="D9D9D9" w:themeFill="background1" w:themeFillShade="D9"/>
          </w:tcPr>
          <w:p w14:paraId="02DC7BC7" w14:textId="555232B1" w:rsidR="0056624A" w:rsidRPr="00F459DF" w:rsidRDefault="0056624A" w:rsidP="0056624A">
            <w:pPr>
              <w:pStyle w:val="BodyText"/>
              <w:rPr>
                <w:lang w:val="en-NZ"/>
              </w:rPr>
            </w:pPr>
            <w:r w:rsidRPr="00F459DF">
              <w:rPr>
                <w:lang w:val="en-NZ"/>
              </w:rPr>
              <w:t>Level C</w:t>
            </w:r>
          </w:p>
        </w:tc>
        <w:tc>
          <w:tcPr>
            <w:tcW w:w="2857" w:type="dxa"/>
            <w:shd w:val="clear" w:color="auto" w:fill="D9D9D9" w:themeFill="background1" w:themeFillShade="D9"/>
          </w:tcPr>
          <w:p w14:paraId="5F8525B5" w14:textId="1E65468F" w:rsidR="0056624A" w:rsidRPr="00F459DF" w:rsidRDefault="00831B8F" w:rsidP="0056624A">
            <w:pPr>
              <w:pStyle w:val="BodyText"/>
              <w:rPr>
                <w:lang w:val="en-NZ"/>
              </w:rPr>
            </w:pPr>
            <w:r w:rsidRPr="00F459DF">
              <w:rPr>
                <w:lang w:val="en-NZ"/>
              </w:rPr>
              <w:t xml:space="preserve">Capable of meeting Level </w:t>
            </w:r>
            <w:r w:rsidR="004E2E11" w:rsidRPr="00F459DF">
              <w:rPr>
                <w:lang w:val="en-NZ"/>
              </w:rPr>
              <w:t xml:space="preserve">1 and </w:t>
            </w:r>
            <w:r w:rsidRPr="00F459DF">
              <w:rPr>
                <w:lang w:val="en-NZ"/>
              </w:rPr>
              <w:t xml:space="preserve">2 of Code of Practice for Temporary Traffic Management (COPTTM) together with </w:t>
            </w:r>
            <w:r w:rsidR="004E2E11" w:rsidRPr="00F459DF">
              <w:rPr>
                <w:lang w:val="en-NZ"/>
              </w:rPr>
              <w:t xml:space="preserve">CCC Traffic Management Team </w:t>
            </w:r>
            <w:r w:rsidRPr="00F459DF">
              <w:rPr>
                <w:lang w:val="en-NZ"/>
              </w:rPr>
              <w:t>requirements</w:t>
            </w:r>
          </w:p>
        </w:tc>
        <w:tc>
          <w:tcPr>
            <w:tcW w:w="2829" w:type="dxa"/>
            <w:shd w:val="clear" w:color="auto" w:fill="D9D9D9" w:themeFill="background1" w:themeFillShade="D9"/>
          </w:tcPr>
          <w:p w14:paraId="05FC2DBC" w14:textId="24355FCD" w:rsidR="0056624A" w:rsidRPr="00F459DF" w:rsidRDefault="0056624A" w:rsidP="0056624A">
            <w:pPr>
              <w:pStyle w:val="BodyText"/>
              <w:rPr>
                <w:lang w:val="en-NZ"/>
              </w:rPr>
            </w:pPr>
            <w:r w:rsidRPr="00F459DF">
              <w:rPr>
                <w:lang w:val="en-NZ"/>
              </w:rPr>
              <w:t xml:space="preserve">Current Level </w:t>
            </w:r>
            <w:r w:rsidR="00D93265" w:rsidRPr="00F459DF">
              <w:rPr>
                <w:lang w:val="en-NZ"/>
              </w:rPr>
              <w:t xml:space="preserve">1 and </w:t>
            </w:r>
            <w:r w:rsidRPr="00F459DF">
              <w:rPr>
                <w:lang w:val="en-NZ"/>
              </w:rPr>
              <w:t>2 STMS</w:t>
            </w:r>
            <w:r w:rsidR="009678ED" w:rsidRPr="00F459DF">
              <w:rPr>
                <w:lang w:val="en-NZ"/>
              </w:rPr>
              <w:t xml:space="preserve"> A, B</w:t>
            </w:r>
            <w:r w:rsidRPr="00F459DF">
              <w:rPr>
                <w:lang w:val="en-NZ"/>
              </w:rPr>
              <w:t xml:space="preserve"> (Practi</w:t>
            </w:r>
            <w:r w:rsidR="007635C1" w:rsidRPr="00F459DF">
              <w:rPr>
                <w:lang w:val="en-NZ"/>
              </w:rPr>
              <w:t>c</w:t>
            </w:r>
            <w:r w:rsidRPr="00F459DF">
              <w:rPr>
                <w:lang w:val="en-NZ"/>
              </w:rPr>
              <w:t>ing) certificates for contractor’s site supervisors and/or TTM provider</w:t>
            </w:r>
          </w:p>
          <w:p w14:paraId="1204753D" w14:textId="36732ECF" w:rsidR="0056624A" w:rsidRPr="00F459DF" w:rsidRDefault="0056624A" w:rsidP="0056624A">
            <w:pPr>
              <w:pStyle w:val="BodyText"/>
              <w:rPr>
                <w:lang w:val="en-NZ"/>
              </w:rPr>
            </w:pPr>
            <w:r w:rsidRPr="00F459DF">
              <w:rPr>
                <w:lang w:val="en-NZ"/>
              </w:rPr>
              <w:t>Refer Appendix 2 for template letter</w:t>
            </w:r>
          </w:p>
        </w:tc>
      </w:tr>
      <w:tr w:rsidR="00DE6AAC" w:rsidRPr="00F459DF" w14:paraId="72B94B50" w14:textId="77777777" w:rsidTr="00D21B0D">
        <w:tc>
          <w:tcPr>
            <w:tcW w:w="416" w:type="dxa"/>
            <w:vMerge/>
            <w:shd w:val="clear" w:color="auto" w:fill="D9D9D9" w:themeFill="background1" w:themeFillShade="D9"/>
          </w:tcPr>
          <w:p w14:paraId="057E0C1A" w14:textId="77777777"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4FA2EDCD" w14:textId="77777777" w:rsidR="0056624A" w:rsidRPr="00F459DF" w:rsidRDefault="0056624A" w:rsidP="0056624A">
            <w:pPr>
              <w:pStyle w:val="BodyText"/>
              <w:rPr>
                <w:lang w:val="en-NZ"/>
              </w:rPr>
            </w:pPr>
          </w:p>
        </w:tc>
        <w:tc>
          <w:tcPr>
            <w:tcW w:w="1701" w:type="dxa"/>
            <w:shd w:val="clear" w:color="auto" w:fill="D9D9D9" w:themeFill="background1" w:themeFillShade="D9"/>
          </w:tcPr>
          <w:p w14:paraId="3889BFB1" w14:textId="1D2588D5" w:rsidR="0056624A" w:rsidRPr="00F459DF" w:rsidRDefault="0056624A" w:rsidP="0056624A">
            <w:pPr>
              <w:pStyle w:val="BodyText"/>
              <w:rPr>
                <w:lang w:val="en-NZ"/>
              </w:rPr>
            </w:pPr>
            <w:r w:rsidRPr="00F459DF">
              <w:rPr>
                <w:lang w:val="en-NZ"/>
              </w:rPr>
              <w:t>Level D</w:t>
            </w:r>
          </w:p>
        </w:tc>
        <w:tc>
          <w:tcPr>
            <w:tcW w:w="2857" w:type="dxa"/>
            <w:shd w:val="clear" w:color="auto" w:fill="D9D9D9" w:themeFill="background1" w:themeFillShade="D9"/>
          </w:tcPr>
          <w:p w14:paraId="178BCA8F" w14:textId="2E50AD8C" w:rsidR="0056624A" w:rsidRPr="00F459DF" w:rsidRDefault="00831B8F" w:rsidP="0056624A">
            <w:pPr>
              <w:pStyle w:val="BodyText"/>
              <w:rPr>
                <w:lang w:val="en-NZ"/>
              </w:rPr>
            </w:pPr>
            <w:r w:rsidRPr="00F459DF">
              <w:rPr>
                <w:lang w:val="en-NZ"/>
              </w:rPr>
              <w:t xml:space="preserve">Capable of meeting Level 1 of Code of Practice for Temporary Traffic Management (COPTTM) together with </w:t>
            </w:r>
            <w:r w:rsidR="00D93265" w:rsidRPr="00F459DF">
              <w:rPr>
                <w:lang w:val="en-NZ"/>
              </w:rPr>
              <w:t>CCC Traffi</w:t>
            </w:r>
            <w:r w:rsidR="009A5322" w:rsidRPr="00F459DF">
              <w:rPr>
                <w:lang w:val="en-NZ"/>
              </w:rPr>
              <w:t>c Management Team</w:t>
            </w:r>
            <w:r w:rsidR="00D93265" w:rsidRPr="00F459DF">
              <w:rPr>
                <w:lang w:val="en-NZ"/>
              </w:rPr>
              <w:t xml:space="preserve"> </w:t>
            </w:r>
            <w:r w:rsidRPr="00F459DF">
              <w:rPr>
                <w:lang w:val="en-NZ"/>
              </w:rPr>
              <w:t>requirements</w:t>
            </w:r>
          </w:p>
        </w:tc>
        <w:tc>
          <w:tcPr>
            <w:tcW w:w="2829" w:type="dxa"/>
            <w:shd w:val="clear" w:color="auto" w:fill="D9D9D9" w:themeFill="background1" w:themeFillShade="D9"/>
          </w:tcPr>
          <w:p w14:paraId="2192585F" w14:textId="258F9C6F" w:rsidR="0056624A" w:rsidRPr="00F459DF" w:rsidRDefault="0056624A" w:rsidP="0056624A">
            <w:pPr>
              <w:pStyle w:val="BodyText"/>
              <w:rPr>
                <w:lang w:val="en-NZ"/>
              </w:rPr>
            </w:pPr>
            <w:r w:rsidRPr="00F459DF">
              <w:rPr>
                <w:lang w:val="en-NZ"/>
              </w:rPr>
              <w:t>Current Level 1 STMS</w:t>
            </w:r>
            <w:r w:rsidR="009678ED" w:rsidRPr="00F459DF">
              <w:rPr>
                <w:lang w:val="en-NZ"/>
              </w:rPr>
              <w:t xml:space="preserve"> A, B</w:t>
            </w:r>
            <w:r w:rsidRPr="00F459DF">
              <w:rPr>
                <w:lang w:val="en-NZ"/>
              </w:rPr>
              <w:t xml:space="preserve"> (Practi</w:t>
            </w:r>
            <w:r w:rsidR="007635C1" w:rsidRPr="00F459DF">
              <w:rPr>
                <w:lang w:val="en-NZ"/>
              </w:rPr>
              <w:t>c</w:t>
            </w:r>
            <w:r w:rsidRPr="00F459DF">
              <w:rPr>
                <w:lang w:val="en-NZ"/>
              </w:rPr>
              <w:t>ing) certificates for contractor’s site supervisors and/or TTM provider</w:t>
            </w:r>
          </w:p>
          <w:p w14:paraId="68E6A0F2" w14:textId="0654FF12" w:rsidR="0056624A" w:rsidRPr="00F459DF" w:rsidRDefault="0056624A" w:rsidP="0056624A">
            <w:pPr>
              <w:pStyle w:val="BodyText"/>
              <w:rPr>
                <w:lang w:val="en-NZ"/>
              </w:rPr>
            </w:pPr>
            <w:r w:rsidRPr="00F459DF">
              <w:rPr>
                <w:lang w:val="en-NZ"/>
              </w:rPr>
              <w:t>Refer Appendix 2 for template letter</w:t>
            </w:r>
          </w:p>
        </w:tc>
      </w:tr>
      <w:tr w:rsidR="00DE6AAC" w:rsidRPr="00F459DF" w14:paraId="15127EA7" w14:textId="77777777" w:rsidTr="00D21B0D">
        <w:tc>
          <w:tcPr>
            <w:tcW w:w="416" w:type="dxa"/>
            <w:vMerge w:val="restart"/>
            <w:shd w:val="clear" w:color="auto" w:fill="D9D9D9" w:themeFill="background1" w:themeFillShade="D9"/>
          </w:tcPr>
          <w:p w14:paraId="6BE7AAFD" w14:textId="3213ADF9" w:rsidR="00093593" w:rsidRPr="00F459DF" w:rsidRDefault="00093593" w:rsidP="0056624A">
            <w:pPr>
              <w:pStyle w:val="BodyText"/>
              <w:jc w:val="center"/>
              <w:rPr>
                <w:lang w:val="en-NZ"/>
              </w:rPr>
            </w:pPr>
            <w:r w:rsidRPr="00F459DF">
              <w:rPr>
                <w:lang w:val="en-NZ"/>
              </w:rPr>
              <w:t>3</w:t>
            </w:r>
          </w:p>
        </w:tc>
        <w:tc>
          <w:tcPr>
            <w:tcW w:w="1701" w:type="dxa"/>
            <w:vMerge w:val="restart"/>
            <w:shd w:val="clear" w:color="auto" w:fill="D9D9D9" w:themeFill="background1" w:themeFillShade="D9"/>
          </w:tcPr>
          <w:p w14:paraId="319789CC" w14:textId="2163C1E9" w:rsidR="00093593" w:rsidRPr="00F459DF" w:rsidRDefault="00093593" w:rsidP="0056624A">
            <w:pPr>
              <w:pStyle w:val="BodyText"/>
              <w:rPr>
                <w:lang w:val="en-NZ"/>
              </w:rPr>
            </w:pPr>
            <w:r w:rsidRPr="00F459DF">
              <w:rPr>
                <w:lang w:val="en-NZ"/>
              </w:rPr>
              <w:t>Environmental Management</w:t>
            </w:r>
          </w:p>
        </w:tc>
        <w:tc>
          <w:tcPr>
            <w:tcW w:w="1701" w:type="dxa"/>
            <w:shd w:val="clear" w:color="auto" w:fill="D9D9D9" w:themeFill="background1" w:themeFillShade="D9"/>
          </w:tcPr>
          <w:p w14:paraId="1D8E2184" w14:textId="0E256CFA" w:rsidR="00093593" w:rsidRPr="00F459DF" w:rsidRDefault="00093593" w:rsidP="0056624A">
            <w:pPr>
              <w:pStyle w:val="BodyText"/>
              <w:rPr>
                <w:lang w:val="en-NZ"/>
              </w:rPr>
            </w:pPr>
            <w:r w:rsidRPr="00F459DF">
              <w:rPr>
                <w:lang w:val="en-NZ"/>
              </w:rPr>
              <w:t>Levels A, B and C</w:t>
            </w:r>
          </w:p>
        </w:tc>
        <w:tc>
          <w:tcPr>
            <w:tcW w:w="2857" w:type="dxa"/>
            <w:shd w:val="clear" w:color="auto" w:fill="D9D9D9" w:themeFill="background1" w:themeFillShade="D9"/>
          </w:tcPr>
          <w:p w14:paraId="4AF270E8" w14:textId="681EA647" w:rsidR="00093593" w:rsidRPr="00F459DF" w:rsidRDefault="00E72361" w:rsidP="0056624A">
            <w:pPr>
              <w:pStyle w:val="BodyText"/>
              <w:rPr>
                <w:lang w:val="en-NZ"/>
              </w:rPr>
            </w:pPr>
            <w:r w:rsidRPr="00F459DF">
              <w:rPr>
                <w:lang w:val="en-NZ"/>
              </w:rPr>
              <w:t xml:space="preserve">Capable of determining </w:t>
            </w:r>
            <w:r w:rsidR="002C7847" w:rsidRPr="00F459DF">
              <w:rPr>
                <w:lang w:val="en-NZ"/>
              </w:rPr>
              <w:t>and implementing complex environmental controls</w:t>
            </w:r>
          </w:p>
          <w:p w14:paraId="62FCEC0A" w14:textId="4FD6FAB4" w:rsidR="006524CB" w:rsidRPr="00F459DF" w:rsidRDefault="00E750F5" w:rsidP="0056624A">
            <w:pPr>
              <w:pStyle w:val="BodyText"/>
              <w:rPr>
                <w:lang w:val="en-NZ"/>
              </w:rPr>
            </w:pPr>
            <w:r w:rsidRPr="00F459DF">
              <w:rPr>
                <w:lang w:val="en-NZ"/>
              </w:rPr>
              <w:t>Uses an ISO14001</w:t>
            </w:r>
            <w:r w:rsidR="00AE55B6" w:rsidRPr="00F459DF">
              <w:rPr>
                <w:lang w:val="en-NZ"/>
              </w:rPr>
              <w:t>:2015</w:t>
            </w:r>
            <w:r w:rsidRPr="00F459DF">
              <w:rPr>
                <w:lang w:val="en-NZ"/>
              </w:rPr>
              <w:t xml:space="preserve"> standard </w:t>
            </w:r>
            <w:r w:rsidR="0069658F" w:rsidRPr="00F459DF">
              <w:rPr>
                <w:lang w:val="en-NZ"/>
              </w:rPr>
              <w:t>Q</w:t>
            </w:r>
            <w:r w:rsidRPr="00F459DF">
              <w:rPr>
                <w:lang w:val="en-NZ"/>
              </w:rPr>
              <w:t>uality</w:t>
            </w:r>
            <w:r w:rsidR="0069658F" w:rsidRPr="00F459DF">
              <w:rPr>
                <w:lang w:val="en-NZ"/>
              </w:rPr>
              <w:t xml:space="preserve"> Management System, certified</w:t>
            </w:r>
            <w:r w:rsidR="00824EE8" w:rsidRPr="00F459DF">
              <w:rPr>
                <w:lang w:val="en-NZ"/>
              </w:rPr>
              <w:t xml:space="preserve"> by a JAZ-ANZ accredited industry provider</w:t>
            </w:r>
            <w:r w:rsidR="00AE55B6" w:rsidRPr="00F459DF">
              <w:rPr>
                <w:lang w:val="en-NZ"/>
              </w:rPr>
              <w:t>.</w:t>
            </w:r>
            <w:r w:rsidRPr="00F459DF">
              <w:rPr>
                <w:lang w:val="en-NZ"/>
              </w:rPr>
              <w:t xml:space="preserve"> </w:t>
            </w:r>
          </w:p>
          <w:p w14:paraId="70A88696" w14:textId="6C88B0BD" w:rsidR="00093593" w:rsidRPr="00F459DF" w:rsidRDefault="00093593" w:rsidP="0056624A">
            <w:pPr>
              <w:pStyle w:val="BodyText"/>
              <w:rPr>
                <w:lang w:val="en-NZ"/>
              </w:rPr>
            </w:pPr>
            <w:r w:rsidRPr="00F459DF">
              <w:rPr>
                <w:lang w:val="en-NZ"/>
              </w:rPr>
              <w:t xml:space="preserve">Dedicated Environmental Advisors within the company and/or equivalent expertise from </w:t>
            </w:r>
            <w:r w:rsidRPr="00F459DF">
              <w:rPr>
                <w:lang w:val="en-NZ"/>
              </w:rPr>
              <w:lastRenderedPageBreak/>
              <w:t>approved external providers</w:t>
            </w:r>
          </w:p>
        </w:tc>
        <w:tc>
          <w:tcPr>
            <w:tcW w:w="2829" w:type="dxa"/>
            <w:vMerge w:val="restart"/>
            <w:shd w:val="clear" w:color="auto" w:fill="D9D9D9" w:themeFill="background1" w:themeFillShade="D9"/>
          </w:tcPr>
          <w:p w14:paraId="37D38F06" w14:textId="001C0D9A" w:rsidR="00093593" w:rsidRPr="00F459DF" w:rsidRDefault="00093593" w:rsidP="001723DC">
            <w:pPr>
              <w:pStyle w:val="BodyText"/>
              <w:rPr>
                <w:lang w:val="en-NZ"/>
              </w:rPr>
            </w:pPr>
            <w:r w:rsidRPr="00F459DF">
              <w:rPr>
                <w:lang w:val="en-NZ"/>
              </w:rPr>
              <w:lastRenderedPageBreak/>
              <w:t>Confirming letter from supervising authority for two (2) recently completed relevant projects including certified EMP and any compliance reports for each project submitted</w:t>
            </w:r>
          </w:p>
          <w:p w14:paraId="4F4282D1" w14:textId="51835659" w:rsidR="00093593" w:rsidRPr="00F459DF" w:rsidRDefault="00093593" w:rsidP="001723DC">
            <w:pPr>
              <w:pStyle w:val="BodyText"/>
              <w:rPr>
                <w:lang w:val="en-NZ"/>
              </w:rPr>
            </w:pPr>
            <w:r w:rsidRPr="00F459DF">
              <w:rPr>
                <w:lang w:val="en-NZ"/>
              </w:rPr>
              <w:t>Submission of any Regional Council enforcement actions (i.e. abatement notices) within the last three (3) years</w:t>
            </w:r>
          </w:p>
          <w:p w14:paraId="3E4906AF" w14:textId="77777777" w:rsidR="00093593" w:rsidRPr="00F459DF" w:rsidRDefault="00093593" w:rsidP="0056624A">
            <w:pPr>
              <w:pStyle w:val="BodyText"/>
              <w:rPr>
                <w:lang w:val="en-NZ"/>
              </w:rPr>
            </w:pPr>
            <w:r w:rsidRPr="00F459DF">
              <w:rPr>
                <w:lang w:val="en-NZ"/>
              </w:rPr>
              <w:lastRenderedPageBreak/>
              <w:t>Refer Appendix 3 for template letter</w:t>
            </w:r>
          </w:p>
          <w:p w14:paraId="5E19F219" w14:textId="2EE99488" w:rsidR="00CD4EA8" w:rsidRPr="00F459DF" w:rsidRDefault="00CD4EA8" w:rsidP="0056624A">
            <w:pPr>
              <w:pStyle w:val="BodyText"/>
              <w:rPr>
                <w:i/>
                <w:iCs/>
                <w:lang w:val="en-NZ"/>
              </w:rPr>
            </w:pPr>
            <w:r w:rsidRPr="00F459DF">
              <w:rPr>
                <w:i/>
                <w:iCs/>
                <w:lang w:val="en-NZ"/>
              </w:rPr>
              <w:t xml:space="preserve">Levels </w:t>
            </w:r>
            <w:r w:rsidR="00E552D7" w:rsidRPr="00F459DF">
              <w:rPr>
                <w:i/>
                <w:iCs/>
                <w:lang w:val="en-NZ"/>
              </w:rPr>
              <w:t>A, B</w:t>
            </w:r>
            <w:r w:rsidRPr="00F459DF">
              <w:rPr>
                <w:i/>
                <w:iCs/>
                <w:lang w:val="en-NZ"/>
              </w:rPr>
              <w:t xml:space="preserve"> and C</w:t>
            </w:r>
            <w:r w:rsidR="0005404B" w:rsidRPr="00F459DF">
              <w:rPr>
                <w:i/>
                <w:iCs/>
                <w:lang w:val="en-NZ"/>
              </w:rPr>
              <w:t xml:space="preserve"> to:</w:t>
            </w:r>
          </w:p>
          <w:p w14:paraId="0C402D32" w14:textId="0950719C" w:rsidR="00625940" w:rsidRPr="00F459DF" w:rsidRDefault="00D441A0" w:rsidP="0056624A">
            <w:pPr>
              <w:pStyle w:val="BodyText"/>
              <w:rPr>
                <w:lang w:val="en-NZ"/>
              </w:rPr>
            </w:pPr>
            <w:r w:rsidRPr="00F459DF">
              <w:rPr>
                <w:lang w:val="en-NZ"/>
              </w:rPr>
              <w:t xml:space="preserve">Provide </w:t>
            </w:r>
            <w:r w:rsidR="00905700" w:rsidRPr="00F459DF">
              <w:rPr>
                <w:lang w:val="en-NZ"/>
              </w:rPr>
              <w:t>current certification evidence to ISO14</w:t>
            </w:r>
            <w:r w:rsidR="003D5C54" w:rsidRPr="00F459DF">
              <w:rPr>
                <w:lang w:val="en-NZ"/>
              </w:rPr>
              <w:t>001:2015</w:t>
            </w:r>
            <w:r w:rsidR="00864D46" w:rsidRPr="00F459DF">
              <w:rPr>
                <w:lang w:val="en-NZ"/>
              </w:rPr>
              <w:t xml:space="preserve"> by a JAZ-ANZ accredited industry provider</w:t>
            </w:r>
            <w:r w:rsidR="00CD4EA8" w:rsidRPr="00F459DF">
              <w:rPr>
                <w:lang w:val="en-NZ"/>
              </w:rPr>
              <w:t xml:space="preserve">. </w:t>
            </w:r>
          </w:p>
        </w:tc>
      </w:tr>
      <w:tr w:rsidR="00DE6AAC" w:rsidRPr="00F459DF" w14:paraId="7D9902D1" w14:textId="77777777" w:rsidTr="00D21B0D">
        <w:tc>
          <w:tcPr>
            <w:tcW w:w="416" w:type="dxa"/>
            <w:vMerge/>
            <w:shd w:val="clear" w:color="auto" w:fill="D9D9D9" w:themeFill="background1" w:themeFillShade="D9"/>
          </w:tcPr>
          <w:p w14:paraId="01919BF2" w14:textId="77777777" w:rsidR="00093593" w:rsidRPr="00F459DF" w:rsidRDefault="00093593" w:rsidP="0056624A">
            <w:pPr>
              <w:pStyle w:val="BodyText"/>
              <w:jc w:val="center"/>
              <w:rPr>
                <w:lang w:val="en-NZ"/>
              </w:rPr>
            </w:pPr>
          </w:p>
        </w:tc>
        <w:tc>
          <w:tcPr>
            <w:tcW w:w="1701" w:type="dxa"/>
            <w:vMerge/>
            <w:shd w:val="clear" w:color="auto" w:fill="D9D9D9" w:themeFill="background1" w:themeFillShade="D9"/>
          </w:tcPr>
          <w:p w14:paraId="4A184D22" w14:textId="77777777" w:rsidR="00093593" w:rsidRPr="00F459DF" w:rsidRDefault="00093593" w:rsidP="0056624A">
            <w:pPr>
              <w:pStyle w:val="BodyText"/>
              <w:rPr>
                <w:lang w:val="en-NZ"/>
              </w:rPr>
            </w:pPr>
          </w:p>
        </w:tc>
        <w:tc>
          <w:tcPr>
            <w:tcW w:w="1701" w:type="dxa"/>
            <w:shd w:val="clear" w:color="auto" w:fill="D9D9D9" w:themeFill="background1" w:themeFillShade="D9"/>
          </w:tcPr>
          <w:p w14:paraId="2153F05D" w14:textId="57C60D53" w:rsidR="00093593" w:rsidRPr="00F459DF" w:rsidRDefault="00093593" w:rsidP="0056624A">
            <w:pPr>
              <w:pStyle w:val="BodyText"/>
              <w:rPr>
                <w:lang w:val="en-NZ"/>
              </w:rPr>
            </w:pPr>
            <w:r w:rsidRPr="00F459DF">
              <w:rPr>
                <w:lang w:val="en-NZ"/>
              </w:rPr>
              <w:t>Level D</w:t>
            </w:r>
          </w:p>
        </w:tc>
        <w:tc>
          <w:tcPr>
            <w:tcW w:w="2857" w:type="dxa"/>
            <w:shd w:val="clear" w:color="auto" w:fill="D9D9D9" w:themeFill="background1" w:themeFillShade="D9"/>
          </w:tcPr>
          <w:p w14:paraId="2C38EB04" w14:textId="7ADDEA80" w:rsidR="00093593" w:rsidRPr="00F459DF" w:rsidRDefault="00A5551D" w:rsidP="0056624A">
            <w:pPr>
              <w:pStyle w:val="BodyText"/>
              <w:rPr>
                <w:lang w:val="en-NZ"/>
              </w:rPr>
            </w:pPr>
            <w:r w:rsidRPr="00F459DF">
              <w:rPr>
                <w:lang w:val="en-NZ"/>
              </w:rPr>
              <w:t>Capable of determining and implementing environmental controls</w:t>
            </w:r>
            <w:r w:rsidR="00093593" w:rsidRPr="00F459DF">
              <w:rPr>
                <w:lang w:val="en-NZ"/>
              </w:rPr>
              <w:t xml:space="preserve"> in-house with support from external providers if required</w:t>
            </w:r>
          </w:p>
        </w:tc>
        <w:tc>
          <w:tcPr>
            <w:tcW w:w="2829" w:type="dxa"/>
            <w:vMerge/>
            <w:shd w:val="clear" w:color="auto" w:fill="D9D9D9" w:themeFill="background1" w:themeFillShade="D9"/>
          </w:tcPr>
          <w:p w14:paraId="1E9CBA05" w14:textId="77777777" w:rsidR="00093593" w:rsidRPr="00F459DF" w:rsidRDefault="00093593" w:rsidP="0056624A">
            <w:pPr>
              <w:pStyle w:val="BodyText"/>
              <w:rPr>
                <w:lang w:val="en-NZ"/>
              </w:rPr>
            </w:pPr>
          </w:p>
        </w:tc>
      </w:tr>
      <w:tr w:rsidR="00DE6AAC" w:rsidRPr="00F459DF" w14:paraId="544DE6A4" w14:textId="77777777" w:rsidTr="00D21B0D">
        <w:tc>
          <w:tcPr>
            <w:tcW w:w="416" w:type="dxa"/>
            <w:vMerge w:val="restart"/>
            <w:shd w:val="clear" w:color="auto" w:fill="D9D9D9" w:themeFill="background1" w:themeFillShade="D9"/>
          </w:tcPr>
          <w:p w14:paraId="5CC83A99" w14:textId="31EFB6E1" w:rsidR="008702F4" w:rsidRPr="00F459DF" w:rsidRDefault="008702F4" w:rsidP="008702F4">
            <w:pPr>
              <w:pStyle w:val="BodyText"/>
              <w:jc w:val="center"/>
              <w:rPr>
                <w:lang w:val="en-NZ"/>
              </w:rPr>
            </w:pPr>
            <w:r w:rsidRPr="00F459DF">
              <w:rPr>
                <w:lang w:val="en-NZ"/>
              </w:rPr>
              <w:t>4</w:t>
            </w:r>
          </w:p>
        </w:tc>
        <w:tc>
          <w:tcPr>
            <w:tcW w:w="1701" w:type="dxa"/>
            <w:vMerge w:val="restart"/>
            <w:shd w:val="clear" w:color="auto" w:fill="D9D9D9" w:themeFill="background1" w:themeFillShade="D9"/>
          </w:tcPr>
          <w:p w14:paraId="087CDDD8" w14:textId="6C1745C7" w:rsidR="008702F4" w:rsidRPr="00F459DF" w:rsidRDefault="008702F4" w:rsidP="008702F4">
            <w:pPr>
              <w:pStyle w:val="BodyText"/>
              <w:rPr>
                <w:lang w:val="en-NZ"/>
              </w:rPr>
            </w:pPr>
            <w:r w:rsidRPr="00F459DF">
              <w:rPr>
                <w:lang w:val="en-NZ"/>
              </w:rPr>
              <w:t>Sustainability</w:t>
            </w:r>
          </w:p>
        </w:tc>
        <w:tc>
          <w:tcPr>
            <w:tcW w:w="1701" w:type="dxa"/>
            <w:shd w:val="clear" w:color="auto" w:fill="D9D9D9" w:themeFill="background1" w:themeFillShade="D9"/>
          </w:tcPr>
          <w:p w14:paraId="39576E47" w14:textId="527A5101" w:rsidR="008702F4" w:rsidRPr="00F459DF" w:rsidRDefault="008702F4" w:rsidP="008702F4">
            <w:pPr>
              <w:pStyle w:val="BodyText"/>
              <w:rPr>
                <w:lang w:val="en-NZ"/>
              </w:rPr>
            </w:pPr>
            <w:r w:rsidRPr="00F459DF">
              <w:rPr>
                <w:lang w:val="en-NZ"/>
              </w:rPr>
              <w:t>Levels A and B</w:t>
            </w:r>
          </w:p>
        </w:tc>
        <w:tc>
          <w:tcPr>
            <w:tcW w:w="2857" w:type="dxa"/>
            <w:shd w:val="clear" w:color="auto" w:fill="D9D9D9" w:themeFill="background1" w:themeFillShade="D9"/>
          </w:tcPr>
          <w:p w14:paraId="61E8C0BD" w14:textId="179B3EE7" w:rsidR="00BF3638" w:rsidRPr="00F459DF" w:rsidRDefault="00BF3638" w:rsidP="00BF3638">
            <w:pPr>
              <w:pStyle w:val="BodyText"/>
              <w:rPr>
                <w:lang w:val="en-NZ"/>
              </w:rPr>
            </w:pPr>
            <w:r w:rsidRPr="00F459DF">
              <w:rPr>
                <w:lang w:val="en-NZ"/>
              </w:rPr>
              <w:t xml:space="preserve">Complex </w:t>
            </w:r>
            <w:r w:rsidR="00155987" w:rsidRPr="00F459DF">
              <w:rPr>
                <w:lang w:val="en-NZ"/>
              </w:rPr>
              <w:t xml:space="preserve">environmental, social and economic </w:t>
            </w:r>
            <w:r w:rsidR="00E0176F" w:rsidRPr="00F459DF">
              <w:rPr>
                <w:lang w:val="en-NZ"/>
              </w:rPr>
              <w:t>sustainability</w:t>
            </w:r>
            <w:r w:rsidRPr="00F459DF">
              <w:rPr>
                <w:lang w:val="en-NZ"/>
              </w:rPr>
              <w:t xml:space="preserve"> capability</w:t>
            </w:r>
            <w:r w:rsidR="00505CB9" w:rsidRPr="00F459DF">
              <w:rPr>
                <w:lang w:val="en-NZ"/>
              </w:rPr>
              <w:t xml:space="preserve"> including the ability </w:t>
            </w:r>
            <w:r w:rsidR="00E93FAD" w:rsidRPr="00F459DF">
              <w:rPr>
                <w:lang w:val="en-NZ"/>
              </w:rPr>
              <w:t xml:space="preserve">to </w:t>
            </w:r>
            <w:r w:rsidR="00505CB9" w:rsidRPr="00F459DF">
              <w:rPr>
                <w:lang w:val="en-NZ"/>
              </w:rPr>
              <w:t>report and measure sustainable outcomes</w:t>
            </w:r>
          </w:p>
          <w:p w14:paraId="6A2E6638" w14:textId="033FAD16" w:rsidR="008702F4" w:rsidRPr="00F459DF" w:rsidRDefault="00BF3638" w:rsidP="00BF3638">
            <w:pPr>
              <w:pStyle w:val="BodyText"/>
              <w:rPr>
                <w:lang w:val="en-NZ"/>
              </w:rPr>
            </w:pPr>
            <w:r w:rsidRPr="00F459DF">
              <w:rPr>
                <w:lang w:val="en-NZ"/>
              </w:rPr>
              <w:t xml:space="preserve">Dedicated </w:t>
            </w:r>
            <w:r w:rsidR="00B923AA" w:rsidRPr="00F459DF">
              <w:rPr>
                <w:lang w:val="en-NZ"/>
              </w:rPr>
              <w:t>Sustainability</w:t>
            </w:r>
            <w:r w:rsidRPr="00F459DF">
              <w:rPr>
                <w:lang w:val="en-NZ"/>
              </w:rPr>
              <w:t xml:space="preserve"> Advisors within the company and/or equivalent expertise from approved external providers</w:t>
            </w:r>
          </w:p>
        </w:tc>
        <w:tc>
          <w:tcPr>
            <w:tcW w:w="2829" w:type="dxa"/>
            <w:shd w:val="clear" w:color="auto" w:fill="D9D9D9" w:themeFill="background1" w:themeFillShade="D9"/>
          </w:tcPr>
          <w:p w14:paraId="24A3124B" w14:textId="3B984B84" w:rsidR="00360C13" w:rsidRPr="00F459DF" w:rsidRDefault="00360C13" w:rsidP="008702F4">
            <w:pPr>
              <w:pStyle w:val="BodyText"/>
              <w:rPr>
                <w:lang w:val="en-NZ"/>
              </w:rPr>
            </w:pPr>
          </w:p>
          <w:p w14:paraId="111456AD" w14:textId="05580BC7" w:rsidR="00C2460B" w:rsidRPr="00F459DF" w:rsidRDefault="00C2460B" w:rsidP="008702F4">
            <w:pPr>
              <w:pStyle w:val="BodyText"/>
              <w:rPr>
                <w:lang w:val="en-NZ"/>
              </w:rPr>
            </w:pPr>
            <w:r w:rsidRPr="00F459DF">
              <w:rPr>
                <w:lang w:val="en-NZ"/>
              </w:rPr>
              <w:t xml:space="preserve">Provision of </w:t>
            </w:r>
            <w:r w:rsidR="0002607C" w:rsidRPr="00F459DF">
              <w:rPr>
                <w:lang w:val="en-NZ"/>
              </w:rPr>
              <w:t>relevant information as per Appendix 4</w:t>
            </w:r>
          </w:p>
        </w:tc>
      </w:tr>
      <w:tr w:rsidR="00DE6AAC" w:rsidRPr="00F459DF" w14:paraId="793D5453" w14:textId="77777777" w:rsidTr="00D21B0D">
        <w:tc>
          <w:tcPr>
            <w:tcW w:w="416" w:type="dxa"/>
            <w:vMerge/>
            <w:shd w:val="clear" w:color="auto" w:fill="D9D9D9" w:themeFill="background1" w:themeFillShade="D9"/>
          </w:tcPr>
          <w:p w14:paraId="5474C522" w14:textId="77777777" w:rsidR="00360C13" w:rsidRPr="00F459DF" w:rsidRDefault="00360C13" w:rsidP="008702F4">
            <w:pPr>
              <w:pStyle w:val="BodyText"/>
              <w:jc w:val="center"/>
              <w:rPr>
                <w:lang w:val="en-NZ"/>
              </w:rPr>
            </w:pPr>
          </w:p>
        </w:tc>
        <w:tc>
          <w:tcPr>
            <w:tcW w:w="1701" w:type="dxa"/>
            <w:vMerge/>
            <w:shd w:val="clear" w:color="auto" w:fill="D9D9D9" w:themeFill="background1" w:themeFillShade="D9"/>
          </w:tcPr>
          <w:p w14:paraId="1EBB88ED" w14:textId="77777777" w:rsidR="00360C13" w:rsidRPr="00F459DF" w:rsidRDefault="00360C13" w:rsidP="008702F4">
            <w:pPr>
              <w:pStyle w:val="BodyText"/>
              <w:rPr>
                <w:lang w:val="en-NZ"/>
              </w:rPr>
            </w:pPr>
          </w:p>
        </w:tc>
        <w:tc>
          <w:tcPr>
            <w:tcW w:w="1701" w:type="dxa"/>
            <w:shd w:val="clear" w:color="auto" w:fill="D9D9D9" w:themeFill="background1" w:themeFillShade="D9"/>
          </w:tcPr>
          <w:p w14:paraId="1B80A68B" w14:textId="398285A1" w:rsidR="00360C13" w:rsidRPr="00F459DF" w:rsidRDefault="00360C13" w:rsidP="008702F4">
            <w:pPr>
              <w:pStyle w:val="BodyText"/>
              <w:rPr>
                <w:lang w:val="en-NZ"/>
              </w:rPr>
            </w:pPr>
            <w:r w:rsidRPr="00F459DF">
              <w:rPr>
                <w:lang w:val="en-NZ"/>
              </w:rPr>
              <w:t>Level C</w:t>
            </w:r>
          </w:p>
        </w:tc>
        <w:tc>
          <w:tcPr>
            <w:tcW w:w="2857" w:type="dxa"/>
            <w:shd w:val="clear" w:color="auto" w:fill="D9D9D9" w:themeFill="background1" w:themeFillShade="D9"/>
          </w:tcPr>
          <w:p w14:paraId="3181F00C" w14:textId="1F11C8F5" w:rsidR="00752ACE" w:rsidRPr="00F459DF" w:rsidRDefault="00360C13" w:rsidP="00752ACE">
            <w:pPr>
              <w:pStyle w:val="BodyText"/>
              <w:rPr>
                <w:lang w:val="en-NZ"/>
              </w:rPr>
            </w:pPr>
            <w:r w:rsidRPr="00F459DF">
              <w:rPr>
                <w:lang w:val="en-NZ"/>
              </w:rPr>
              <w:t xml:space="preserve">Intermediate </w:t>
            </w:r>
            <w:r w:rsidR="00752ACE" w:rsidRPr="00F459DF">
              <w:rPr>
                <w:lang w:val="en-NZ"/>
              </w:rPr>
              <w:t xml:space="preserve">environmental, social and economic </w:t>
            </w:r>
            <w:r w:rsidRPr="00F459DF">
              <w:rPr>
                <w:lang w:val="en-NZ"/>
              </w:rPr>
              <w:t>sustainability capability in-house with support from external providers if required</w:t>
            </w:r>
            <w:r w:rsidR="00752ACE" w:rsidRPr="00F459DF">
              <w:rPr>
                <w:lang w:val="en-NZ"/>
              </w:rPr>
              <w:t xml:space="preserve"> including the ability </w:t>
            </w:r>
            <w:r w:rsidR="00E93FAD" w:rsidRPr="00F459DF">
              <w:rPr>
                <w:lang w:val="en-NZ"/>
              </w:rPr>
              <w:t xml:space="preserve">to </w:t>
            </w:r>
            <w:r w:rsidR="00752ACE" w:rsidRPr="00F459DF">
              <w:rPr>
                <w:lang w:val="en-NZ"/>
              </w:rPr>
              <w:t>report and measure sustainable outcomes</w:t>
            </w:r>
          </w:p>
        </w:tc>
        <w:tc>
          <w:tcPr>
            <w:tcW w:w="2829" w:type="dxa"/>
            <w:vMerge w:val="restart"/>
            <w:shd w:val="clear" w:color="auto" w:fill="D9D9D9" w:themeFill="background1" w:themeFillShade="D9"/>
          </w:tcPr>
          <w:p w14:paraId="125964EE" w14:textId="4AF45EAB" w:rsidR="00360C13" w:rsidRPr="00F459DF" w:rsidRDefault="00360C13" w:rsidP="00360C13">
            <w:pPr>
              <w:pStyle w:val="BodyText"/>
              <w:rPr>
                <w:lang w:val="en-NZ"/>
              </w:rPr>
            </w:pPr>
          </w:p>
          <w:p w14:paraId="60E2D61F" w14:textId="165033E1" w:rsidR="0002607C" w:rsidRPr="00F459DF" w:rsidRDefault="00461826" w:rsidP="00360C13">
            <w:pPr>
              <w:pStyle w:val="BodyText"/>
              <w:rPr>
                <w:lang w:val="en-NZ"/>
              </w:rPr>
            </w:pPr>
            <w:r w:rsidRPr="00F459DF">
              <w:rPr>
                <w:lang w:val="en-NZ"/>
              </w:rPr>
              <w:t>Provision of relevant information as per Appendix 4.</w:t>
            </w:r>
          </w:p>
        </w:tc>
      </w:tr>
      <w:tr w:rsidR="00DE6AAC" w:rsidRPr="00F459DF" w14:paraId="2F2F7F7F" w14:textId="77777777" w:rsidTr="00D21B0D">
        <w:tc>
          <w:tcPr>
            <w:tcW w:w="416" w:type="dxa"/>
            <w:vMerge/>
            <w:shd w:val="clear" w:color="auto" w:fill="D9D9D9" w:themeFill="background1" w:themeFillShade="D9"/>
          </w:tcPr>
          <w:p w14:paraId="4B95F978" w14:textId="77777777" w:rsidR="00360C13" w:rsidRPr="00F459DF" w:rsidRDefault="00360C13" w:rsidP="008702F4">
            <w:pPr>
              <w:pStyle w:val="BodyText"/>
              <w:jc w:val="center"/>
              <w:rPr>
                <w:lang w:val="en-NZ"/>
              </w:rPr>
            </w:pPr>
          </w:p>
        </w:tc>
        <w:tc>
          <w:tcPr>
            <w:tcW w:w="1701" w:type="dxa"/>
            <w:vMerge/>
            <w:shd w:val="clear" w:color="auto" w:fill="D9D9D9" w:themeFill="background1" w:themeFillShade="D9"/>
          </w:tcPr>
          <w:p w14:paraId="53904CE8" w14:textId="77777777" w:rsidR="00360C13" w:rsidRPr="00F459DF" w:rsidRDefault="00360C13" w:rsidP="008702F4">
            <w:pPr>
              <w:pStyle w:val="BodyText"/>
              <w:rPr>
                <w:lang w:val="en-NZ"/>
              </w:rPr>
            </w:pPr>
          </w:p>
        </w:tc>
        <w:tc>
          <w:tcPr>
            <w:tcW w:w="1701" w:type="dxa"/>
            <w:shd w:val="clear" w:color="auto" w:fill="D9D9D9" w:themeFill="background1" w:themeFillShade="D9"/>
          </w:tcPr>
          <w:p w14:paraId="61E331BA" w14:textId="5F4D4B67" w:rsidR="00360C13" w:rsidRPr="00F459DF" w:rsidRDefault="00360C13" w:rsidP="008702F4">
            <w:pPr>
              <w:pStyle w:val="BodyText"/>
              <w:rPr>
                <w:lang w:val="en-NZ"/>
              </w:rPr>
            </w:pPr>
            <w:r w:rsidRPr="00F459DF">
              <w:rPr>
                <w:lang w:val="en-NZ"/>
              </w:rPr>
              <w:t>Level D</w:t>
            </w:r>
          </w:p>
        </w:tc>
        <w:tc>
          <w:tcPr>
            <w:tcW w:w="2857" w:type="dxa"/>
            <w:shd w:val="clear" w:color="auto" w:fill="D9D9D9" w:themeFill="background1" w:themeFillShade="D9"/>
          </w:tcPr>
          <w:p w14:paraId="63F7976B" w14:textId="2A819A54" w:rsidR="00360C13" w:rsidRPr="00F459DF" w:rsidRDefault="00360C13" w:rsidP="008702F4">
            <w:pPr>
              <w:pStyle w:val="BodyText"/>
              <w:rPr>
                <w:lang w:val="en-NZ"/>
              </w:rPr>
            </w:pPr>
            <w:r w:rsidRPr="00F459DF">
              <w:rPr>
                <w:lang w:val="en-NZ"/>
              </w:rPr>
              <w:t xml:space="preserve">Simple </w:t>
            </w:r>
            <w:r w:rsidR="009D2E6B" w:rsidRPr="00F459DF">
              <w:rPr>
                <w:lang w:val="en-NZ"/>
              </w:rPr>
              <w:t xml:space="preserve">environmental, social and economic </w:t>
            </w:r>
            <w:r w:rsidRPr="00F459DF">
              <w:rPr>
                <w:lang w:val="en-NZ"/>
              </w:rPr>
              <w:t>sustainability capability in-house with support from external providers if required</w:t>
            </w:r>
            <w:r w:rsidR="009D2E6B" w:rsidRPr="00F459DF">
              <w:rPr>
                <w:lang w:val="en-NZ"/>
              </w:rPr>
              <w:t xml:space="preserve"> with the ability to provide simple </w:t>
            </w:r>
            <w:r w:rsidR="002461B4" w:rsidRPr="00F459DF">
              <w:rPr>
                <w:lang w:val="en-NZ"/>
              </w:rPr>
              <w:t>data on sustainable outcomes</w:t>
            </w:r>
          </w:p>
        </w:tc>
        <w:tc>
          <w:tcPr>
            <w:tcW w:w="2829" w:type="dxa"/>
            <w:vMerge/>
            <w:shd w:val="clear" w:color="auto" w:fill="D9D9D9" w:themeFill="background1" w:themeFillShade="D9"/>
          </w:tcPr>
          <w:p w14:paraId="2C78BE76" w14:textId="77777777" w:rsidR="00360C13" w:rsidRPr="00F459DF" w:rsidRDefault="00360C13" w:rsidP="008702F4">
            <w:pPr>
              <w:pStyle w:val="BodyText"/>
              <w:rPr>
                <w:highlight w:val="green"/>
                <w:lang w:val="en-NZ"/>
              </w:rPr>
            </w:pPr>
          </w:p>
        </w:tc>
      </w:tr>
      <w:tr w:rsidR="00DE6AAC" w:rsidRPr="00F459DF" w14:paraId="7448DF0B" w14:textId="77777777" w:rsidTr="00D21B0D">
        <w:tc>
          <w:tcPr>
            <w:tcW w:w="416" w:type="dxa"/>
            <w:vMerge w:val="restart"/>
            <w:shd w:val="clear" w:color="auto" w:fill="D9D9D9" w:themeFill="background1" w:themeFillShade="D9"/>
          </w:tcPr>
          <w:p w14:paraId="720E042F" w14:textId="0EBC4230" w:rsidR="0056624A" w:rsidRPr="00F459DF" w:rsidRDefault="008702F4" w:rsidP="0056624A">
            <w:pPr>
              <w:pStyle w:val="BodyText"/>
              <w:jc w:val="center"/>
              <w:rPr>
                <w:lang w:val="en-NZ"/>
              </w:rPr>
            </w:pPr>
            <w:r w:rsidRPr="00F459DF">
              <w:rPr>
                <w:lang w:val="en-NZ"/>
              </w:rPr>
              <w:lastRenderedPageBreak/>
              <w:t>5</w:t>
            </w:r>
          </w:p>
        </w:tc>
        <w:tc>
          <w:tcPr>
            <w:tcW w:w="1701" w:type="dxa"/>
            <w:vMerge w:val="restart"/>
            <w:shd w:val="clear" w:color="auto" w:fill="D9D9D9" w:themeFill="background1" w:themeFillShade="D9"/>
          </w:tcPr>
          <w:p w14:paraId="1EC36D72" w14:textId="090FFC88" w:rsidR="0056624A" w:rsidRPr="00F459DF" w:rsidRDefault="0056624A" w:rsidP="0056624A">
            <w:pPr>
              <w:pStyle w:val="BodyText"/>
              <w:rPr>
                <w:lang w:val="en-NZ"/>
              </w:rPr>
            </w:pPr>
            <w:r w:rsidRPr="00F459DF">
              <w:rPr>
                <w:lang w:val="en-NZ"/>
              </w:rPr>
              <w:t>Project Management</w:t>
            </w:r>
          </w:p>
        </w:tc>
        <w:tc>
          <w:tcPr>
            <w:tcW w:w="1701" w:type="dxa"/>
            <w:shd w:val="clear" w:color="auto" w:fill="D9D9D9" w:themeFill="background1" w:themeFillShade="D9"/>
          </w:tcPr>
          <w:p w14:paraId="4A4A7752" w14:textId="4CD27A87" w:rsidR="0056624A" w:rsidRPr="00F459DF" w:rsidRDefault="0056624A" w:rsidP="0056624A">
            <w:pPr>
              <w:pStyle w:val="BodyText"/>
              <w:rPr>
                <w:lang w:val="en-NZ"/>
              </w:rPr>
            </w:pPr>
            <w:r w:rsidRPr="00F459DF">
              <w:rPr>
                <w:lang w:val="en-NZ"/>
              </w:rPr>
              <w:t>Levels A, B and C</w:t>
            </w:r>
          </w:p>
        </w:tc>
        <w:tc>
          <w:tcPr>
            <w:tcW w:w="2857" w:type="dxa"/>
            <w:shd w:val="clear" w:color="auto" w:fill="D9D9D9" w:themeFill="background1" w:themeFillShade="D9"/>
          </w:tcPr>
          <w:p w14:paraId="7226E7D0" w14:textId="6A7B923E" w:rsidR="00FC183D" w:rsidRPr="00F459DF" w:rsidRDefault="00685B93" w:rsidP="00E552D7">
            <w:pPr>
              <w:pStyle w:val="BodyText"/>
              <w:rPr>
                <w:lang w:val="en-NZ"/>
              </w:rPr>
            </w:pPr>
            <w:r w:rsidRPr="00F459DF">
              <w:rPr>
                <w:lang w:val="en-NZ"/>
              </w:rPr>
              <w:t>Technically complex requiring specialist appreciation and understanding. Project Management experience including:</w:t>
            </w:r>
          </w:p>
          <w:p w14:paraId="10BC8A1D" w14:textId="4E032C24" w:rsidR="00685B93" w:rsidRPr="00F459DF" w:rsidRDefault="00685B93" w:rsidP="00FC183D">
            <w:pPr>
              <w:pStyle w:val="BodyText"/>
              <w:numPr>
                <w:ilvl w:val="1"/>
                <w:numId w:val="25"/>
              </w:numPr>
              <w:spacing w:before="0" w:line="240" w:lineRule="auto"/>
              <w:ind w:left="952"/>
              <w:contextualSpacing/>
              <w:rPr>
                <w:lang w:val="en-NZ"/>
              </w:rPr>
            </w:pPr>
            <w:r w:rsidRPr="00F459DF">
              <w:rPr>
                <w:lang w:val="en-NZ"/>
              </w:rPr>
              <w:t>Sub-Contractor Management</w:t>
            </w:r>
            <w:r w:rsidR="006D50DA" w:rsidRPr="00F459DF">
              <w:rPr>
                <w:lang w:val="en-NZ"/>
              </w:rPr>
              <w:t xml:space="preserve"> / Communications </w:t>
            </w:r>
          </w:p>
          <w:p w14:paraId="06F4358B" w14:textId="77777777" w:rsidR="00685B93" w:rsidRPr="00F459DF" w:rsidRDefault="00685B93" w:rsidP="00FC183D">
            <w:pPr>
              <w:pStyle w:val="BodyText"/>
              <w:numPr>
                <w:ilvl w:val="1"/>
                <w:numId w:val="25"/>
              </w:numPr>
              <w:spacing w:before="0" w:line="240" w:lineRule="auto"/>
              <w:ind w:left="952"/>
              <w:contextualSpacing/>
              <w:rPr>
                <w:lang w:val="en-NZ"/>
              </w:rPr>
            </w:pPr>
            <w:r w:rsidRPr="00F459DF">
              <w:rPr>
                <w:lang w:val="en-NZ"/>
              </w:rPr>
              <w:t>Uti</w:t>
            </w:r>
            <w:r w:rsidR="00E21096" w:rsidRPr="00F459DF">
              <w:rPr>
                <w:lang w:val="en-NZ"/>
              </w:rPr>
              <w:t>lity service relocations/renewals</w:t>
            </w:r>
          </w:p>
          <w:p w14:paraId="2BF222CC" w14:textId="77777777" w:rsidR="00E21096" w:rsidRPr="00F459DF" w:rsidRDefault="00E21096" w:rsidP="00FC183D">
            <w:pPr>
              <w:pStyle w:val="BodyText"/>
              <w:numPr>
                <w:ilvl w:val="1"/>
                <w:numId w:val="25"/>
              </w:numPr>
              <w:spacing w:before="0" w:line="240" w:lineRule="auto"/>
              <w:ind w:left="952"/>
              <w:contextualSpacing/>
              <w:rPr>
                <w:lang w:val="en-NZ"/>
              </w:rPr>
            </w:pPr>
            <w:r w:rsidRPr="00F459DF">
              <w:rPr>
                <w:lang w:val="en-NZ"/>
              </w:rPr>
              <w:t xml:space="preserve">Traffic </w:t>
            </w:r>
            <w:r w:rsidR="00D93A23" w:rsidRPr="00F459DF">
              <w:rPr>
                <w:lang w:val="en-NZ"/>
              </w:rPr>
              <w:t>Signal and Lighting Installations</w:t>
            </w:r>
          </w:p>
          <w:p w14:paraId="31928A24" w14:textId="77777777" w:rsidR="00D93A23" w:rsidRPr="00F459DF" w:rsidRDefault="00D93A23" w:rsidP="00FC183D">
            <w:pPr>
              <w:pStyle w:val="BodyText"/>
              <w:numPr>
                <w:ilvl w:val="1"/>
                <w:numId w:val="25"/>
              </w:numPr>
              <w:spacing w:before="0" w:line="240" w:lineRule="auto"/>
              <w:ind w:left="952"/>
              <w:contextualSpacing/>
              <w:rPr>
                <w:lang w:val="en-NZ"/>
              </w:rPr>
            </w:pPr>
            <w:r w:rsidRPr="00F459DF">
              <w:rPr>
                <w:lang w:val="en-NZ"/>
              </w:rPr>
              <w:t>Drainage, Landscaping and Road Surfacing operations</w:t>
            </w:r>
          </w:p>
          <w:p w14:paraId="6041D170" w14:textId="77777777" w:rsidR="00153B84" w:rsidRPr="00F459DF" w:rsidRDefault="00153B84" w:rsidP="00FC183D">
            <w:pPr>
              <w:pStyle w:val="BodyText"/>
              <w:numPr>
                <w:ilvl w:val="1"/>
                <w:numId w:val="25"/>
              </w:numPr>
              <w:spacing w:before="0" w:line="240" w:lineRule="auto"/>
              <w:ind w:left="952"/>
              <w:contextualSpacing/>
              <w:rPr>
                <w:lang w:val="en-NZ"/>
              </w:rPr>
            </w:pPr>
            <w:r w:rsidRPr="00F459DF">
              <w:rPr>
                <w:lang w:val="en-NZ"/>
              </w:rPr>
              <w:t>Design and Construction of Temporary Works or Design/Build Contracts</w:t>
            </w:r>
          </w:p>
          <w:p w14:paraId="6593B1E0" w14:textId="180CB2AB" w:rsidR="00FC183D" w:rsidRPr="00F459DF" w:rsidRDefault="001D04EA" w:rsidP="00D151CC">
            <w:pPr>
              <w:pStyle w:val="BodyText"/>
              <w:numPr>
                <w:ilvl w:val="0"/>
                <w:numId w:val="25"/>
              </w:numPr>
              <w:spacing w:before="0" w:line="240" w:lineRule="auto"/>
              <w:ind w:left="419" w:hanging="357"/>
              <w:contextualSpacing/>
              <w:rPr>
                <w:lang w:val="en-NZ"/>
              </w:rPr>
            </w:pPr>
            <w:r w:rsidRPr="00F459DF">
              <w:rPr>
                <w:lang w:val="en-NZ"/>
              </w:rPr>
              <w:t xml:space="preserve">In </w:t>
            </w:r>
            <w:r w:rsidR="00E552D7" w:rsidRPr="00F459DF">
              <w:rPr>
                <w:lang w:val="en-NZ"/>
              </w:rPr>
              <w:t>addition,</w:t>
            </w:r>
            <w:r w:rsidRPr="00F459DF">
              <w:rPr>
                <w:lang w:val="en-NZ"/>
              </w:rPr>
              <w:t xml:space="preserve"> f</w:t>
            </w:r>
            <w:r w:rsidR="00FC183D" w:rsidRPr="00F459DF">
              <w:rPr>
                <w:lang w:val="en-NZ"/>
              </w:rPr>
              <w:t>or Structures Contractors:</w:t>
            </w:r>
          </w:p>
          <w:p w14:paraId="003BA90D" w14:textId="635593F5" w:rsidR="0036767A" w:rsidRPr="00F459DF" w:rsidRDefault="0036767A" w:rsidP="00FC183D">
            <w:pPr>
              <w:pStyle w:val="BodyText"/>
              <w:numPr>
                <w:ilvl w:val="1"/>
                <w:numId w:val="25"/>
              </w:numPr>
              <w:spacing w:before="0" w:line="240" w:lineRule="auto"/>
              <w:ind w:left="952"/>
              <w:contextualSpacing/>
              <w:rPr>
                <w:lang w:val="en-NZ"/>
              </w:rPr>
            </w:pPr>
            <w:r w:rsidRPr="00F459DF">
              <w:rPr>
                <w:lang w:val="en-NZ"/>
              </w:rPr>
              <w:t>Piling operations</w:t>
            </w:r>
          </w:p>
          <w:p w14:paraId="25D05484" w14:textId="43731CF0" w:rsidR="00FC183D" w:rsidRPr="00F459DF" w:rsidRDefault="0036767A" w:rsidP="00E552D7">
            <w:pPr>
              <w:pStyle w:val="BodyText"/>
              <w:numPr>
                <w:ilvl w:val="1"/>
                <w:numId w:val="25"/>
              </w:numPr>
              <w:spacing w:before="0" w:line="240" w:lineRule="auto"/>
              <w:ind w:left="952"/>
              <w:contextualSpacing/>
              <w:rPr>
                <w:lang w:val="en-NZ"/>
              </w:rPr>
            </w:pPr>
            <w:r w:rsidRPr="00F459DF">
              <w:rPr>
                <w:lang w:val="en-NZ"/>
              </w:rPr>
              <w:t xml:space="preserve">Supply of and installation of pre-fabricated structural </w:t>
            </w:r>
            <w:r w:rsidR="00FE5D9D" w:rsidRPr="00F459DF">
              <w:rPr>
                <w:lang w:val="en-NZ"/>
              </w:rPr>
              <w:t>elements</w:t>
            </w:r>
          </w:p>
        </w:tc>
        <w:tc>
          <w:tcPr>
            <w:tcW w:w="2829" w:type="dxa"/>
            <w:shd w:val="clear" w:color="auto" w:fill="D9D9D9" w:themeFill="background1" w:themeFillShade="D9"/>
          </w:tcPr>
          <w:p w14:paraId="0F8CC881" w14:textId="77777777" w:rsidR="003203C6" w:rsidRPr="00F459DF" w:rsidRDefault="003203C6" w:rsidP="0056624A">
            <w:pPr>
              <w:pStyle w:val="BodyText"/>
              <w:rPr>
                <w:lang w:val="en-NZ"/>
              </w:rPr>
            </w:pPr>
            <w:r w:rsidRPr="00F459DF">
              <w:rPr>
                <w:lang w:val="en-NZ"/>
              </w:rPr>
              <w:t>Confirming letter from supervising authority for two (2) recently completed relevant projects.</w:t>
            </w:r>
          </w:p>
          <w:p w14:paraId="0E1BDB89" w14:textId="3D8AC3F8" w:rsidR="00034CB5" w:rsidRPr="00F459DF" w:rsidRDefault="003203C6" w:rsidP="0056624A">
            <w:pPr>
              <w:pStyle w:val="BodyText"/>
              <w:rPr>
                <w:lang w:val="en-NZ"/>
              </w:rPr>
            </w:pPr>
            <w:r w:rsidRPr="00F459DF">
              <w:rPr>
                <w:lang w:val="en-NZ"/>
              </w:rPr>
              <w:t xml:space="preserve"> </w:t>
            </w:r>
            <w:r w:rsidR="004F54D1" w:rsidRPr="00F459DF">
              <w:rPr>
                <w:lang w:val="en-NZ"/>
              </w:rPr>
              <w:t>Two (2) page CV’s of all Project Management and Supervisory staff (</w:t>
            </w:r>
            <w:r w:rsidR="00420265" w:rsidRPr="00F459DF">
              <w:rPr>
                <w:lang w:val="en-NZ"/>
              </w:rPr>
              <w:t>including one CPEng Engineer either residing within the company or supplied by external consultant). All must have minimum five (5) years re</w:t>
            </w:r>
            <w:r w:rsidR="007A1FDE" w:rsidRPr="00F459DF">
              <w:rPr>
                <w:lang w:val="en-NZ"/>
              </w:rPr>
              <w:t>levant experience</w:t>
            </w:r>
          </w:p>
          <w:p w14:paraId="14615CFE" w14:textId="77777777" w:rsidR="0056624A" w:rsidRPr="00F459DF" w:rsidRDefault="00034CB5" w:rsidP="0056624A">
            <w:pPr>
              <w:pStyle w:val="BodyText"/>
              <w:rPr>
                <w:lang w:val="en-NZ"/>
              </w:rPr>
            </w:pPr>
            <w:r w:rsidRPr="00F459DF">
              <w:rPr>
                <w:lang w:val="en-NZ"/>
              </w:rPr>
              <w:t>Detailed Organisational Structure* to be supplied</w:t>
            </w:r>
          </w:p>
          <w:p w14:paraId="4447099F" w14:textId="7F9A2D17" w:rsidR="007A1FDE" w:rsidRPr="00F459DF" w:rsidRDefault="007A1FDE" w:rsidP="0056624A">
            <w:pPr>
              <w:pStyle w:val="BodyText"/>
              <w:rPr>
                <w:lang w:val="en-NZ"/>
              </w:rPr>
            </w:pPr>
            <w:r w:rsidRPr="00F459DF">
              <w:rPr>
                <w:lang w:val="en-NZ"/>
              </w:rPr>
              <w:t xml:space="preserve">Refer Appendix </w:t>
            </w:r>
            <w:r w:rsidR="0016011B" w:rsidRPr="00F459DF">
              <w:rPr>
                <w:lang w:val="en-NZ"/>
              </w:rPr>
              <w:t>5</w:t>
            </w:r>
            <w:r w:rsidRPr="00F459DF">
              <w:rPr>
                <w:lang w:val="en-NZ"/>
              </w:rPr>
              <w:t xml:space="preserve"> for template letter</w:t>
            </w:r>
          </w:p>
        </w:tc>
      </w:tr>
      <w:tr w:rsidR="00DE6AAC" w:rsidRPr="00F459DF" w14:paraId="188AC858" w14:textId="77777777" w:rsidTr="00D21B0D">
        <w:tc>
          <w:tcPr>
            <w:tcW w:w="416" w:type="dxa"/>
            <w:vMerge/>
            <w:shd w:val="clear" w:color="auto" w:fill="D9D9D9" w:themeFill="background1" w:themeFillShade="D9"/>
          </w:tcPr>
          <w:p w14:paraId="2AA1915F" w14:textId="77777777"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1352C467" w14:textId="77777777" w:rsidR="0056624A" w:rsidRPr="00F459DF" w:rsidRDefault="0056624A" w:rsidP="0056624A">
            <w:pPr>
              <w:pStyle w:val="BodyText"/>
              <w:rPr>
                <w:lang w:val="en-NZ"/>
              </w:rPr>
            </w:pPr>
          </w:p>
        </w:tc>
        <w:tc>
          <w:tcPr>
            <w:tcW w:w="1701" w:type="dxa"/>
            <w:shd w:val="clear" w:color="auto" w:fill="D9D9D9" w:themeFill="background1" w:themeFillShade="D9"/>
          </w:tcPr>
          <w:p w14:paraId="6945638E" w14:textId="63FA1FFD" w:rsidR="0056624A" w:rsidRPr="00F459DF" w:rsidRDefault="0056624A" w:rsidP="0056624A">
            <w:pPr>
              <w:pStyle w:val="BodyText"/>
              <w:rPr>
                <w:lang w:val="en-NZ"/>
              </w:rPr>
            </w:pPr>
            <w:r w:rsidRPr="00F459DF">
              <w:rPr>
                <w:lang w:val="en-NZ"/>
              </w:rPr>
              <w:t>Level D</w:t>
            </w:r>
          </w:p>
        </w:tc>
        <w:tc>
          <w:tcPr>
            <w:tcW w:w="2857" w:type="dxa"/>
            <w:shd w:val="clear" w:color="auto" w:fill="D9D9D9" w:themeFill="background1" w:themeFillShade="D9"/>
          </w:tcPr>
          <w:p w14:paraId="26092B02" w14:textId="5F0AA365" w:rsidR="0056624A" w:rsidRPr="00F459DF" w:rsidRDefault="00B94ADF" w:rsidP="0056624A">
            <w:pPr>
              <w:pStyle w:val="BodyText"/>
              <w:rPr>
                <w:lang w:val="en-NZ"/>
              </w:rPr>
            </w:pPr>
            <w:r w:rsidRPr="00F459DF">
              <w:rPr>
                <w:lang w:val="en-NZ"/>
              </w:rPr>
              <w:t>Work nature routine and repetitive, not technically demanding</w:t>
            </w:r>
          </w:p>
        </w:tc>
        <w:tc>
          <w:tcPr>
            <w:tcW w:w="2829" w:type="dxa"/>
            <w:shd w:val="clear" w:color="auto" w:fill="D9D9D9" w:themeFill="background1" w:themeFillShade="D9"/>
          </w:tcPr>
          <w:p w14:paraId="5C3D8A56" w14:textId="3D2BFA59" w:rsidR="00BA2DC8" w:rsidRPr="00F459DF" w:rsidRDefault="00BA2DC8" w:rsidP="007A1FDE">
            <w:pPr>
              <w:pStyle w:val="BodyText"/>
              <w:rPr>
                <w:lang w:val="en-NZ"/>
              </w:rPr>
            </w:pPr>
            <w:r w:rsidRPr="00F459DF">
              <w:rPr>
                <w:lang w:val="en-NZ"/>
              </w:rPr>
              <w:t xml:space="preserve">Confirming letter from supervising authority for two (2) recently completed relevant projects. </w:t>
            </w:r>
          </w:p>
          <w:p w14:paraId="38CEABA9" w14:textId="4D47F2E1" w:rsidR="007A1FDE" w:rsidRPr="00F459DF" w:rsidRDefault="007A1FDE" w:rsidP="007A1FDE">
            <w:pPr>
              <w:pStyle w:val="BodyText"/>
              <w:rPr>
                <w:lang w:val="en-NZ"/>
              </w:rPr>
            </w:pPr>
            <w:r w:rsidRPr="00F459DF">
              <w:rPr>
                <w:lang w:val="en-NZ"/>
              </w:rPr>
              <w:t xml:space="preserve">CV’s of all </w:t>
            </w:r>
            <w:r w:rsidR="00B70029" w:rsidRPr="00F459DF">
              <w:rPr>
                <w:lang w:val="en-NZ"/>
              </w:rPr>
              <w:t>key</w:t>
            </w:r>
            <w:r w:rsidRPr="00F459DF">
              <w:rPr>
                <w:lang w:val="en-NZ"/>
              </w:rPr>
              <w:t xml:space="preserve"> </w:t>
            </w:r>
            <w:r w:rsidR="00B70029" w:rsidRPr="00F459DF">
              <w:rPr>
                <w:lang w:val="en-NZ"/>
              </w:rPr>
              <w:t>s</w:t>
            </w:r>
            <w:r w:rsidRPr="00F459DF">
              <w:rPr>
                <w:lang w:val="en-NZ"/>
              </w:rPr>
              <w:t xml:space="preserve">upervisory staff </w:t>
            </w:r>
            <w:r w:rsidR="00B70029" w:rsidRPr="00F459DF">
              <w:rPr>
                <w:lang w:val="en-NZ"/>
              </w:rPr>
              <w:t xml:space="preserve">with </w:t>
            </w:r>
            <w:r w:rsidRPr="00F459DF">
              <w:rPr>
                <w:lang w:val="en-NZ"/>
              </w:rPr>
              <w:lastRenderedPageBreak/>
              <w:t>relevant</w:t>
            </w:r>
            <w:r w:rsidR="00B70029" w:rsidRPr="00F459DF">
              <w:rPr>
                <w:lang w:val="en-NZ"/>
              </w:rPr>
              <w:t xml:space="preserve"> project management</w:t>
            </w:r>
            <w:r w:rsidRPr="00F459DF">
              <w:rPr>
                <w:lang w:val="en-NZ"/>
              </w:rPr>
              <w:t xml:space="preserve"> experience</w:t>
            </w:r>
          </w:p>
          <w:p w14:paraId="6B9C51DA" w14:textId="1339B9DC" w:rsidR="007A1FDE" w:rsidRPr="00F459DF" w:rsidRDefault="007A1FDE" w:rsidP="007A1FDE">
            <w:pPr>
              <w:pStyle w:val="BodyText"/>
              <w:rPr>
                <w:lang w:val="en-NZ"/>
              </w:rPr>
            </w:pPr>
            <w:r w:rsidRPr="00F459DF">
              <w:rPr>
                <w:lang w:val="en-NZ"/>
              </w:rPr>
              <w:t>Organisational Structure* to be supplied</w:t>
            </w:r>
          </w:p>
          <w:p w14:paraId="48C3BF32" w14:textId="7767DD74" w:rsidR="0056624A" w:rsidRPr="00F459DF" w:rsidRDefault="007A1FDE" w:rsidP="007A1FDE">
            <w:pPr>
              <w:pStyle w:val="BodyText"/>
              <w:rPr>
                <w:lang w:val="en-NZ"/>
              </w:rPr>
            </w:pPr>
            <w:r w:rsidRPr="00F459DF">
              <w:rPr>
                <w:lang w:val="en-NZ"/>
              </w:rPr>
              <w:t xml:space="preserve">Refer Appendix </w:t>
            </w:r>
            <w:r w:rsidR="0016011B" w:rsidRPr="00F459DF">
              <w:rPr>
                <w:lang w:val="en-NZ"/>
              </w:rPr>
              <w:t>5</w:t>
            </w:r>
            <w:r w:rsidRPr="00F459DF">
              <w:rPr>
                <w:lang w:val="en-NZ"/>
              </w:rPr>
              <w:t xml:space="preserve"> for template letter</w:t>
            </w:r>
          </w:p>
        </w:tc>
      </w:tr>
      <w:tr w:rsidR="00DE6AAC" w:rsidRPr="00F459DF" w14:paraId="46D579D7" w14:textId="77777777" w:rsidTr="00D21B0D">
        <w:tc>
          <w:tcPr>
            <w:tcW w:w="416" w:type="dxa"/>
            <w:vMerge w:val="restart"/>
            <w:shd w:val="clear" w:color="auto" w:fill="D9D9D9" w:themeFill="background1" w:themeFillShade="D9"/>
          </w:tcPr>
          <w:p w14:paraId="2AED53B8" w14:textId="3027DB90" w:rsidR="0056624A" w:rsidRPr="00F459DF" w:rsidRDefault="008702F4" w:rsidP="0056624A">
            <w:pPr>
              <w:pStyle w:val="BodyText"/>
              <w:jc w:val="center"/>
              <w:rPr>
                <w:lang w:val="en-NZ"/>
              </w:rPr>
            </w:pPr>
            <w:r w:rsidRPr="00F459DF">
              <w:rPr>
                <w:lang w:val="en-NZ"/>
              </w:rPr>
              <w:lastRenderedPageBreak/>
              <w:t>6</w:t>
            </w:r>
          </w:p>
        </w:tc>
        <w:tc>
          <w:tcPr>
            <w:tcW w:w="1701" w:type="dxa"/>
            <w:vMerge w:val="restart"/>
            <w:shd w:val="clear" w:color="auto" w:fill="D9D9D9" w:themeFill="background1" w:themeFillShade="D9"/>
          </w:tcPr>
          <w:p w14:paraId="6DB18119" w14:textId="5979AEEA" w:rsidR="0056624A" w:rsidRPr="00F459DF" w:rsidRDefault="0056624A" w:rsidP="0056624A">
            <w:pPr>
              <w:pStyle w:val="BodyText"/>
              <w:rPr>
                <w:lang w:val="en-NZ"/>
              </w:rPr>
            </w:pPr>
            <w:r w:rsidRPr="00F459DF">
              <w:rPr>
                <w:lang w:val="en-NZ"/>
              </w:rPr>
              <w:t>Co-operation and Partnering</w:t>
            </w:r>
          </w:p>
        </w:tc>
        <w:tc>
          <w:tcPr>
            <w:tcW w:w="1701" w:type="dxa"/>
            <w:shd w:val="clear" w:color="auto" w:fill="D9D9D9" w:themeFill="background1" w:themeFillShade="D9"/>
          </w:tcPr>
          <w:p w14:paraId="4DB29252" w14:textId="465D0427" w:rsidR="0056624A" w:rsidRPr="00F459DF" w:rsidRDefault="0056624A" w:rsidP="0056624A">
            <w:pPr>
              <w:pStyle w:val="BodyText"/>
              <w:rPr>
                <w:lang w:val="en-NZ"/>
              </w:rPr>
            </w:pPr>
            <w:r w:rsidRPr="00F459DF">
              <w:rPr>
                <w:lang w:val="en-NZ"/>
              </w:rPr>
              <w:t>Levels A and B</w:t>
            </w:r>
          </w:p>
        </w:tc>
        <w:tc>
          <w:tcPr>
            <w:tcW w:w="2857" w:type="dxa"/>
            <w:shd w:val="clear" w:color="auto" w:fill="D9D9D9" w:themeFill="background1" w:themeFillShade="D9"/>
          </w:tcPr>
          <w:p w14:paraId="128BCA5D" w14:textId="64189325" w:rsidR="002B707C" w:rsidRPr="00F459DF" w:rsidRDefault="00896557" w:rsidP="0056624A">
            <w:pPr>
              <w:pStyle w:val="BodyText"/>
              <w:rPr>
                <w:lang w:val="en-NZ"/>
              </w:rPr>
            </w:pPr>
            <w:r w:rsidRPr="00F459DF">
              <w:rPr>
                <w:lang w:val="en-NZ"/>
              </w:rPr>
              <w:t>Very limited surveillance required</w:t>
            </w:r>
          </w:p>
          <w:p w14:paraId="51029594" w14:textId="77777777" w:rsidR="00896557" w:rsidRPr="00F459DF" w:rsidRDefault="00896557" w:rsidP="0056624A">
            <w:pPr>
              <w:pStyle w:val="BodyText"/>
              <w:rPr>
                <w:lang w:val="en-NZ"/>
              </w:rPr>
            </w:pPr>
            <w:r w:rsidRPr="00F459DF">
              <w:rPr>
                <w:lang w:val="en-NZ"/>
              </w:rPr>
              <w:t>Experienced in the establishment and practice of a full partnering charter and co-operates fully with all parties</w:t>
            </w:r>
          </w:p>
          <w:p w14:paraId="15F5E1E4" w14:textId="77777777" w:rsidR="00896557" w:rsidRPr="00F459DF" w:rsidRDefault="00896557" w:rsidP="0056624A">
            <w:pPr>
              <w:pStyle w:val="BodyText"/>
              <w:rPr>
                <w:lang w:val="en-NZ"/>
              </w:rPr>
            </w:pPr>
            <w:r w:rsidRPr="00F459DF">
              <w:rPr>
                <w:lang w:val="en-NZ"/>
              </w:rPr>
              <w:t>Implements positive consultation with all stakeholders during construction by the way of onsite</w:t>
            </w:r>
            <w:r w:rsidR="009F1DEE" w:rsidRPr="00F459DF">
              <w:rPr>
                <w:lang w:val="en-NZ"/>
              </w:rPr>
              <w:t xml:space="preserve"> interaction, public meetings, newsletters, monthly reporting</w:t>
            </w:r>
          </w:p>
          <w:p w14:paraId="56A41F8A" w14:textId="486720DC" w:rsidR="00F06116" w:rsidRPr="00F459DF" w:rsidRDefault="00F06116" w:rsidP="0056624A">
            <w:pPr>
              <w:pStyle w:val="BodyText"/>
              <w:rPr>
                <w:lang w:val="en-NZ"/>
              </w:rPr>
            </w:pPr>
            <w:r w:rsidRPr="00F459DF">
              <w:rPr>
                <w:lang w:val="en-NZ"/>
              </w:rPr>
              <w:t>Has a dedicated staff resource to liaise with sta</w:t>
            </w:r>
            <w:r w:rsidR="003B2D15" w:rsidRPr="00F459DF">
              <w:rPr>
                <w:lang w:val="en-NZ"/>
              </w:rPr>
              <w:t>keholders and keep them updated of progress and manage/</w:t>
            </w:r>
            <w:r w:rsidR="004B45CB" w:rsidRPr="00F459DF">
              <w:rPr>
                <w:lang w:val="en-NZ"/>
              </w:rPr>
              <w:t>accommodate stak</w:t>
            </w:r>
            <w:r w:rsidR="003E5489" w:rsidRPr="00F459DF">
              <w:rPr>
                <w:lang w:val="en-NZ"/>
              </w:rPr>
              <w:t>e</w:t>
            </w:r>
            <w:r w:rsidR="004B45CB" w:rsidRPr="00F459DF">
              <w:rPr>
                <w:lang w:val="en-NZ"/>
              </w:rPr>
              <w:t>holder requests</w:t>
            </w:r>
          </w:p>
        </w:tc>
        <w:tc>
          <w:tcPr>
            <w:tcW w:w="2829" w:type="dxa"/>
            <w:shd w:val="clear" w:color="auto" w:fill="D9D9D9" w:themeFill="background1" w:themeFillShade="D9"/>
          </w:tcPr>
          <w:p w14:paraId="2B430222" w14:textId="02899DBB" w:rsidR="00F5189B" w:rsidRPr="00F459DF" w:rsidRDefault="00F5189B" w:rsidP="00F5189B">
            <w:pPr>
              <w:pStyle w:val="BodyText"/>
              <w:rPr>
                <w:lang w:val="en-NZ"/>
              </w:rPr>
            </w:pPr>
            <w:r w:rsidRPr="00F459DF">
              <w:rPr>
                <w:lang w:val="en-NZ"/>
              </w:rPr>
              <w:t>Confirming letter from supervising authority for recently completed relevant project</w:t>
            </w:r>
          </w:p>
          <w:p w14:paraId="7474ADBA" w14:textId="1F4A28BD" w:rsidR="00F5189B" w:rsidRPr="00F459DF" w:rsidRDefault="00F5189B" w:rsidP="00F5189B">
            <w:pPr>
              <w:pStyle w:val="BodyText"/>
              <w:rPr>
                <w:lang w:val="en-NZ"/>
              </w:rPr>
            </w:pPr>
            <w:r w:rsidRPr="00F459DF">
              <w:rPr>
                <w:lang w:val="en-NZ"/>
              </w:rPr>
              <w:t>Examples of newsletters</w:t>
            </w:r>
            <w:r w:rsidR="00E82B1F" w:rsidRPr="00F459DF">
              <w:rPr>
                <w:lang w:val="en-NZ"/>
              </w:rPr>
              <w:t>, stakeholder communications</w:t>
            </w:r>
            <w:r w:rsidRPr="00F459DF">
              <w:rPr>
                <w:lang w:val="en-NZ"/>
              </w:rPr>
              <w:t xml:space="preserve"> and monthly reporting</w:t>
            </w:r>
          </w:p>
          <w:p w14:paraId="02E1B9D9" w14:textId="77777777" w:rsidR="00642C15" w:rsidRPr="00F459DF" w:rsidRDefault="00030B42" w:rsidP="00F5189B">
            <w:pPr>
              <w:pStyle w:val="BodyText"/>
              <w:rPr>
                <w:lang w:val="en-NZ"/>
              </w:rPr>
            </w:pPr>
            <w:r w:rsidRPr="00F459DF">
              <w:rPr>
                <w:lang w:val="en-NZ"/>
              </w:rPr>
              <w:t>CV’s of dedicated staff members</w:t>
            </w:r>
            <w:r w:rsidR="00F22546" w:rsidRPr="00F459DF">
              <w:rPr>
                <w:lang w:val="en-NZ"/>
              </w:rPr>
              <w:t xml:space="preserve"> carrying out stakeholder engagement</w:t>
            </w:r>
            <w:r w:rsidR="00642C15" w:rsidRPr="00F459DF">
              <w:rPr>
                <w:lang w:val="en-NZ"/>
              </w:rPr>
              <w:t>.</w:t>
            </w:r>
          </w:p>
          <w:p w14:paraId="569B7E1C" w14:textId="01ED2CF1" w:rsidR="002004BA" w:rsidRPr="00F459DF" w:rsidRDefault="00030B42" w:rsidP="00F5189B">
            <w:pPr>
              <w:pStyle w:val="BodyText"/>
              <w:rPr>
                <w:lang w:val="en-NZ"/>
              </w:rPr>
            </w:pPr>
            <w:r w:rsidRPr="00F459DF">
              <w:rPr>
                <w:lang w:val="en-NZ"/>
              </w:rPr>
              <w:t xml:space="preserve"> </w:t>
            </w:r>
          </w:p>
          <w:p w14:paraId="715AE378" w14:textId="4984BF5E" w:rsidR="0056624A" w:rsidRPr="00F459DF" w:rsidRDefault="00F5189B" w:rsidP="00F5189B">
            <w:pPr>
              <w:pStyle w:val="BodyText"/>
              <w:rPr>
                <w:lang w:val="en-NZ"/>
              </w:rPr>
            </w:pPr>
            <w:r w:rsidRPr="00F459DF">
              <w:rPr>
                <w:lang w:val="en-NZ"/>
              </w:rPr>
              <w:t xml:space="preserve">Refer Appendix </w:t>
            </w:r>
            <w:r w:rsidR="0016011B" w:rsidRPr="00F459DF">
              <w:rPr>
                <w:lang w:val="en-NZ"/>
              </w:rPr>
              <w:t>6</w:t>
            </w:r>
            <w:r w:rsidRPr="00F459DF">
              <w:rPr>
                <w:lang w:val="en-NZ"/>
              </w:rPr>
              <w:t xml:space="preserve"> for template letter</w:t>
            </w:r>
          </w:p>
        </w:tc>
      </w:tr>
      <w:tr w:rsidR="00DE6AAC" w:rsidRPr="00F459DF" w14:paraId="31F1CF98" w14:textId="77777777" w:rsidTr="00D21B0D">
        <w:tc>
          <w:tcPr>
            <w:tcW w:w="416" w:type="dxa"/>
            <w:vMerge/>
            <w:shd w:val="clear" w:color="auto" w:fill="D9D9D9" w:themeFill="background1" w:themeFillShade="D9"/>
          </w:tcPr>
          <w:p w14:paraId="06B001B4" w14:textId="77777777"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293E0CA4" w14:textId="77777777" w:rsidR="0056624A" w:rsidRPr="00F459DF" w:rsidRDefault="0056624A" w:rsidP="0056624A">
            <w:pPr>
              <w:pStyle w:val="BodyText"/>
              <w:rPr>
                <w:lang w:val="en-NZ"/>
              </w:rPr>
            </w:pPr>
          </w:p>
        </w:tc>
        <w:tc>
          <w:tcPr>
            <w:tcW w:w="1701" w:type="dxa"/>
            <w:shd w:val="clear" w:color="auto" w:fill="D9D9D9" w:themeFill="background1" w:themeFillShade="D9"/>
          </w:tcPr>
          <w:p w14:paraId="4C77B689" w14:textId="7F3E6718" w:rsidR="0056624A" w:rsidRPr="00F459DF" w:rsidRDefault="0056624A" w:rsidP="0056624A">
            <w:pPr>
              <w:pStyle w:val="BodyText"/>
              <w:rPr>
                <w:lang w:val="en-NZ"/>
              </w:rPr>
            </w:pPr>
            <w:r w:rsidRPr="00F459DF">
              <w:rPr>
                <w:lang w:val="en-NZ"/>
              </w:rPr>
              <w:t>Level C</w:t>
            </w:r>
          </w:p>
        </w:tc>
        <w:tc>
          <w:tcPr>
            <w:tcW w:w="2857" w:type="dxa"/>
            <w:shd w:val="clear" w:color="auto" w:fill="D9D9D9" w:themeFill="background1" w:themeFillShade="D9"/>
          </w:tcPr>
          <w:p w14:paraId="6C26D855" w14:textId="6DE4608D" w:rsidR="009F1DEE" w:rsidRPr="00F459DF" w:rsidRDefault="009F1DEE" w:rsidP="009F1DEE">
            <w:pPr>
              <w:pStyle w:val="BodyText"/>
              <w:rPr>
                <w:lang w:val="en-NZ"/>
              </w:rPr>
            </w:pPr>
            <w:r w:rsidRPr="00F459DF">
              <w:rPr>
                <w:lang w:val="en-NZ"/>
              </w:rPr>
              <w:t>Only limited surveillance required</w:t>
            </w:r>
            <w:r w:rsidR="00D07CD5" w:rsidRPr="00F459DF">
              <w:rPr>
                <w:lang w:val="en-NZ"/>
              </w:rPr>
              <w:t>, adheres to the principles of partnering</w:t>
            </w:r>
            <w:r w:rsidRPr="00F459DF">
              <w:rPr>
                <w:lang w:val="en-NZ"/>
              </w:rPr>
              <w:t xml:space="preserve"> and co-operates with all parties</w:t>
            </w:r>
          </w:p>
          <w:p w14:paraId="27A28023" w14:textId="29462606" w:rsidR="0056624A" w:rsidRPr="00F459DF" w:rsidRDefault="009F1DEE" w:rsidP="009F1DEE">
            <w:pPr>
              <w:pStyle w:val="BodyText"/>
              <w:rPr>
                <w:lang w:val="en-NZ"/>
              </w:rPr>
            </w:pPr>
            <w:r w:rsidRPr="00F459DF">
              <w:rPr>
                <w:lang w:val="en-NZ"/>
              </w:rPr>
              <w:t xml:space="preserve">Implements positive consultation with all stakeholders during construction by the way of onsite interaction, public </w:t>
            </w:r>
            <w:r w:rsidRPr="00F459DF">
              <w:rPr>
                <w:lang w:val="en-NZ"/>
              </w:rPr>
              <w:lastRenderedPageBreak/>
              <w:t>meetings, newsletters, monthly reporting</w:t>
            </w:r>
          </w:p>
        </w:tc>
        <w:tc>
          <w:tcPr>
            <w:tcW w:w="2829" w:type="dxa"/>
            <w:shd w:val="clear" w:color="auto" w:fill="D9D9D9" w:themeFill="background1" w:themeFillShade="D9"/>
          </w:tcPr>
          <w:p w14:paraId="16EB7065" w14:textId="54AC666D" w:rsidR="00D21BD9" w:rsidRPr="00F459DF" w:rsidRDefault="00D21BD9" w:rsidP="00D21BD9">
            <w:pPr>
              <w:pStyle w:val="BodyText"/>
              <w:rPr>
                <w:lang w:val="en-NZ"/>
              </w:rPr>
            </w:pPr>
            <w:r w:rsidRPr="00F459DF">
              <w:rPr>
                <w:lang w:val="en-NZ"/>
              </w:rPr>
              <w:lastRenderedPageBreak/>
              <w:t>Confirming letter from supervising authority for recently completed relevant project</w:t>
            </w:r>
            <w:r w:rsidR="0048260F" w:rsidRPr="00F459DF">
              <w:rPr>
                <w:lang w:val="en-NZ"/>
              </w:rPr>
              <w:t>.</w:t>
            </w:r>
          </w:p>
          <w:p w14:paraId="44E5CB79" w14:textId="06F63476" w:rsidR="00642C15" w:rsidRPr="00F459DF" w:rsidRDefault="00020F09" w:rsidP="00D21BD9">
            <w:pPr>
              <w:pStyle w:val="BodyText"/>
              <w:rPr>
                <w:lang w:val="en-NZ"/>
              </w:rPr>
            </w:pPr>
            <w:r w:rsidRPr="00F459DF">
              <w:rPr>
                <w:lang w:val="en-NZ"/>
              </w:rPr>
              <w:t>Examples of newsletter</w:t>
            </w:r>
            <w:r w:rsidR="00907673" w:rsidRPr="00F459DF">
              <w:rPr>
                <w:lang w:val="en-NZ"/>
              </w:rPr>
              <w:t>s</w:t>
            </w:r>
            <w:r w:rsidR="006F07AE" w:rsidRPr="00F459DF">
              <w:rPr>
                <w:lang w:val="en-NZ"/>
              </w:rPr>
              <w:t xml:space="preserve">, </w:t>
            </w:r>
            <w:r w:rsidR="00B026D9" w:rsidRPr="00F459DF">
              <w:rPr>
                <w:lang w:val="en-NZ"/>
              </w:rPr>
              <w:t>stakeholder communications</w:t>
            </w:r>
            <w:r w:rsidR="00907673" w:rsidRPr="00F459DF">
              <w:rPr>
                <w:lang w:val="en-NZ"/>
              </w:rPr>
              <w:t xml:space="preserve"> and monthly reporting</w:t>
            </w:r>
          </w:p>
          <w:p w14:paraId="201A7471" w14:textId="2FAC9A55" w:rsidR="0056624A" w:rsidRPr="00F459DF" w:rsidRDefault="00D21BD9" w:rsidP="00D21BD9">
            <w:pPr>
              <w:pStyle w:val="BodyText"/>
              <w:rPr>
                <w:lang w:val="en-NZ"/>
              </w:rPr>
            </w:pPr>
            <w:r w:rsidRPr="00F459DF">
              <w:rPr>
                <w:lang w:val="en-NZ"/>
              </w:rPr>
              <w:t xml:space="preserve">Refer Appendix </w:t>
            </w:r>
            <w:r w:rsidR="0016011B" w:rsidRPr="00F459DF">
              <w:rPr>
                <w:lang w:val="en-NZ"/>
              </w:rPr>
              <w:t>6</w:t>
            </w:r>
            <w:r w:rsidRPr="00F459DF">
              <w:rPr>
                <w:lang w:val="en-NZ"/>
              </w:rPr>
              <w:t xml:space="preserve"> for template letter</w:t>
            </w:r>
          </w:p>
        </w:tc>
      </w:tr>
      <w:tr w:rsidR="00DE6AAC" w:rsidRPr="00F459DF" w14:paraId="50F55802" w14:textId="77777777" w:rsidTr="00D21B0D">
        <w:tc>
          <w:tcPr>
            <w:tcW w:w="416" w:type="dxa"/>
            <w:vMerge/>
            <w:shd w:val="clear" w:color="auto" w:fill="D9D9D9" w:themeFill="background1" w:themeFillShade="D9"/>
          </w:tcPr>
          <w:p w14:paraId="24B5CB12" w14:textId="77777777"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6D3C24A3" w14:textId="77777777" w:rsidR="0056624A" w:rsidRPr="00F459DF" w:rsidRDefault="0056624A" w:rsidP="0056624A">
            <w:pPr>
              <w:pStyle w:val="BodyText"/>
              <w:rPr>
                <w:lang w:val="en-NZ"/>
              </w:rPr>
            </w:pPr>
          </w:p>
        </w:tc>
        <w:tc>
          <w:tcPr>
            <w:tcW w:w="1701" w:type="dxa"/>
            <w:shd w:val="clear" w:color="auto" w:fill="D9D9D9" w:themeFill="background1" w:themeFillShade="D9"/>
          </w:tcPr>
          <w:p w14:paraId="37567CC6" w14:textId="0DAA09E6" w:rsidR="0056624A" w:rsidRPr="00F459DF" w:rsidRDefault="0056624A" w:rsidP="0056624A">
            <w:pPr>
              <w:pStyle w:val="BodyText"/>
              <w:rPr>
                <w:lang w:val="en-NZ"/>
              </w:rPr>
            </w:pPr>
            <w:r w:rsidRPr="00F459DF">
              <w:rPr>
                <w:lang w:val="en-NZ"/>
              </w:rPr>
              <w:t>Level D</w:t>
            </w:r>
          </w:p>
        </w:tc>
        <w:tc>
          <w:tcPr>
            <w:tcW w:w="2857" w:type="dxa"/>
            <w:shd w:val="clear" w:color="auto" w:fill="D9D9D9" w:themeFill="background1" w:themeFillShade="D9"/>
          </w:tcPr>
          <w:p w14:paraId="2999B89D" w14:textId="2BD4811E" w:rsidR="002243B7" w:rsidRPr="00F459DF" w:rsidRDefault="002243B7" w:rsidP="002243B7">
            <w:pPr>
              <w:pStyle w:val="BodyText"/>
              <w:rPr>
                <w:lang w:val="en-NZ"/>
              </w:rPr>
            </w:pPr>
            <w:r w:rsidRPr="00F459DF">
              <w:rPr>
                <w:lang w:val="en-NZ"/>
              </w:rPr>
              <w:t>Surveillance required and co-operates with all parties</w:t>
            </w:r>
          </w:p>
          <w:p w14:paraId="0BFD7FA4" w14:textId="4A637F74" w:rsidR="0056624A" w:rsidRPr="00F459DF" w:rsidRDefault="0056624A" w:rsidP="0056624A">
            <w:pPr>
              <w:pStyle w:val="BodyText"/>
              <w:rPr>
                <w:lang w:val="en-NZ"/>
              </w:rPr>
            </w:pPr>
          </w:p>
        </w:tc>
        <w:tc>
          <w:tcPr>
            <w:tcW w:w="2829" w:type="dxa"/>
            <w:shd w:val="clear" w:color="auto" w:fill="D9D9D9" w:themeFill="background1" w:themeFillShade="D9"/>
          </w:tcPr>
          <w:p w14:paraId="0A1915F4" w14:textId="77777777" w:rsidR="00D21BD9" w:rsidRPr="00F459DF" w:rsidRDefault="00D21BD9" w:rsidP="00D21BD9">
            <w:pPr>
              <w:pStyle w:val="BodyText"/>
              <w:rPr>
                <w:lang w:val="en-NZ"/>
              </w:rPr>
            </w:pPr>
            <w:r w:rsidRPr="00F459DF">
              <w:rPr>
                <w:lang w:val="en-NZ"/>
              </w:rPr>
              <w:t>Confirming letter from supervising authority for recently completed relevant project</w:t>
            </w:r>
          </w:p>
          <w:p w14:paraId="1716638A" w14:textId="7FE0C42E" w:rsidR="0056624A" w:rsidRPr="00F459DF" w:rsidRDefault="00D21BD9" w:rsidP="00D21BD9">
            <w:pPr>
              <w:pStyle w:val="BodyText"/>
              <w:rPr>
                <w:lang w:val="en-NZ"/>
              </w:rPr>
            </w:pPr>
            <w:r w:rsidRPr="00F459DF">
              <w:rPr>
                <w:lang w:val="en-NZ"/>
              </w:rPr>
              <w:t xml:space="preserve">Refer Appendix </w:t>
            </w:r>
            <w:r w:rsidR="0016011B" w:rsidRPr="00F459DF">
              <w:rPr>
                <w:lang w:val="en-NZ"/>
              </w:rPr>
              <w:t>6</w:t>
            </w:r>
            <w:r w:rsidRPr="00F459DF">
              <w:rPr>
                <w:lang w:val="en-NZ"/>
              </w:rPr>
              <w:t xml:space="preserve"> for template letter</w:t>
            </w:r>
          </w:p>
        </w:tc>
      </w:tr>
      <w:tr w:rsidR="00DE6AAC" w:rsidRPr="00F459DF" w14:paraId="6F79BE72" w14:textId="77777777" w:rsidTr="00D21B0D">
        <w:tc>
          <w:tcPr>
            <w:tcW w:w="416" w:type="dxa"/>
            <w:vMerge w:val="restart"/>
            <w:shd w:val="clear" w:color="auto" w:fill="D9D9D9" w:themeFill="background1" w:themeFillShade="D9"/>
          </w:tcPr>
          <w:p w14:paraId="6F3E2B60" w14:textId="31FFA891" w:rsidR="0056624A" w:rsidRPr="00F459DF" w:rsidRDefault="008702F4" w:rsidP="0056624A">
            <w:pPr>
              <w:pStyle w:val="BodyText"/>
              <w:jc w:val="center"/>
              <w:rPr>
                <w:lang w:val="en-NZ"/>
              </w:rPr>
            </w:pPr>
            <w:r w:rsidRPr="00F459DF">
              <w:rPr>
                <w:lang w:val="en-NZ"/>
              </w:rPr>
              <w:t>7</w:t>
            </w:r>
          </w:p>
        </w:tc>
        <w:tc>
          <w:tcPr>
            <w:tcW w:w="1701" w:type="dxa"/>
            <w:vMerge w:val="restart"/>
            <w:shd w:val="clear" w:color="auto" w:fill="D9D9D9" w:themeFill="background1" w:themeFillShade="D9"/>
          </w:tcPr>
          <w:p w14:paraId="3F12FC3C" w14:textId="565518BD" w:rsidR="0056624A" w:rsidRPr="00F459DF" w:rsidRDefault="0056624A" w:rsidP="0056624A">
            <w:pPr>
              <w:pStyle w:val="BodyText"/>
              <w:rPr>
                <w:lang w:val="en-NZ"/>
              </w:rPr>
            </w:pPr>
            <w:r w:rsidRPr="00F459DF">
              <w:rPr>
                <w:lang w:val="en-NZ"/>
              </w:rPr>
              <w:t>Quality Assurance</w:t>
            </w:r>
          </w:p>
        </w:tc>
        <w:tc>
          <w:tcPr>
            <w:tcW w:w="1701" w:type="dxa"/>
            <w:shd w:val="clear" w:color="auto" w:fill="D9D9D9" w:themeFill="background1" w:themeFillShade="D9"/>
          </w:tcPr>
          <w:p w14:paraId="56635519" w14:textId="0E85007D" w:rsidR="0056624A" w:rsidRPr="00F459DF" w:rsidRDefault="0056624A" w:rsidP="0056624A">
            <w:pPr>
              <w:pStyle w:val="BodyText"/>
              <w:rPr>
                <w:lang w:val="en-NZ"/>
              </w:rPr>
            </w:pPr>
            <w:r w:rsidRPr="00F459DF">
              <w:rPr>
                <w:lang w:val="en-NZ"/>
              </w:rPr>
              <w:t>Level</w:t>
            </w:r>
            <w:r w:rsidR="007C042B" w:rsidRPr="00F459DF">
              <w:rPr>
                <w:lang w:val="en-NZ"/>
              </w:rPr>
              <w:t>s</w:t>
            </w:r>
            <w:r w:rsidRPr="00F459DF">
              <w:rPr>
                <w:lang w:val="en-NZ"/>
              </w:rPr>
              <w:t xml:space="preserve"> A</w:t>
            </w:r>
            <w:r w:rsidR="005A1144" w:rsidRPr="00F459DF">
              <w:rPr>
                <w:lang w:val="en-NZ"/>
              </w:rPr>
              <w:t xml:space="preserve"> and B</w:t>
            </w:r>
          </w:p>
        </w:tc>
        <w:tc>
          <w:tcPr>
            <w:tcW w:w="2857" w:type="dxa"/>
            <w:shd w:val="clear" w:color="auto" w:fill="D9D9D9" w:themeFill="background1" w:themeFillShade="D9"/>
          </w:tcPr>
          <w:p w14:paraId="3BC48EFA" w14:textId="5B857A30" w:rsidR="0056624A" w:rsidRPr="00F459DF" w:rsidRDefault="00246233" w:rsidP="0056624A">
            <w:pPr>
              <w:pStyle w:val="BodyText"/>
              <w:rPr>
                <w:lang w:val="en-NZ"/>
              </w:rPr>
            </w:pPr>
            <w:r w:rsidRPr="00F459DF">
              <w:rPr>
                <w:lang w:val="en-NZ"/>
              </w:rPr>
              <w:t xml:space="preserve">Uses </w:t>
            </w:r>
            <w:r w:rsidR="0009577C" w:rsidRPr="00F459DF">
              <w:rPr>
                <w:lang w:val="en-NZ"/>
              </w:rPr>
              <w:t>a</w:t>
            </w:r>
            <w:r w:rsidR="00385967" w:rsidRPr="00F459DF">
              <w:rPr>
                <w:lang w:val="en-NZ"/>
              </w:rPr>
              <w:t>n</w:t>
            </w:r>
            <w:r w:rsidR="0009577C" w:rsidRPr="00F459DF">
              <w:rPr>
                <w:lang w:val="en-NZ"/>
              </w:rPr>
              <w:t xml:space="preserve"> </w:t>
            </w:r>
            <w:r w:rsidR="00385967" w:rsidRPr="00F459DF">
              <w:rPr>
                <w:lang w:val="en-NZ"/>
              </w:rPr>
              <w:t>ISO 9001: 201</w:t>
            </w:r>
            <w:r w:rsidR="00E866BD" w:rsidRPr="00F459DF">
              <w:rPr>
                <w:lang w:val="en-NZ"/>
              </w:rPr>
              <w:t>5</w:t>
            </w:r>
            <w:r w:rsidR="00385967" w:rsidRPr="00F459DF">
              <w:rPr>
                <w:lang w:val="en-NZ"/>
              </w:rPr>
              <w:t xml:space="preserve"> standard </w:t>
            </w:r>
            <w:r w:rsidR="00DD4996" w:rsidRPr="00F459DF">
              <w:rPr>
                <w:lang w:val="en-NZ"/>
              </w:rPr>
              <w:t>quality management system certified by a JAS-ANZ accredited industry provider</w:t>
            </w:r>
          </w:p>
        </w:tc>
        <w:tc>
          <w:tcPr>
            <w:tcW w:w="2829" w:type="dxa"/>
            <w:shd w:val="clear" w:color="auto" w:fill="D9D9D9" w:themeFill="background1" w:themeFillShade="D9"/>
          </w:tcPr>
          <w:p w14:paraId="159E3629" w14:textId="77777777" w:rsidR="004903D8" w:rsidRPr="00F459DF" w:rsidRDefault="00E62DB0" w:rsidP="0056624A">
            <w:pPr>
              <w:pStyle w:val="BodyText"/>
              <w:rPr>
                <w:lang w:val="en-NZ"/>
              </w:rPr>
            </w:pPr>
            <w:r w:rsidRPr="00F459DF">
              <w:rPr>
                <w:lang w:val="en-NZ"/>
              </w:rPr>
              <w:t>Confirming letter from supervising authority for two (2) recently completed relevant projects.</w:t>
            </w:r>
          </w:p>
          <w:p w14:paraId="60F3D878" w14:textId="33E28F3F" w:rsidR="0056624A" w:rsidRPr="00F459DF" w:rsidRDefault="005045A1" w:rsidP="0056624A">
            <w:pPr>
              <w:pStyle w:val="BodyText"/>
              <w:rPr>
                <w:lang w:val="en-NZ"/>
              </w:rPr>
            </w:pPr>
            <w:r w:rsidRPr="00F459DF">
              <w:rPr>
                <w:lang w:val="en-NZ"/>
              </w:rPr>
              <w:t>Provide current certification evidence to ISO 9001: 201</w:t>
            </w:r>
            <w:r w:rsidR="00E866BD" w:rsidRPr="00F459DF">
              <w:rPr>
                <w:lang w:val="en-NZ"/>
              </w:rPr>
              <w:t>5</w:t>
            </w:r>
            <w:r w:rsidRPr="00F459DF">
              <w:rPr>
                <w:lang w:val="en-NZ"/>
              </w:rPr>
              <w:t xml:space="preserve"> by a JAS-ANZ accredited industry provider</w:t>
            </w:r>
          </w:p>
          <w:p w14:paraId="5F655155" w14:textId="77777777" w:rsidR="00761EAA" w:rsidRPr="00F459DF" w:rsidRDefault="00761EAA" w:rsidP="0056624A">
            <w:pPr>
              <w:pStyle w:val="BodyText"/>
              <w:rPr>
                <w:lang w:val="en-NZ"/>
              </w:rPr>
            </w:pPr>
            <w:r w:rsidRPr="00F459DF">
              <w:rPr>
                <w:lang w:val="en-NZ"/>
              </w:rPr>
              <w:t>Example of Quality Plan for recently completed relevant project</w:t>
            </w:r>
          </w:p>
          <w:p w14:paraId="7EADE010" w14:textId="7767523C" w:rsidR="00761EAA" w:rsidRPr="00F459DF" w:rsidRDefault="00761EAA" w:rsidP="0056624A">
            <w:pPr>
              <w:pStyle w:val="BodyText"/>
              <w:rPr>
                <w:lang w:val="en-NZ"/>
              </w:rPr>
            </w:pPr>
            <w:r w:rsidRPr="00F459DF">
              <w:rPr>
                <w:lang w:val="en-NZ"/>
              </w:rPr>
              <w:t xml:space="preserve">Refer Appendix </w:t>
            </w:r>
            <w:r w:rsidR="0016011B" w:rsidRPr="00F459DF">
              <w:rPr>
                <w:lang w:val="en-NZ"/>
              </w:rPr>
              <w:t>7</w:t>
            </w:r>
            <w:r w:rsidRPr="00F459DF">
              <w:rPr>
                <w:lang w:val="en-NZ"/>
              </w:rPr>
              <w:t xml:space="preserve"> for template letter</w:t>
            </w:r>
          </w:p>
        </w:tc>
      </w:tr>
      <w:tr w:rsidR="00DE6AAC" w:rsidRPr="00F459DF" w14:paraId="5D4FCE16" w14:textId="77777777" w:rsidTr="00D21B0D">
        <w:tc>
          <w:tcPr>
            <w:tcW w:w="416" w:type="dxa"/>
            <w:vMerge/>
            <w:shd w:val="clear" w:color="auto" w:fill="D9D9D9" w:themeFill="background1" w:themeFillShade="D9"/>
          </w:tcPr>
          <w:p w14:paraId="5A6931B7" w14:textId="77777777"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10A51D5D" w14:textId="77777777" w:rsidR="0056624A" w:rsidRPr="00F459DF" w:rsidRDefault="0056624A" w:rsidP="0056624A">
            <w:pPr>
              <w:pStyle w:val="BodyText"/>
              <w:rPr>
                <w:lang w:val="en-NZ"/>
              </w:rPr>
            </w:pPr>
          </w:p>
        </w:tc>
        <w:tc>
          <w:tcPr>
            <w:tcW w:w="1701" w:type="dxa"/>
            <w:shd w:val="clear" w:color="auto" w:fill="D9D9D9" w:themeFill="background1" w:themeFillShade="D9"/>
          </w:tcPr>
          <w:p w14:paraId="29643122" w14:textId="3A2F107B" w:rsidR="0056624A" w:rsidRPr="00F459DF" w:rsidRDefault="0056624A" w:rsidP="0056624A">
            <w:pPr>
              <w:pStyle w:val="BodyText"/>
              <w:rPr>
                <w:lang w:val="en-NZ"/>
              </w:rPr>
            </w:pPr>
            <w:r w:rsidRPr="00F459DF">
              <w:rPr>
                <w:lang w:val="en-NZ"/>
              </w:rPr>
              <w:t>Level</w:t>
            </w:r>
            <w:r w:rsidR="004B3E7A" w:rsidRPr="00F459DF">
              <w:rPr>
                <w:lang w:val="en-NZ"/>
              </w:rPr>
              <w:t xml:space="preserve">s </w:t>
            </w:r>
            <w:r w:rsidRPr="00F459DF">
              <w:rPr>
                <w:lang w:val="en-NZ"/>
              </w:rPr>
              <w:t>C</w:t>
            </w:r>
            <w:r w:rsidR="004B3E7A" w:rsidRPr="00F459DF">
              <w:rPr>
                <w:lang w:val="en-NZ"/>
              </w:rPr>
              <w:t xml:space="preserve"> and D</w:t>
            </w:r>
          </w:p>
        </w:tc>
        <w:tc>
          <w:tcPr>
            <w:tcW w:w="2857" w:type="dxa"/>
            <w:shd w:val="clear" w:color="auto" w:fill="D9D9D9" w:themeFill="background1" w:themeFillShade="D9"/>
          </w:tcPr>
          <w:p w14:paraId="03BDAF9C" w14:textId="1F71AAB0" w:rsidR="0056624A" w:rsidRPr="00F459DF" w:rsidRDefault="00385967" w:rsidP="0056624A">
            <w:pPr>
              <w:pStyle w:val="BodyText"/>
              <w:rPr>
                <w:lang w:val="en-NZ"/>
              </w:rPr>
            </w:pPr>
            <w:r w:rsidRPr="00F459DF">
              <w:rPr>
                <w:lang w:val="en-NZ"/>
              </w:rPr>
              <w:t xml:space="preserve">Uses a Quality Control System that meets </w:t>
            </w:r>
            <w:r w:rsidR="0029601E" w:rsidRPr="00F459DF">
              <w:rPr>
                <w:lang w:val="en-NZ"/>
              </w:rPr>
              <w:t>NZTA:</w:t>
            </w:r>
            <w:r w:rsidR="00E552D7" w:rsidRPr="00F459DF">
              <w:rPr>
                <w:lang w:val="en-NZ"/>
              </w:rPr>
              <w:t xml:space="preserve"> </w:t>
            </w:r>
            <w:r w:rsidR="0029601E" w:rsidRPr="00F459DF">
              <w:rPr>
                <w:lang w:val="en-NZ"/>
              </w:rPr>
              <w:t>Z/1:2021</w:t>
            </w:r>
            <w:r w:rsidR="00BA0251" w:rsidRPr="00F459DF">
              <w:rPr>
                <w:lang w:val="en-NZ"/>
              </w:rPr>
              <w:t xml:space="preserve"> and Z/8:2022 </w:t>
            </w:r>
            <w:r w:rsidR="009229CD" w:rsidRPr="00F459DF">
              <w:rPr>
                <w:lang w:val="en-NZ"/>
              </w:rPr>
              <w:t>Specifications</w:t>
            </w:r>
          </w:p>
        </w:tc>
        <w:tc>
          <w:tcPr>
            <w:tcW w:w="2829" w:type="dxa"/>
            <w:shd w:val="clear" w:color="auto" w:fill="D9D9D9" w:themeFill="background1" w:themeFillShade="D9"/>
          </w:tcPr>
          <w:p w14:paraId="5289D139" w14:textId="77777777" w:rsidR="000659E0" w:rsidRPr="00F459DF" w:rsidRDefault="000659E0" w:rsidP="00530937">
            <w:pPr>
              <w:pStyle w:val="BodyText"/>
              <w:rPr>
                <w:lang w:val="en-NZ"/>
              </w:rPr>
            </w:pPr>
            <w:r w:rsidRPr="00F459DF">
              <w:rPr>
                <w:lang w:val="en-NZ"/>
              </w:rPr>
              <w:t>Confirming letter from supervising authority for two (2) recently completed relevant projects.</w:t>
            </w:r>
          </w:p>
          <w:p w14:paraId="32437391" w14:textId="16F866BB" w:rsidR="00530937" w:rsidRPr="00F459DF" w:rsidRDefault="00530937" w:rsidP="00530937">
            <w:pPr>
              <w:pStyle w:val="BodyText"/>
              <w:rPr>
                <w:lang w:val="en-NZ"/>
              </w:rPr>
            </w:pPr>
            <w:r w:rsidRPr="00F459DF">
              <w:rPr>
                <w:lang w:val="en-NZ"/>
              </w:rPr>
              <w:t xml:space="preserve">Provide current certification to </w:t>
            </w:r>
            <w:r w:rsidR="00E57192" w:rsidRPr="00F459DF">
              <w:rPr>
                <w:lang w:val="en-NZ"/>
              </w:rPr>
              <w:t xml:space="preserve"> NZTA:Z/1:2021</w:t>
            </w:r>
            <w:r w:rsidR="00CE729B" w:rsidRPr="00F459DF">
              <w:rPr>
                <w:lang w:val="en-NZ"/>
              </w:rPr>
              <w:t xml:space="preserve"> </w:t>
            </w:r>
            <w:r w:rsidR="00E57192" w:rsidRPr="00F459DF">
              <w:rPr>
                <w:lang w:val="en-NZ"/>
              </w:rPr>
              <w:t>and</w:t>
            </w:r>
            <w:r w:rsidR="00CE729B" w:rsidRPr="00F459DF">
              <w:rPr>
                <w:lang w:val="en-NZ"/>
              </w:rPr>
              <w:t xml:space="preserve"> Z/8:2022</w:t>
            </w:r>
          </w:p>
          <w:p w14:paraId="60B55B83" w14:textId="77777777" w:rsidR="00530937" w:rsidRPr="00F459DF" w:rsidRDefault="00530937" w:rsidP="00530937">
            <w:pPr>
              <w:pStyle w:val="BodyText"/>
              <w:rPr>
                <w:lang w:val="en-NZ"/>
              </w:rPr>
            </w:pPr>
            <w:r w:rsidRPr="00F459DF">
              <w:rPr>
                <w:lang w:val="en-NZ"/>
              </w:rPr>
              <w:t>Example of Quality Plan for recently completed relevant project</w:t>
            </w:r>
          </w:p>
          <w:p w14:paraId="1F06A760" w14:textId="4AA8F867" w:rsidR="0056624A" w:rsidRPr="00F459DF" w:rsidRDefault="00530937" w:rsidP="00530937">
            <w:pPr>
              <w:pStyle w:val="BodyText"/>
              <w:rPr>
                <w:lang w:val="en-NZ"/>
              </w:rPr>
            </w:pPr>
            <w:r w:rsidRPr="00F459DF">
              <w:rPr>
                <w:lang w:val="en-NZ"/>
              </w:rPr>
              <w:lastRenderedPageBreak/>
              <w:t xml:space="preserve">Refer Appendix </w:t>
            </w:r>
            <w:r w:rsidR="0016011B" w:rsidRPr="00F459DF">
              <w:rPr>
                <w:lang w:val="en-NZ"/>
              </w:rPr>
              <w:t>7</w:t>
            </w:r>
            <w:r w:rsidRPr="00F459DF">
              <w:rPr>
                <w:lang w:val="en-NZ"/>
              </w:rPr>
              <w:t xml:space="preserve"> for template letter</w:t>
            </w:r>
          </w:p>
        </w:tc>
      </w:tr>
      <w:tr w:rsidR="006E0CD3" w:rsidRPr="00F459DF" w14:paraId="47421ACA" w14:textId="77777777" w:rsidTr="00BD701F">
        <w:trPr>
          <w:trHeight w:val="3332"/>
        </w:trPr>
        <w:tc>
          <w:tcPr>
            <w:tcW w:w="416" w:type="dxa"/>
            <w:shd w:val="clear" w:color="auto" w:fill="D9D9D9" w:themeFill="background1" w:themeFillShade="D9"/>
          </w:tcPr>
          <w:p w14:paraId="70C66206" w14:textId="6DFC65EB" w:rsidR="006E0CD3" w:rsidRPr="00F459DF" w:rsidRDefault="006E0CD3" w:rsidP="008702F4">
            <w:pPr>
              <w:pStyle w:val="BodyText"/>
              <w:jc w:val="center"/>
              <w:rPr>
                <w:lang w:val="en-NZ"/>
              </w:rPr>
            </w:pPr>
            <w:r w:rsidRPr="00F459DF">
              <w:rPr>
                <w:lang w:val="en-NZ"/>
              </w:rPr>
              <w:lastRenderedPageBreak/>
              <w:t>8</w:t>
            </w:r>
          </w:p>
        </w:tc>
        <w:tc>
          <w:tcPr>
            <w:tcW w:w="1701" w:type="dxa"/>
            <w:shd w:val="clear" w:color="auto" w:fill="D9D9D9" w:themeFill="background1" w:themeFillShade="D9"/>
          </w:tcPr>
          <w:p w14:paraId="05AB7DC3" w14:textId="2D93D17D" w:rsidR="006E0CD3" w:rsidRPr="00F459DF" w:rsidRDefault="006E0CD3" w:rsidP="008702F4">
            <w:pPr>
              <w:pStyle w:val="BodyText"/>
              <w:rPr>
                <w:lang w:val="en-NZ"/>
              </w:rPr>
            </w:pPr>
            <w:r w:rsidRPr="00F459DF">
              <w:rPr>
                <w:lang w:val="en-NZ"/>
              </w:rPr>
              <w:t>Financial Due Diligence</w:t>
            </w:r>
          </w:p>
        </w:tc>
        <w:tc>
          <w:tcPr>
            <w:tcW w:w="1701" w:type="dxa"/>
            <w:shd w:val="clear" w:color="auto" w:fill="D9D9D9" w:themeFill="background1" w:themeFillShade="D9"/>
          </w:tcPr>
          <w:p w14:paraId="04F454F0" w14:textId="77777777" w:rsidR="00B47E23" w:rsidRPr="00F459DF" w:rsidRDefault="006E0CD3" w:rsidP="008702F4">
            <w:pPr>
              <w:pStyle w:val="BodyText"/>
              <w:rPr>
                <w:lang w:val="en-NZ"/>
              </w:rPr>
            </w:pPr>
            <w:r w:rsidRPr="00F459DF">
              <w:rPr>
                <w:lang w:val="en-NZ"/>
              </w:rPr>
              <w:t>All Levels</w:t>
            </w:r>
          </w:p>
          <w:p w14:paraId="1F0465CD" w14:textId="2C6B3662" w:rsidR="006E0CD3" w:rsidRPr="00F459DF" w:rsidRDefault="005E2478" w:rsidP="008702F4">
            <w:pPr>
              <w:pStyle w:val="BodyText"/>
              <w:rPr>
                <w:lang w:val="en-NZ"/>
              </w:rPr>
            </w:pPr>
            <w:r w:rsidRPr="00F459DF">
              <w:rPr>
                <w:lang w:val="en-NZ"/>
              </w:rPr>
              <w:t>A to D</w:t>
            </w:r>
          </w:p>
        </w:tc>
        <w:tc>
          <w:tcPr>
            <w:tcW w:w="2857" w:type="dxa"/>
            <w:shd w:val="clear" w:color="auto" w:fill="D9D9D9" w:themeFill="background1" w:themeFillShade="D9"/>
          </w:tcPr>
          <w:p w14:paraId="0F35EA43" w14:textId="1BE0B5D7" w:rsidR="006E0CD3" w:rsidRPr="00F459DF" w:rsidRDefault="006E0CD3" w:rsidP="008702F4">
            <w:pPr>
              <w:pStyle w:val="BodyText"/>
              <w:rPr>
                <w:highlight w:val="yellow"/>
                <w:lang w:val="en-NZ"/>
              </w:rPr>
            </w:pPr>
            <w:r w:rsidRPr="00F459DF">
              <w:rPr>
                <w:lang w:val="en-NZ"/>
              </w:rPr>
              <w:t>Provide a letter from the Applicant’s Bank or Chartered Accountants to establish the Applicant’s current financial status and viability.</w:t>
            </w:r>
          </w:p>
          <w:p w14:paraId="2268B999" w14:textId="16ACCC47" w:rsidR="006E0CD3" w:rsidRPr="00F459DF" w:rsidRDefault="006E0CD3" w:rsidP="008702F4">
            <w:pPr>
              <w:pStyle w:val="BodyText"/>
              <w:rPr>
                <w:highlight w:val="yellow"/>
                <w:lang w:val="en-NZ"/>
              </w:rPr>
            </w:pPr>
          </w:p>
          <w:p w14:paraId="26A4F155" w14:textId="7E258B18" w:rsidR="006E0CD3" w:rsidRPr="00F459DF" w:rsidRDefault="006E0CD3" w:rsidP="008702F4">
            <w:pPr>
              <w:pStyle w:val="BodyText"/>
              <w:rPr>
                <w:highlight w:val="yellow"/>
                <w:lang w:val="en-NZ"/>
              </w:rPr>
            </w:pPr>
          </w:p>
          <w:p w14:paraId="06C239A6" w14:textId="0156069E" w:rsidR="006E0CD3" w:rsidRPr="00F459DF" w:rsidRDefault="006E0CD3" w:rsidP="008702F4">
            <w:pPr>
              <w:pStyle w:val="BodyText"/>
              <w:rPr>
                <w:highlight w:val="yellow"/>
                <w:lang w:val="en-NZ"/>
              </w:rPr>
            </w:pPr>
          </w:p>
        </w:tc>
        <w:tc>
          <w:tcPr>
            <w:tcW w:w="2829" w:type="dxa"/>
            <w:shd w:val="clear" w:color="auto" w:fill="D9D9D9" w:themeFill="background1" w:themeFillShade="D9"/>
          </w:tcPr>
          <w:p w14:paraId="68D734A1" w14:textId="77777777" w:rsidR="006E0CD3" w:rsidRPr="00F459DF" w:rsidRDefault="006E0CD3" w:rsidP="008702F4">
            <w:pPr>
              <w:pStyle w:val="BodyText"/>
              <w:rPr>
                <w:lang w:val="en-NZ"/>
              </w:rPr>
            </w:pPr>
            <w:r w:rsidRPr="00F459DF">
              <w:rPr>
                <w:lang w:val="en-NZ"/>
              </w:rPr>
              <w:t>Completed Appendix 8</w:t>
            </w:r>
          </w:p>
          <w:p w14:paraId="230AFB54" w14:textId="5C488847" w:rsidR="006E0CD3" w:rsidRPr="00F459DF" w:rsidRDefault="006E0CD3" w:rsidP="008702F4">
            <w:pPr>
              <w:pStyle w:val="BodyText"/>
              <w:rPr>
                <w:lang w:val="en-NZ"/>
              </w:rPr>
            </w:pPr>
          </w:p>
          <w:p w14:paraId="77587C23" w14:textId="65A1046D" w:rsidR="006E0CD3" w:rsidRPr="00F459DF" w:rsidRDefault="006E0CD3" w:rsidP="008702F4">
            <w:pPr>
              <w:pStyle w:val="BodyText"/>
              <w:rPr>
                <w:lang w:val="en-NZ"/>
              </w:rPr>
            </w:pPr>
          </w:p>
          <w:p w14:paraId="642A566A" w14:textId="6D33BFD5" w:rsidR="006E0CD3" w:rsidRPr="00F459DF" w:rsidRDefault="006E0CD3" w:rsidP="008702F4">
            <w:pPr>
              <w:pStyle w:val="BodyText"/>
              <w:rPr>
                <w:lang w:val="en-NZ"/>
              </w:rPr>
            </w:pPr>
          </w:p>
        </w:tc>
      </w:tr>
      <w:tr w:rsidR="00DE6AAC" w:rsidRPr="00F459DF" w14:paraId="37F2EE5A" w14:textId="77777777" w:rsidTr="00D21B0D">
        <w:tc>
          <w:tcPr>
            <w:tcW w:w="416" w:type="dxa"/>
            <w:vMerge w:val="restart"/>
            <w:shd w:val="clear" w:color="auto" w:fill="D9D9D9" w:themeFill="background1" w:themeFillShade="D9"/>
          </w:tcPr>
          <w:p w14:paraId="1865160F" w14:textId="6611DCE9" w:rsidR="0056624A" w:rsidRPr="00F459DF" w:rsidRDefault="00CA6D89" w:rsidP="0056624A">
            <w:pPr>
              <w:pStyle w:val="BodyText"/>
              <w:jc w:val="center"/>
              <w:rPr>
                <w:lang w:val="en-NZ"/>
              </w:rPr>
            </w:pPr>
            <w:r w:rsidRPr="00F459DF">
              <w:rPr>
                <w:lang w:val="en-NZ"/>
              </w:rPr>
              <w:t>9</w:t>
            </w:r>
          </w:p>
        </w:tc>
        <w:tc>
          <w:tcPr>
            <w:tcW w:w="1701" w:type="dxa"/>
            <w:vMerge w:val="restart"/>
            <w:shd w:val="clear" w:color="auto" w:fill="D9D9D9" w:themeFill="background1" w:themeFillShade="D9"/>
          </w:tcPr>
          <w:p w14:paraId="1B0FA3BC" w14:textId="77777777" w:rsidR="0056624A" w:rsidRPr="00F459DF" w:rsidRDefault="0056624A" w:rsidP="0056624A">
            <w:pPr>
              <w:pStyle w:val="BodyText"/>
              <w:rPr>
                <w:lang w:val="en-NZ"/>
              </w:rPr>
            </w:pPr>
            <w:r w:rsidRPr="00F459DF">
              <w:rPr>
                <w:lang w:val="en-NZ"/>
              </w:rPr>
              <w:t>Health &amp; Safety</w:t>
            </w:r>
          </w:p>
          <w:p w14:paraId="790BFA4A" w14:textId="75534058" w:rsidR="00426744" w:rsidRPr="00F459DF" w:rsidRDefault="00426744" w:rsidP="0056624A">
            <w:pPr>
              <w:pStyle w:val="BodyText"/>
              <w:rPr>
                <w:lang w:val="en-NZ"/>
              </w:rPr>
            </w:pPr>
            <w:r w:rsidRPr="00F459DF">
              <w:rPr>
                <w:lang w:val="en-NZ"/>
              </w:rPr>
              <w:t xml:space="preserve">(with/without </w:t>
            </w:r>
            <w:r w:rsidR="00807990" w:rsidRPr="00F459DF">
              <w:rPr>
                <w:lang w:val="en-NZ"/>
              </w:rPr>
              <w:t>Tōtika</w:t>
            </w:r>
            <w:r w:rsidRPr="00F459DF">
              <w:rPr>
                <w:lang w:val="en-NZ"/>
              </w:rPr>
              <w:t>)</w:t>
            </w:r>
          </w:p>
        </w:tc>
        <w:tc>
          <w:tcPr>
            <w:tcW w:w="1701" w:type="dxa"/>
            <w:shd w:val="clear" w:color="auto" w:fill="D9D9D9" w:themeFill="background1" w:themeFillShade="D9"/>
          </w:tcPr>
          <w:p w14:paraId="5B8DD59A" w14:textId="291C75BA" w:rsidR="0056624A" w:rsidRPr="00F459DF" w:rsidRDefault="0056624A" w:rsidP="0056624A">
            <w:pPr>
              <w:pStyle w:val="BodyText"/>
              <w:rPr>
                <w:lang w:val="en-NZ"/>
              </w:rPr>
            </w:pPr>
            <w:r w:rsidRPr="00F459DF">
              <w:rPr>
                <w:lang w:val="en-NZ"/>
              </w:rPr>
              <w:t>Levels A and B</w:t>
            </w:r>
          </w:p>
        </w:tc>
        <w:tc>
          <w:tcPr>
            <w:tcW w:w="2857" w:type="dxa"/>
            <w:shd w:val="clear" w:color="auto" w:fill="D9D9D9" w:themeFill="background1" w:themeFillShade="D9"/>
          </w:tcPr>
          <w:p w14:paraId="57185131" w14:textId="15D85473" w:rsidR="00B35B11" w:rsidRPr="00F459DF" w:rsidRDefault="00B35B11" w:rsidP="0056624A">
            <w:pPr>
              <w:pStyle w:val="BodyText"/>
              <w:rPr>
                <w:lang w:val="en-NZ"/>
              </w:rPr>
            </w:pPr>
            <w:r w:rsidRPr="00F459DF">
              <w:rPr>
                <w:lang w:val="en-NZ"/>
              </w:rPr>
              <w:t xml:space="preserve">Submit via </w:t>
            </w:r>
            <w:r w:rsidR="00807990" w:rsidRPr="00F459DF">
              <w:rPr>
                <w:lang w:val="en-NZ"/>
              </w:rPr>
              <w:t>Tōtika</w:t>
            </w:r>
          </w:p>
          <w:p w14:paraId="6B48645D" w14:textId="675AF054" w:rsidR="00926135" w:rsidRPr="00F459DF" w:rsidRDefault="00926135" w:rsidP="0056624A">
            <w:pPr>
              <w:pStyle w:val="BodyText"/>
              <w:rPr>
                <w:lang w:val="en-NZ"/>
              </w:rPr>
            </w:pPr>
            <w:r w:rsidRPr="00F459DF">
              <w:rPr>
                <w:lang w:val="en-NZ"/>
              </w:rPr>
              <w:t xml:space="preserve">Must fully comply with the relevant sections of the </w:t>
            </w:r>
            <w:r w:rsidRPr="00F459DF">
              <w:rPr>
                <w:i/>
                <w:iCs/>
                <w:lang w:val="en-NZ"/>
              </w:rPr>
              <w:t>Health and Safety at Work Act 2015</w:t>
            </w:r>
            <w:r w:rsidRPr="00F459DF">
              <w:rPr>
                <w:lang w:val="en-NZ"/>
              </w:rPr>
              <w:t xml:space="preserve"> and have a documented Health and Safety Management System in operation.</w:t>
            </w:r>
          </w:p>
        </w:tc>
        <w:tc>
          <w:tcPr>
            <w:tcW w:w="2829" w:type="dxa"/>
            <w:shd w:val="clear" w:color="auto" w:fill="D9D9D9" w:themeFill="background1" w:themeFillShade="D9"/>
          </w:tcPr>
          <w:p w14:paraId="533F2172" w14:textId="357EA05F" w:rsidR="00225EB1" w:rsidRPr="00F459DF" w:rsidRDefault="0075272B" w:rsidP="00926135">
            <w:pPr>
              <w:pStyle w:val="BodyText"/>
              <w:rPr>
                <w:lang w:val="en-NZ"/>
              </w:rPr>
            </w:pPr>
            <w:r w:rsidRPr="00F459DF">
              <w:rPr>
                <w:lang w:val="en-NZ"/>
              </w:rPr>
              <w:t xml:space="preserve">Achieve a </w:t>
            </w:r>
            <w:r w:rsidR="00807990" w:rsidRPr="00F459DF">
              <w:rPr>
                <w:lang w:val="en-NZ"/>
              </w:rPr>
              <w:t>Tōtika</w:t>
            </w:r>
            <w:r w:rsidRPr="00F459DF">
              <w:rPr>
                <w:lang w:val="en-NZ"/>
              </w:rPr>
              <w:t xml:space="preserve"> assessment score of 95% or above</w:t>
            </w:r>
          </w:p>
        </w:tc>
      </w:tr>
      <w:tr w:rsidR="00DE6AAC" w:rsidRPr="00F459DF" w14:paraId="05D73F20" w14:textId="77777777" w:rsidTr="00D21B0D">
        <w:tc>
          <w:tcPr>
            <w:tcW w:w="416" w:type="dxa"/>
            <w:vMerge/>
            <w:shd w:val="clear" w:color="auto" w:fill="D9D9D9" w:themeFill="background1" w:themeFillShade="D9"/>
          </w:tcPr>
          <w:p w14:paraId="7DAEC7A9" w14:textId="77777777" w:rsidR="0056624A" w:rsidRPr="00F459DF" w:rsidRDefault="0056624A" w:rsidP="0056624A">
            <w:pPr>
              <w:pStyle w:val="BodyText"/>
              <w:jc w:val="center"/>
              <w:rPr>
                <w:lang w:val="en-NZ"/>
              </w:rPr>
            </w:pPr>
          </w:p>
        </w:tc>
        <w:tc>
          <w:tcPr>
            <w:tcW w:w="1701" w:type="dxa"/>
            <w:vMerge/>
            <w:shd w:val="clear" w:color="auto" w:fill="D9D9D9" w:themeFill="background1" w:themeFillShade="D9"/>
          </w:tcPr>
          <w:p w14:paraId="352E9DD9" w14:textId="77777777" w:rsidR="0056624A" w:rsidRPr="00F459DF" w:rsidRDefault="0056624A" w:rsidP="0056624A">
            <w:pPr>
              <w:pStyle w:val="BodyText"/>
              <w:rPr>
                <w:lang w:val="en-NZ"/>
              </w:rPr>
            </w:pPr>
          </w:p>
        </w:tc>
        <w:tc>
          <w:tcPr>
            <w:tcW w:w="1701" w:type="dxa"/>
            <w:shd w:val="clear" w:color="auto" w:fill="D9D9D9" w:themeFill="background1" w:themeFillShade="D9"/>
          </w:tcPr>
          <w:p w14:paraId="586A669F" w14:textId="328EBA03" w:rsidR="0056624A" w:rsidRPr="00F459DF" w:rsidRDefault="0056624A" w:rsidP="0056624A">
            <w:pPr>
              <w:pStyle w:val="BodyText"/>
              <w:rPr>
                <w:lang w:val="en-NZ"/>
              </w:rPr>
            </w:pPr>
            <w:r w:rsidRPr="00F459DF">
              <w:rPr>
                <w:lang w:val="en-NZ"/>
              </w:rPr>
              <w:t>Levels C and D</w:t>
            </w:r>
          </w:p>
        </w:tc>
        <w:tc>
          <w:tcPr>
            <w:tcW w:w="2857" w:type="dxa"/>
            <w:shd w:val="clear" w:color="auto" w:fill="D9D9D9" w:themeFill="background1" w:themeFillShade="D9"/>
          </w:tcPr>
          <w:p w14:paraId="2ED66D85" w14:textId="55DB2198" w:rsidR="00B35B11" w:rsidRPr="00F459DF" w:rsidRDefault="00B35B11" w:rsidP="0056624A">
            <w:pPr>
              <w:pStyle w:val="BodyText"/>
              <w:rPr>
                <w:lang w:val="en-NZ"/>
              </w:rPr>
            </w:pPr>
            <w:r w:rsidRPr="00F459DF">
              <w:rPr>
                <w:lang w:val="en-NZ"/>
              </w:rPr>
              <w:t xml:space="preserve">Submit via </w:t>
            </w:r>
            <w:r w:rsidR="00807990" w:rsidRPr="00F459DF">
              <w:rPr>
                <w:lang w:val="en-NZ"/>
              </w:rPr>
              <w:t>Tōtika</w:t>
            </w:r>
          </w:p>
          <w:p w14:paraId="04EFC4F9" w14:textId="26617CA5" w:rsidR="00926135" w:rsidRPr="00F459DF" w:rsidRDefault="00926135" w:rsidP="0056624A">
            <w:pPr>
              <w:pStyle w:val="BodyText"/>
              <w:rPr>
                <w:lang w:val="en-NZ"/>
              </w:rPr>
            </w:pPr>
            <w:r w:rsidRPr="00F459DF">
              <w:rPr>
                <w:lang w:val="en-NZ"/>
              </w:rPr>
              <w:t xml:space="preserve">Must fully comply with the relevant sections of the </w:t>
            </w:r>
            <w:r w:rsidRPr="00F459DF">
              <w:rPr>
                <w:i/>
                <w:iCs/>
                <w:lang w:val="en-NZ"/>
              </w:rPr>
              <w:t>Health and Safety at Work Act 2015</w:t>
            </w:r>
            <w:r w:rsidRPr="00F459DF">
              <w:rPr>
                <w:lang w:val="en-NZ"/>
              </w:rPr>
              <w:t xml:space="preserve"> and have a documented Health and Safety Management System in operation.</w:t>
            </w:r>
          </w:p>
        </w:tc>
        <w:tc>
          <w:tcPr>
            <w:tcW w:w="2829" w:type="dxa"/>
            <w:shd w:val="clear" w:color="auto" w:fill="D9D9D9" w:themeFill="background1" w:themeFillShade="D9"/>
          </w:tcPr>
          <w:p w14:paraId="7D642473" w14:textId="2760DAF7" w:rsidR="0056624A" w:rsidRPr="00F459DF" w:rsidRDefault="0075272B" w:rsidP="00926135">
            <w:pPr>
              <w:pStyle w:val="BodyText"/>
              <w:rPr>
                <w:lang w:val="en-NZ"/>
              </w:rPr>
            </w:pPr>
            <w:r w:rsidRPr="00F459DF">
              <w:rPr>
                <w:lang w:val="en-NZ"/>
              </w:rPr>
              <w:t xml:space="preserve">Achieve a </w:t>
            </w:r>
            <w:r w:rsidR="00807990" w:rsidRPr="00F459DF">
              <w:rPr>
                <w:lang w:val="en-NZ"/>
              </w:rPr>
              <w:t>Tōtika</w:t>
            </w:r>
            <w:r w:rsidRPr="00F459DF">
              <w:rPr>
                <w:lang w:val="en-NZ"/>
              </w:rPr>
              <w:t xml:space="preserve"> assessment score of 75% or above</w:t>
            </w:r>
          </w:p>
        </w:tc>
      </w:tr>
      <w:tr w:rsidR="00DE6AAC" w:rsidRPr="00F459DF" w14:paraId="23CC6AD2" w14:textId="77777777" w:rsidTr="00D21B0D">
        <w:tc>
          <w:tcPr>
            <w:tcW w:w="416" w:type="dxa"/>
            <w:shd w:val="clear" w:color="auto" w:fill="D9D9D9" w:themeFill="background1" w:themeFillShade="D9"/>
          </w:tcPr>
          <w:p w14:paraId="2D9D5F1B" w14:textId="137E5D66" w:rsidR="0056624A" w:rsidRPr="00F459DF" w:rsidRDefault="00CA6D89" w:rsidP="0056624A">
            <w:pPr>
              <w:pStyle w:val="BodyText"/>
              <w:jc w:val="center"/>
              <w:rPr>
                <w:lang w:val="en-NZ"/>
              </w:rPr>
            </w:pPr>
            <w:r w:rsidRPr="00F459DF">
              <w:rPr>
                <w:lang w:val="en-NZ"/>
              </w:rPr>
              <w:t>10</w:t>
            </w:r>
          </w:p>
        </w:tc>
        <w:tc>
          <w:tcPr>
            <w:tcW w:w="1701" w:type="dxa"/>
            <w:shd w:val="clear" w:color="auto" w:fill="D9D9D9" w:themeFill="background1" w:themeFillShade="D9"/>
          </w:tcPr>
          <w:p w14:paraId="0956564B" w14:textId="6272B2E5" w:rsidR="0056624A" w:rsidRPr="00F459DF" w:rsidRDefault="0056624A" w:rsidP="0056624A">
            <w:pPr>
              <w:pStyle w:val="BodyText"/>
              <w:rPr>
                <w:lang w:val="en-NZ"/>
              </w:rPr>
            </w:pPr>
            <w:r w:rsidRPr="00F459DF">
              <w:rPr>
                <w:lang w:val="en-NZ"/>
              </w:rPr>
              <w:t>Insurance</w:t>
            </w:r>
          </w:p>
        </w:tc>
        <w:tc>
          <w:tcPr>
            <w:tcW w:w="1701" w:type="dxa"/>
            <w:shd w:val="clear" w:color="auto" w:fill="D9D9D9" w:themeFill="background1" w:themeFillShade="D9"/>
          </w:tcPr>
          <w:p w14:paraId="503939A9" w14:textId="16BA722F" w:rsidR="0056624A" w:rsidRPr="00F459DF" w:rsidRDefault="0056624A" w:rsidP="0056624A">
            <w:pPr>
              <w:pStyle w:val="BodyText"/>
              <w:rPr>
                <w:lang w:val="en-NZ"/>
              </w:rPr>
            </w:pPr>
            <w:r w:rsidRPr="00F459DF">
              <w:rPr>
                <w:lang w:val="en-NZ"/>
              </w:rPr>
              <w:t>All Levels A to D</w:t>
            </w:r>
          </w:p>
        </w:tc>
        <w:tc>
          <w:tcPr>
            <w:tcW w:w="2857" w:type="dxa"/>
            <w:shd w:val="clear" w:color="auto" w:fill="D9D9D9" w:themeFill="background1" w:themeFillShade="D9"/>
          </w:tcPr>
          <w:p w14:paraId="3491F6A6" w14:textId="77777777" w:rsidR="0056624A" w:rsidRPr="00F459DF" w:rsidRDefault="00E63C69" w:rsidP="0056624A">
            <w:pPr>
              <w:pStyle w:val="BodyText"/>
              <w:rPr>
                <w:lang w:val="en-NZ"/>
              </w:rPr>
            </w:pPr>
            <w:r w:rsidRPr="00F459DF">
              <w:rPr>
                <w:lang w:val="en-NZ"/>
              </w:rPr>
              <w:t xml:space="preserve">Either hold or have the </w:t>
            </w:r>
            <w:r w:rsidR="00E16EEE" w:rsidRPr="00F459DF">
              <w:rPr>
                <w:lang w:val="en-NZ"/>
              </w:rPr>
              <w:t>ability to obtain the following insurances:</w:t>
            </w:r>
          </w:p>
          <w:p w14:paraId="22252E04" w14:textId="77777777" w:rsidR="00E16EEE" w:rsidRPr="00F459DF" w:rsidRDefault="00E16EEE" w:rsidP="00D51DDC">
            <w:pPr>
              <w:pStyle w:val="BodyText"/>
              <w:numPr>
                <w:ilvl w:val="0"/>
                <w:numId w:val="26"/>
              </w:numPr>
              <w:spacing w:before="0" w:line="240" w:lineRule="auto"/>
              <w:ind w:left="421" w:hanging="357"/>
              <w:contextualSpacing/>
              <w:rPr>
                <w:lang w:val="en-NZ"/>
              </w:rPr>
            </w:pPr>
            <w:r w:rsidRPr="00F459DF">
              <w:rPr>
                <w:lang w:val="en-NZ"/>
              </w:rPr>
              <w:t>Contract Works (to the value of the work classification level)</w:t>
            </w:r>
          </w:p>
          <w:p w14:paraId="6CB8ECDA" w14:textId="77777777" w:rsidR="00E16EEE" w:rsidRPr="00F459DF" w:rsidRDefault="00E16EEE" w:rsidP="00D51DDC">
            <w:pPr>
              <w:pStyle w:val="BodyText"/>
              <w:numPr>
                <w:ilvl w:val="0"/>
                <w:numId w:val="26"/>
              </w:numPr>
              <w:spacing w:before="0" w:line="240" w:lineRule="auto"/>
              <w:ind w:left="421" w:hanging="357"/>
              <w:contextualSpacing/>
              <w:rPr>
                <w:lang w:val="en-NZ"/>
              </w:rPr>
            </w:pPr>
            <w:r w:rsidRPr="00F459DF">
              <w:rPr>
                <w:lang w:val="en-NZ"/>
              </w:rPr>
              <w:t>Public Liability</w:t>
            </w:r>
          </w:p>
          <w:p w14:paraId="756A6703" w14:textId="77777777" w:rsidR="00E16EEE" w:rsidRPr="00F459DF" w:rsidRDefault="00E16EEE" w:rsidP="00D51DDC">
            <w:pPr>
              <w:pStyle w:val="BodyText"/>
              <w:numPr>
                <w:ilvl w:val="0"/>
                <w:numId w:val="26"/>
              </w:numPr>
              <w:spacing w:before="0" w:line="240" w:lineRule="auto"/>
              <w:ind w:left="421" w:hanging="357"/>
              <w:contextualSpacing/>
              <w:rPr>
                <w:lang w:val="en-NZ"/>
              </w:rPr>
            </w:pPr>
            <w:r w:rsidRPr="00F459DF">
              <w:rPr>
                <w:lang w:val="en-NZ"/>
              </w:rPr>
              <w:lastRenderedPageBreak/>
              <w:t>Contractor’s Construction Machinery</w:t>
            </w:r>
          </w:p>
          <w:p w14:paraId="2A88D779" w14:textId="77777777" w:rsidR="00D51DDC" w:rsidRPr="00F459DF" w:rsidRDefault="00D51DDC" w:rsidP="00D51DDC">
            <w:pPr>
              <w:pStyle w:val="BodyText"/>
              <w:numPr>
                <w:ilvl w:val="0"/>
                <w:numId w:val="26"/>
              </w:numPr>
              <w:spacing w:before="0" w:line="240" w:lineRule="auto"/>
              <w:ind w:left="421" w:hanging="357"/>
              <w:contextualSpacing/>
              <w:rPr>
                <w:lang w:val="en-NZ"/>
              </w:rPr>
            </w:pPr>
            <w:r w:rsidRPr="00F459DF">
              <w:rPr>
                <w:lang w:val="en-NZ"/>
              </w:rPr>
              <w:t>Contractor’s Motor Vehicle</w:t>
            </w:r>
          </w:p>
          <w:p w14:paraId="3E65EDFF" w14:textId="60FCAA72" w:rsidR="00D51DDC" w:rsidRPr="00F459DF" w:rsidRDefault="00D51DDC" w:rsidP="00D51DDC">
            <w:pPr>
              <w:pStyle w:val="BodyText"/>
              <w:numPr>
                <w:ilvl w:val="0"/>
                <w:numId w:val="26"/>
              </w:numPr>
              <w:spacing w:before="0" w:line="240" w:lineRule="auto"/>
              <w:ind w:left="421" w:hanging="357"/>
              <w:contextualSpacing/>
              <w:rPr>
                <w:lang w:val="en-NZ"/>
              </w:rPr>
            </w:pPr>
            <w:r w:rsidRPr="00F459DF">
              <w:rPr>
                <w:lang w:val="en-NZ"/>
              </w:rPr>
              <w:t>Contractor’s Professional Indemnity</w:t>
            </w:r>
          </w:p>
        </w:tc>
        <w:tc>
          <w:tcPr>
            <w:tcW w:w="2829" w:type="dxa"/>
            <w:shd w:val="clear" w:color="auto" w:fill="D9D9D9" w:themeFill="background1" w:themeFillShade="D9"/>
          </w:tcPr>
          <w:p w14:paraId="6768352A" w14:textId="71B28C3F" w:rsidR="0056624A" w:rsidRPr="00F459DF" w:rsidRDefault="006141F1" w:rsidP="0056624A">
            <w:pPr>
              <w:pStyle w:val="BodyText"/>
              <w:rPr>
                <w:lang w:val="en-NZ"/>
              </w:rPr>
            </w:pPr>
            <w:r w:rsidRPr="00F459DF">
              <w:rPr>
                <w:lang w:val="en-NZ"/>
              </w:rPr>
              <w:lastRenderedPageBreak/>
              <w:t xml:space="preserve">Completed Appendix </w:t>
            </w:r>
            <w:r w:rsidR="00885B71" w:rsidRPr="00F459DF">
              <w:rPr>
                <w:lang w:val="en-NZ"/>
              </w:rPr>
              <w:t>10</w:t>
            </w:r>
          </w:p>
        </w:tc>
      </w:tr>
    </w:tbl>
    <w:p w14:paraId="1D7CA386" w14:textId="7DC8C8DD" w:rsidR="004816B0" w:rsidRPr="00F459DF" w:rsidRDefault="00647F81" w:rsidP="00872E0C">
      <w:pPr>
        <w:pStyle w:val="BodyText"/>
        <w:jc w:val="both"/>
        <w:rPr>
          <w:b/>
          <w:bCs/>
          <w:szCs w:val="24"/>
          <w:lang w:val="en-NZ"/>
        </w:rPr>
      </w:pPr>
      <w:r w:rsidRPr="00F459DF">
        <w:rPr>
          <w:b/>
          <w:bCs/>
          <w:szCs w:val="24"/>
          <w:lang w:val="en-NZ"/>
        </w:rPr>
        <w:t>*Note:</w:t>
      </w:r>
    </w:p>
    <w:p w14:paraId="1ACED254" w14:textId="6C85EE15" w:rsidR="00647F81" w:rsidRPr="00F459DF" w:rsidRDefault="00647F81" w:rsidP="00872E0C">
      <w:pPr>
        <w:pStyle w:val="BodyText"/>
        <w:jc w:val="both"/>
        <w:rPr>
          <w:szCs w:val="24"/>
          <w:lang w:val="en-NZ"/>
        </w:rPr>
      </w:pPr>
      <w:r w:rsidRPr="00F459DF">
        <w:rPr>
          <w:b/>
          <w:bCs/>
          <w:szCs w:val="24"/>
          <w:lang w:val="en-NZ"/>
        </w:rPr>
        <w:t>Recently Completed Projects</w:t>
      </w:r>
      <w:r w:rsidRPr="00F459DF">
        <w:rPr>
          <w:szCs w:val="24"/>
          <w:lang w:val="en-NZ"/>
        </w:rPr>
        <w:t xml:space="preserve"> – Projects completed within the last three (3) years</w:t>
      </w:r>
      <w:r w:rsidR="006141F1" w:rsidRPr="00F459DF">
        <w:rPr>
          <w:szCs w:val="24"/>
          <w:lang w:val="en-NZ"/>
        </w:rPr>
        <w:t>.</w:t>
      </w:r>
    </w:p>
    <w:p w14:paraId="68EC7387" w14:textId="1E98F1EE" w:rsidR="00647F81" w:rsidRPr="00F459DF" w:rsidRDefault="00647F81" w:rsidP="00872E0C">
      <w:pPr>
        <w:pStyle w:val="BodyText"/>
        <w:jc w:val="both"/>
        <w:rPr>
          <w:szCs w:val="24"/>
          <w:lang w:val="en-NZ"/>
        </w:rPr>
      </w:pPr>
      <w:r w:rsidRPr="00F459DF">
        <w:rPr>
          <w:b/>
          <w:bCs/>
          <w:szCs w:val="24"/>
          <w:lang w:val="en-NZ"/>
        </w:rPr>
        <w:t>Organisational Structure</w:t>
      </w:r>
      <w:r w:rsidRPr="00F459DF">
        <w:rPr>
          <w:szCs w:val="24"/>
          <w:lang w:val="en-NZ"/>
        </w:rPr>
        <w:t xml:space="preserve"> – Provide a chart detailing all management, key personnel and teams within the organisation including their roles and </w:t>
      </w:r>
      <w:r w:rsidR="00F57EF8" w:rsidRPr="00F459DF">
        <w:rPr>
          <w:szCs w:val="24"/>
          <w:lang w:val="en-NZ"/>
        </w:rPr>
        <w:t>responsibilities</w:t>
      </w:r>
      <w:r w:rsidR="006141F1" w:rsidRPr="00F459DF">
        <w:rPr>
          <w:szCs w:val="24"/>
          <w:lang w:val="en-NZ"/>
        </w:rPr>
        <w:t>.</w:t>
      </w:r>
    </w:p>
    <w:p w14:paraId="49B527ED" w14:textId="5B4805BD" w:rsidR="00F57EF8" w:rsidRPr="00F459DF" w:rsidRDefault="00F57EF8" w:rsidP="00872E0C">
      <w:pPr>
        <w:pStyle w:val="BodyText"/>
        <w:jc w:val="both"/>
        <w:rPr>
          <w:szCs w:val="24"/>
          <w:lang w:val="en-NZ"/>
        </w:rPr>
      </w:pPr>
      <w:r w:rsidRPr="00F459DF">
        <w:rPr>
          <w:b/>
          <w:bCs/>
          <w:szCs w:val="24"/>
          <w:lang w:val="en-NZ"/>
        </w:rPr>
        <w:t>List of Resources</w:t>
      </w:r>
      <w:r w:rsidRPr="00F459DF">
        <w:rPr>
          <w:szCs w:val="24"/>
          <w:lang w:val="en-NZ"/>
        </w:rPr>
        <w:t xml:space="preserve"> – List all relevant plant (with year of manufacture), total staff employed, and details and certificates for Christchurch City Council</w:t>
      </w:r>
      <w:r w:rsidR="00A10B29" w:rsidRPr="00F459DF">
        <w:rPr>
          <w:szCs w:val="24"/>
          <w:lang w:val="en-NZ"/>
        </w:rPr>
        <w:t xml:space="preserve"> approved drainlayers, Christchurch City Council approved Water Supply Installers</w:t>
      </w:r>
      <w:r w:rsidR="006141F1" w:rsidRPr="00F459DF">
        <w:rPr>
          <w:szCs w:val="24"/>
          <w:lang w:val="en-NZ"/>
        </w:rPr>
        <w:t xml:space="preserve"> and Landscape Staff with LIANZ or equivalent</w:t>
      </w:r>
      <w:r w:rsidR="000D14F9" w:rsidRPr="00F459DF">
        <w:rPr>
          <w:szCs w:val="24"/>
          <w:lang w:val="en-NZ"/>
        </w:rPr>
        <w:t xml:space="preserve"> horticultural qualifications</w:t>
      </w:r>
      <w:r w:rsidR="006141F1" w:rsidRPr="00F459DF">
        <w:rPr>
          <w:szCs w:val="24"/>
          <w:lang w:val="en-NZ"/>
        </w:rPr>
        <w:t>.</w:t>
      </w:r>
    </w:p>
    <w:p w14:paraId="7F452484" w14:textId="3EFE816A" w:rsidR="00E21DF0" w:rsidRPr="00F459DF" w:rsidRDefault="00E21DF0" w:rsidP="00872E0C">
      <w:pPr>
        <w:pStyle w:val="Heading1"/>
        <w:jc w:val="both"/>
        <w:rPr>
          <w:lang w:val="en-NZ"/>
        </w:rPr>
      </w:pPr>
      <w:bookmarkStart w:id="12" w:name="_Toc136006896"/>
      <w:r w:rsidRPr="00F459DF">
        <w:rPr>
          <w:lang w:val="en-NZ"/>
        </w:rPr>
        <w:t>PREQUALIFICATION APPLICATIONS</w:t>
      </w:r>
      <w:bookmarkEnd w:id="12"/>
    </w:p>
    <w:p w14:paraId="588EE2AF" w14:textId="73CD672A" w:rsidR="00E21DF0" w:rsidRPr="00F459DF" w:rsidRDefault="00E21DF0" w:rsidP="00872E0C">
      <w:pPr>
        <w:pStyle w:val="Heading2"/>
        <w:jc w:val="both"/>
        <w:rPr>
          <w:lang w:val="en-NZ"/>
        </w:rPr>
      </w:pPr>
      <w:bookmarkStart w:id="13" w:name="_Toc136006897"/>
      <w:r w:rsidRPr="00F459DF">
        <w:rPr>
          <w:lang w:val="en-NZ"/>
        </w:rPr>
        <w:t>How to Apply</w:t>
      </w:r>
      <w:bookmarkEnd w:id="13"/>
    </w:p>
    <w:p w14:paraId="29FBB377" w14:textId="297CC1A0" w:rsidR="00E21DF0" w:rsidRPr="00F459DF" w:rsidRDefault="00882B60" w:rsidP="00872E0C">
      <w:pPr>
        <w:pStyle w:val="BodyText"/>
        <w:jc w:val="both"/>
        <w:rPr>
          <w:szCs w:val="24"/>
          <w:lang w:val="en-NZ"/>
        </w:rPr>
      </w:pPr>
      <w:r w:rsidRPr="00F459DF">
        <w:rPr>
          <w:szCs w:val="24"/>
          <w:lang w:val="en-NZ"/>
        </w:rPr>
        <w:t>Contractors wishing to apply for prequalification shall forward their applications on Appendix B in an envelope marked ‘Application for Prequalified Contractor’ addressed/delivered to:</w:t>
      </w:r>
    </w:p>
    <w:p w14:paraId="351FC4D6" w14:textId="77777777" w:rsidR="00882B60" w:rsidRPr="00F459DF" w:rsidRDefault="00882B60" w:rsidP="00882B60">
      <w:pPr>
        <w:pStyle w:val="BodyText"/>
        <w:spacing w:before="0" w:after="0"/>
        <w:contextualSpacing/>
        <w:jc w:val="both"/>
        <w:rPr>
          <w:i/>
          <w:iCs/>
          <w:szCs w:val="24"/>
          <w:lang w:val="en-NZ"/>
        </w:rPr>
      </w:pPr>
      <w:r w:rsidRPr="00F459DF">
        <w:rPr>
          <w:i/>
          <w:iCs/>
          <w:szCs w:val="24"/>
          <w:lang w:val="en-NZ"/>
        </w:rPr>
        <w:t>Chairperson Prequalification Evaluation Team</w:t>
      </w:r>
    </w:p>
    <w:p w14:paraId="1ECF0715" w14:textId="69BB4D16" w:rsidR="00882B60" w:rsidRPr="00F459DF" w:rsidRDefault="00882B60" w:rsidP="00882B60">
      <w:pPr>
        <w:pStyle w:val="BodyText"/>
        <w:spacing w:before="0" w:after="0"/>
        <w:contextualSpacing/>
        <w:jc w:val="both"/>
        <w:rPr>
          <w:i/>
          <w:iCs/>
          <w:szCs w:val="24"/>
          <w:lang w:val="en-NZ"/>
        </w:rPr>
      </w:pPr>
      <w:r w:rsidRPr="00F459DF">
        <w:rPr>
          <w:i/>
          <w:iCs/>
          <w:szCs w:val="24"/>
          <w:lang w:val="en-NZ"/>
        </w:rPr>
        <w:t>Technical Services and Desig</w:t>
      </w:r>
      <w:r w:rsidR="0008326D" w:rsidRPr="00F459DF">
        <w:rPr>
          <w:i/>
          <w:iCs/>
          <w:szCs w:val="24"/>
          <w:lang w:val="en-NZ"/>
        </w:rPr>
        <w:t>n Unit</w:t>
      </w:r>
    </w:p>
    <w:p w14:paraId="074F7318" w14:textId="321CDE28" w:rsidR="00882B60" w:rsidRPr="00F459DF" w:rsidRDefault="00882B60" w:rsidP="00882B60">
      <w:pPr>
        <w:pStyle w:val="BodyText"/>
        <w:spacing w:before="0" w:after="0"/>
        <w:contextualSpacing/>
        <w:jc w:val="both"/>
        <w:rPr>
          <w:i/>
          <w:iCs/>
          <w:szCs w:val="24"/>
          <w:lang w:val="en-NZ"/>
        </w:rPr>
      </w:pPr>
    </w:p>
    <w:p w14:paraId="0DFF179E" w14:textId="77777777" w:rsidR="00882B60" w:rsidRPr="00F459DF" w:rsidRDefault="00882B60" w:rsidP="00882B60">
      <w:pPr>
        <w:pStyle w:val="BodyText"/>
        <w:spacing w:before="0" w:after="0"/>
        <w:contextualSpacing/>
        <w:jc w:val="both"/>
        <w:rPr>
          <w:i/>
          <w:iCs/>
          <w:szCs w:val="24"/>
          <w:lang w:val="en-NZ"/>
        </w:rPr>
      </w:pPr>
      <w:r w:rsidRPr="00F459DF">
        <w:rPr>
          <w:i/>
          <w:iCs/>
          <w:szCs w:val="24"/>
          <w:lang w:val="en-NZ"/>
        </w:rPr>
        <w:t>Christchurch City Council</w:t>
      </w:r>
    </w:p>
    <w:p w14:paraId="0E39CF36" w14:textId="77777777" w:rsidR="00882B60" w:rsidRPr="00F459DF" w:rsidRDefault="00882B60" w:rsidP="00882B60">
      <w:pPr>
        <w:pStyle w:val="BodyText"/>
        <w:spacing w:before="0" w:after="0"/>
        <w:contextualSpacing/>
        <w:jc w:val="both"/>
        <w:rPr>
          <w:i/>
          <w:iCs/>
          <w:szCs w:val="24"/>
          <w:lang w:val="en-NZ"/>
        </w:rPr>
      </w:pPr>
      <w:r w:rsidRPr="00F459DF">
        <w:rPr>
          <w:i/>
          <w:iCs/>
          <w:szCs w:val="24"/>
          <w:lang w:val="en-NZ"/>
        </w:rPr>
        <w:t>PO Box 73011</w:t>
      </w:r>
    </w:p>
    <w:p w14:paraId="5ACEF0AE" w14:textId="77777777" w:rsidR="00882B60" w:rsidRPr="00F459DF" w:rsidRDefault="00882B60" w:rsidP="00882B60">
      <w:pPr>
        <w:pStyle w:val="BodyText"/>
        <w:spacing w:before="0" w:after="0"/>
        <w:contextualSpacing/>
        <w:jc w:val="both"/>
        <w:rPr>
          <w:i/>
          <w:iCs/>
          <w:szCs w:val="24"/>
          <w:lang w:val="en-NZ"/>
        </w:rPr>
      </w:pPr>
      <w:r w:rsidRPr="00F459DF">
        <w:rPr>
          <w:i/>
          <w:iCs/>
          <w:szCs w:val="24"/>
          <w:lang w:val="en-NZ"/>
        </w:rPr>
        <w:t>Christchurch 8154</w:t>
      </w:r>
    </w:p>
    <w:p w14:paraId="4FF4278A" w14:textId="188385DE" w:rsidR="00882B60" w:rsidRPr="00F459DF" w:rsidRDefault="00882B60" w:rsidP="00882B60">
      <w:pPr>
        <w:pStyle w:val="BodyText"/>
        <w:spacing w:before="0" w:after="0"/>
        <w:contextualSpacing/>
        <w:jc w:val="both"/>
        <w:rPr>
          <w:i/>
          <w:iCs/>
          <w:szCs w:val="24"/>
          <w:lang w:val="en-NZ"/>
        </w:rPr>
      </w:pPr>
      <w:r w:rsidRPr="00F459DF">
        <w:rPr>
          <w:i/>
          <w:iCs/>
          <w:szCs w:val="24"/>
          <w:lang w:val="en-NZ"/>
        </w:rPr>
        <w:t xml:space="preserve">Attention: </w:t>
      </w:r>
      <w:r w:rsidR="00F83F9E" w:rsidRPr="00F459DF">
        <w:rPr>
          <w:i/>
          <w:iCs/>
          <w:szCs w:val="24"/>
          <w:lang w:val="en-NZ"/>
        </w:rPr>
        <w:t>Head of</w:t>
      </w:r>
      <w:r w:rsidRPr="00F459DF">
        <w:rPr>
          <w:i/>
          <w:iCs/>
          <w:szCs w:val="24"/>
          <w:lang w:val="en-NZ"/>
        </w:rPr>
        <w:t>, Technical Services and Design</w:t>
      </w:r>
    </w:p>
    <w:p w14:paraId="0595B653" w14:textId="08B34741" w:rsidR="00882B60" w:rsidRPr="00F459DF" w:rsidRDefault="00882B60" w:rsidP="00882B60">
      <w:pPr>
        <w:pStyle w:val="BodyText"/>
        <w:spacing w:before="0" w:after="0"/>
        <w:contextualSpacing/>
        <w:jc w:val="both"/>
        <w:rPr>
          <w:i/>
          <w:iCs/>
          <w:szCs w:val="24"/>
          <w:lang w:val="en-NZ"/>
        </w:rPr>
      </w:pPr>
      <w:r w:rsidRPr="00F459DF">
        <w:rPr>
          <w:i/>
          <w:iCs/>
          <w:szCs w:val="24"/>
          <w:lang w:val="en-NZ"/>
        </w:rPr>
        <w:t xml:space="preserve">Phone: (03) 941 </w:t>
      </w:r>
      <w:r w:rsidR="00F83F9E" w:rsidRPr="00F459DF">
        <w:rPr>
          <w:i/>
          <w:iCs/>
          <w:szCs w:val="24"/>
          <w:lang w:val="en-NZ"/>
        </w:rPr>
        <w:t>6255</w:t>
      </w:r>
    </w:p>
    <w:p w14:paraId="15616403" w14:textId="51AAFF47" w:rsidR="00882B60" w:rsidRPr="00F459DF" w:rsidRDefault="00882B60" w:rsidP="00882B60">
      <w:pPr>
        <w:pStyle w:val="BodyText"/>
        <w:jc w:val="both"/>
        <w:rPr>
          <w:szCs w:val="24"/>
          <w:lang w:val="en-NZ"/>
        </w:rPr>
      </w:pPr>
      <w:r w:rsidRPr="00F459DF">
        <w:rPr>
          <w:szCs w:val="24"/>
          <w:lang w:val="en-NZ"/>
        </w:rPr>
        <w:t>Note that</w:t>
      </w:r>
      <w:r w:rsidR="002561B0" w:rsidRPr="00F459DF">
        <w:rPr>
          <w:szCs w:val="24"/>
          <w:lang w:val="en-NZ"/>
        </w:rPr>
        <w:t xml:space="preserve"> the applications must be accompanied by ALL of the required supporting material listed in this document and verified on a submitted checklist (i.e. Appendix A).</w:t>
      </w:r>
    </w:p>
    <w:p w14:paraId="5A9C2943" w14:textId="5F9F6DA2" w:rsidR="00AA062E" w:rsidRPr="00F459DF" w:rsidRDefault="00AA062E" w:rsidP="00872E0C">
      <w:pPr>
        <w:pStyle w:val="Heading2"/>
        <w:jc w:val="both"/>
        <w:rPr>
          <w:lang w:val="en-NZ"/>
        </w:rPr>
      </w:pPr>
      <w:bookmarkStart w:id="14" w:name="_Toc136006898"/>
      <w:r w:rsidRPr="00F459DF">
        <w:rPr>
          <w:lang w:val="en-NZ"/>
        </w:rPr>
        <w:t>Checklist of</w:t>
      </w:r>
      <w:r w:rsidR="00EF3A51" w:rsidRPr="00F459DF">
        <w:rPr>
          <w:lang w:val="en-NZ"/>
        </w:rPr>
        <w:t xml:space="preserve"> Input Information Required</w:t>
      </w:r>
      <w:bookmarkEnd w:id="14"/>
    </w:p>
    <w:p w14:paraId="51FF24B0" w14:textId="7D02BB46" w:rsidR="00CC165C" w:rsidRPr="00F459DF" w:rsidRDefault="00F72219" w:rsidP="00872E0C">
      <w:pPr>
        <w:pStyle w:val="BodyText"/>
        <w:jc w:val="both"/>
        <w:rPr>
          <w:szCs w:val="24"/>
          <w:lang w:val="en-NZ"/>
        </w:rPr>
      </w:pPr>
      <w:r w:rsidRPr="00F459DF">
        <w:rPr>
          <w:szCs w:val="24"/>
          <w:lang w:val="en-NZ"/>
        </w:rPr>
        <w:t>Information/documentation/fees</w:t>
      </w:r>
      <w:r w:rsidR="00A34746" w:rsidRPr="00F459DF">
        <w:rPr>
          <w:szCs w:val="24"/>
          <w:lang w:val="en-NZ"/>
        </w:rPr>
        <w:t xml:space="preserve"> that must be </w:t>
      </w:r>
      <w:r w:rsidR="00BC1DBF" w:rsidRPr="00F459DF">
        <w:rPr>
          <w:szCs w:val="24"/>
          <w:lang w:val="en-NZ"/>
        </w:rPr>
        <w:t>submitted with Prequalification applications as follows:</w:t>
      </w:r>
    </w:p>
    <w:p w14:paraId="6CD75507" w14:textId="7836E91D" w:rsidR="00BC1DBF" w:rsidRPr="00F459DF" w:rsidRDefault="00197FAD" w:rsidP="001E6478">
      <w:pPr>
        <w:pStyle w:val="BodyText"/>
        <w:numPr>
          <w:ilvl w:val="0"/>
          <w:numId w:val="30"/>
        </w:numPr>
        <w:spacing w:before="0"/>
        <w:ind w:left="714" w:hanging="357"/>
        <w:contextualSpacing/>
        <w:jc w:val="both"/>
        <w:rPr>
          <w:szCs w:val="24"/>
          <w:lang w:val="en-NZ"/>
        </w:rPr>
      </w:pPr>
      <w:r w:rsidRPr="00F459DF">
        <w:rPr>
          <w:szCs w:val="24"/>
          <w:lang w:val="en-NZ"/>
        </w:rPr>
        <w:t>Appendix A</w:t>
      </w:r>
      <w:r w:rsidR="008D31AC" w:rsidRPr="00F459DF">
        <w:rPr>
          <w:szCs w:val="24"/>
          <w:lang w:val="en-NZ"/>
        </w:rPr>
        <w:t>:</w:t>
      </w:r>
      <w:r w:rsidRPr="00F459DF">
        <w:rPr>
          <w:szCs w:val="24"/>
          <w:lang w:val="en-NZ"/>
        </w:rPr>
        <w:t xml:space="preserve"> Checklist</w:t>
      </w:r>
    </w:p>
    <w:p w14:paraId="3835B49A" w14:textId="42A5816A" w:rsidR="00197FAD" w:rsidRPr="00F459DF" w:rsidRDefault="00C64536" w:rsidP="001E6478">
      <w:pPr>
        <w:pStyle w:val="BodyText"/>
        <w:numPr>
          <w:ilvl w:val="0"/>
          <w:numId w:val="30"/>
        </w:numPr>
        <w:spacing w:before="0"/>
        <w:ind w:left="714" w:hanging="357"/>
        <w:contextualSpacing/>
        <w:jc w:val="both"/>
        <w:rPr>
          <w:szCs w:val="24"/>
          <w:lang w:val="en-NZ"/>
        </w:rPr>
      </w:pPr>
      <w:r w:rsidRPr="00F459DF">
        <w:rPr>
          <w:szCs w:val="24"/>
          <w:lang w:val="en-NZ"/>
        </w:rPr>
        <w:lastRenderedPageBreak/>
        <w:t>Appendix B</w:t>
      </w:r>
      <w:r w:rsidR="008D31AC" w:rsidRPr="00F459DF">
        <w:rPr>
          <w:szCs w:val="24"/>
          <w:lang w:val="en-NZ"/>
        </w:rPr>
        <w:t>:</w:t>
      </w:r>
      <w:r w:rsidRPr="00F459DF">
        <w:rPr>
          <w:szCs w:val="24"/>
          <w:lang w:val="en-NZ"/>
        </w:rPr>
        <w:t xml:space="preserve"> Application Form</w:t>
      </w:r>
    </w:p>
    <w:p w14:paraId="579566DD" w14:textId="51893D1A" w:rsidR="00C64536" w:rsidRPr="00F459DF" w:rsidRDefault="004048FB" w:rsidP="001E6478">
      <w:pPr>
        <w:pStyle w:val="BodyText"/>
        <w:numPr>
          <w:ilvl w:val="0"/>
          <w:numId w:val="30"/>
        </w:numPr>
        <w:spacing w:before="0"/>
        <w:ind w:left="714" w:hanging="357"/>
        <w:contextualSpacing/>
        <w:jc w:val="both"/>
        <w:rPr>
          <w:szCs w:val="24"/>
          <w:lang w:val="en-NZ"/>
        </w:rPr>
      </w:pPr>
      <w:r w:rsidRPr="00F459DF">
        <w:rPr>
          <w:szCs w:val="24"/>
          <w:lang w:val="en-NZ"/>
        </w:rPr>
        <w:t>Appendix 1</w:t>
      </w:r>
      <w:r w:rsidR="008D31AC" w:rsidRPr="00F459DF">
        <w:rPr>
          <w:szCs w:val="24"/>
          <w:lang w:val="en-NZ"/>
        </w:rPr>
        <w:t>:</w:t>
      </w:r>
      <w:r w:rsidRPr="00F459DF">
        <w:rPr>
          <w:szCs w:val="24"/>
          <w:lang w:val="en-NZ"/>
        </w:rPr>
        <w:t xml:space="preserve"> Experience and </w:t>
      </w:r>
      <w:r w:rsidR="00EC50B3" w:rsidRPr="00F459DF">
        <w:rPr>
          <w:szCs w:val="24"/>
          <w:lang w:val="en-NZ"/>
        </w:rPr>
        <w:t>R</w:t>
      </w:r>
      <w:r w:rsidRPr="00F459DF">
        <w:rPr>
          <w:szCs w:val="24"/>
          <w:lang w:val="en-NZ"/>
        </w:rPr>
        <w:t>esources verification letter</w:t>
      </w:r>
    </w:p>
    <w:p w14:paraId="1780A892" w14:textId="18F9EECE" w:rsidR="004048FB" w:rsidRPr="00F459DF" w:rsidRDefault="009C7C59" w:rsidP="001E6478">
      <w:pPr>
        <w:pStyle w:val="BodyText"/>
        <w:numPr>
          <w:ilvl w:val="0"/>
          <w:numId w:val="30"/>
        </w:numPr>
        <w:spacing w:before="0"/>
        <w:ind w:left="714" w:hanging="357"/>
        <w:contextualSpacing/>
        <w:jc w:val="both"/>
        <w:rPr>
          <w:szCs w:val="24"/>
          <w:lang w:val="en-NZ"/>
        </w:rPr>
      </w:pPr>
      <w:r w:rsidRPr="00F459DF">
        <w:rPr>
          <w:szCs w:val="24"/>
          <w:lang w:val="en-NZ"/>
        </w:rPr>
        <w:t>Appendix 2</w:t>
      </w:r>
      <w:r w:rsidR="00827FA0" w:rsidRPr="00F459DF">
        <w:rPr>
          <w:szCs w:val="24"/>
          <w:lang w:val="en-NZ"/>
        </w:rPr>
        <w:t>:</w:t>
      </w:r>
      <w:r w:rsidRPr="00F459DF">
        <w:rPr>
          <w:szCs w:val="24"/>
          <w:lang w:val="en-NZ"/>
        </w:rPr>
        <w:t xml:space="preserve"> Traffic </w:t>
      </w:r>
      <w:r w:rsidR="00EC50B3" w:rsidRPr="00F459DF">
        <w:rPr>
          <w:szCs w:val="24"/>
          <w:lang w:val="en-NZ"/>
        </w:rPr>
        <w:t xml:space="preserve">Management </w:t>
      </w:r>
      <w:r w:rsidRPr="00F459DF">
        <w:rPr>
          <w:szCs w:val="24"/>
          <w:lang w:val="en-NZ"/>
        </w:rPr>
        <w:t>verification letter</w:t>
      </w:r>
    </w:p>
    <w:p w14:paraId="0E26D12C" w14:textId="474B1EF1" w:rsidR="009C7C59" w:rsidRPr="00F459DF" w:rsidRDefault="00E336E3" w:rsidP="001E6478">
      <w:pPr>
        <w:pStyle w:val="BodyText"/>
        <w:numPr>
          <w:ilvl w:val="0"/>
          <w:numId w:val="30"/>
        </w:numPr>
        <w:spacing w:before="0"/>
        <w:ind w:left="714" w:hanging="357"/>
        <w:contextualSpacing/>
        <w:jc w:val="both"/>
        <w:rPr>
          <w:szCs w:val="24"/>
          <w:lang w:val="en-NZ"/>
        </w:rPr>
      </w:pPr>
      <w:r w:rsidRPr="00F459DF">
        <w:rPr>
          <w:szCs w:val="24"/>
          <w:lang w:val="en-NZ"/>
        </w:rPr>
        <w:t>Appendix 3</w:t>
      </w:r>
      <w:r w:rsidR="00827FA0" w:rsidRPr="00F459DF">
        <w:rPr>
          <w:szCs w:val="24"/>
          <w:lang w:val="en-NZ"/>
        </w:rPr>
        <w:t>:</w:t>
      </w:r>
      <w:r w:rsidRPr="00F459DF">
        <w:rPr>
          <w:szCs w:val="24"/>
          <w:lang w:val="en-NZ"/>
        </w:rPr>
        <w:t xml:space="preserve"> Environmental </w:t>
      </w:r>
      <w:r w:rsidR="00C62CBB" w:rsidRPr="00F459DF">
        <w:rPr>
          <w:szCs w:val="24"/>
          <w:lang w:val="en-NZ"/>
        </w:rPr>
        <w:t xml:space="preserve">Management </w:t>
      </w:r>
      <w:r w:rsidRPr="00F459DF">
        <w:rPr>
          <w:szCs w:val="24"/>
          <w:lang w:val="en-NZ"/>
        </w:rPr>
        <w:t>verification letter</w:t>
      </w:r>
    </w:p>
    <w:p w14:paraId="18BBD6C3" w14:textId="27EECFAE" w:rsidR="00CA6D89" w:rsidRPr="00F459DF" w:rsidRDefault="008B3C24" w:rsidP="001E6478">
      <w:pPr>
        <w:pStyle w:val="BodyText"/>
        <w:numPr>
          <w:ilvl w:val="0"/>
          <w:numId w:val="30"/>
        </w:numPr>
        <w:spacing w:before="0"/>
        <w:ind w:left="714" w:hanging="357"/>
        <w:contextualSpacing/>
        <w:jc w:val="both"/>
        <w:rPr>
          <w:szCs w:val="24"/>
          <w:lang w:val="en-NZ"/>
        </w:rPr>
      </w:pPr>
      <w:r w:rsidRPr="00F459DF">
        <w:rPr>
          <w:szCs w:val="24"/>
          <w:lang w:val="en-NZ"/>
        </w:rPr>
        <w:t>Appendix 4</w:t>
      </w:r>
      <w:r w:rsidR="00827FA0" w:rsidRPr="00F459DF">
        <w:rPr>
          <w:szCs w:val="24"/>
          <w:lang w:val="en-NZ"/>
        </w:rPr>
        <w:t>:</w:t>
      </w:r>
      <w:r w:rsidRPr="00F459DF">
        <w:rPr>
          <w:szCs w:val="24"/>
          <w:lang w:val="en-NZ"/>
        </w:rPr>
        <w:t xml:space="preserve"> </w:t>
      </w:r>
      <w:bookmarkStart w:id="15" w:name="_Hlk134621273"/>
      <w:r w:rsidR="00CA6D89" w:rsidRPr="00F459DF">
        <w:rPr>
          <w:szCs w:val="24"/>
          <w:lang w:val="en-NZ"/>
        </w:rPr>
        <w:t>Sustainability</w:t>
      </w:r>
      <w:r w:rsidR="0016011B" w:rsidRPr="00F459DF">
        <w:rPr>
          <w:szCs w:val="24"/>
          <w:lang w:val="en-NZ"/>
        </w:rPr>
        <w:t xml:space="preserve"> </w:t>
      </w:r>
      <w:r w:rsidR="00C62CBB" w:rsidRPr="00F459DF">
        <w:rPr>
          <w:szCs w:val="24"/>
          <w:lang w:val="en-NZ"/>
        </w:rPr>
        <w:t xml:space="preserve">Management </w:t>
      </w:r>
      <w:r w:rsidR="0016011B" w:rsidRPr="00F459DF">
        <w:rPr>
          <w:szCs w:val="24"/>
          <w:lang w:val="en-NZ"/>
        </w:rPr>
        <w:t>verification letter</w:t>
      </w:r>
      <w:bookmarkEnd w:id="15"/>
    </w:p>
    <w:p w14:paraId="7B50ED7E" w14:textId="5CF286B4" w:rsidR="00E336E3" w:rsidRPr="00F459DF" w:rsidRDefault="00CA6D89" w:rsidP="001E6478">
      <w:pPr>
        <w:pStyle w:val="BodyText"/>
        <w:numPr>
          <w:ilvl w:val="0"/>
          <w:numId w:val="30"/>
        </w:numPr>
        <w:spacing w:before="0"/>
        <w:ind w:left="714" w:hanging="357"/>
        <w:contextualSpacing/>
        <w:jc w:val="both"/>
        <w:rPr>
          <w:szCs w:val="24"/>
          <w:lang w:val="en-NZ"/>
        </w:rPr>
      </w:pPr>
      <w:r w:rsidRPr="00F459DF">
        <w:rPr>
          <w:szCs w:val="24"/>
          <w:lang w:val="en-NZ"/>
        </w:rPr>
        <w:t xml:space="preserve">Appendix 5: </w:t>
      </w:r>
      <w:r w:rsidR="008B3C24" w:rsidRPr="00F459DF">
        <w:rPr>
          <w:szCs w:val="24"/>
          <w:lang w:val="en-NZ"/>
        </w:rPr>
        <w:t xml:space="preserve">Project </w:t>
      </w:r>
      <w:r w:rsidR="00C62CBB" w:rsidRPr="00F459DF">
        <w:rPr>
          <w:szCs w:val="24"/>
          <w:lang w:val="en-NZ"/>
        </w:rPr>
        <w:t xml:space="preserve">Management </w:t>
      </w:r>
      <w:r w:rsidR="008B3C24" w:rsidRPr="00F459DF">
        <w:rPr>
          <w:szCs w:val="24"/>
          <w:lang w:val="en-NZ"/>
        </w:rPr>
        <w:t>verification letter</w:t>
      </w:r>
    </w:p>
    <w:p w14:paraId="36FC24A2" w14:textId="5F268ABE" w:rsidR="008B3C24" w:rsidRPr="00F459DF" w:rsidRDefault="00CB7DC3" w:rsidP="001E6478">
      <w:pPr>
        <w:pStyle w:val="BodyText"/>
        <w:numPr>
          <w:ilvl w:val="0"/>
          <w:numId w:val="30"/>
        </w:numPr>
        <w:spacing w:before="0"/>
        <w:ind w:left="714" w:hanging="357"/>
        <w:contextualSpacing/>
        <w:jc w:val="both"/>
        <w:rPr>
          <w:szCs w:val="24"/>
          <w:lang w:val="en-NZ"/>
        </w:rPr>
      </w:pPr>
      <w:r w:rsidRPr="00F459DF">
        <w:rPr>
          <w:szCs w:val="24"/>
          <w:lang w:val="en-NZ"/>
        </w:rPr>
        <w:t xml:space="preserve">Appendix </w:t>
      </w:r>
      <w:r w:rsidR="00CA6D89" w:rsidRPr="00F459DF">
        <w:rPr>
          <w:szCs w:val="24"/>
          <w:lang w:val="en-NZ"/>
        </w:rPr>
        <w:t>6</w:t>
      </w:r>
      <w:r w:rsidR="00827FA0" w:rsidRPr="00F459DF">
        <w:rPr>
          <w:szCs w:val="24"/>
          <w:lang w:val="en-NZ"/>
        </w:rPr>
        <w:t>:</w:t>
      </w:r>
      <w:r w:rsidRPr="00F459DF">
        <w:rPr>
          <w:szCs w:val="24"/>
          <w:lang w:val="en-NZ"/>
        </w:rPr>
        <w:t xml:space="preserve"> Co-operation and </w:t>
      </w:r>
      <w:r w:rsidR="00C62CBB" w:rsidRPr="00F459DF">
        <w:rPr>
          <w:szCs w:val="24"/>
          <w:lang w:val="en-NZ"/>
        </w:rPr>
        <w:t xml:space="preserve">Partnering </w:t>
      </w:r>
      <w:r w:rsidRPr="00F459DF">
        <w:rPr>
          <w:szCs w:val="24"/>
          <w:lang w:val="en-NZ"/>
        </w:rPr>
        <w:t>verification letter</w:t>
      </w:r>
    </w:p>
    <w:p w14:paraId="29410216" w14:textId="64A595AE" w:rsidR="00CB7DC3" w:rsidRPr="00F459DF" w:rsidRDefault="007150FC" w:rsidP="001E6478">
      <w:pPr>
        <w:pStyle w:val="BodyText"/>
        <w:numPr>
          <w:ilvl w:val="0"/>
          <w:numId w:val="30"/>
        </w:numPr>
        <w:spacing w:before="0"/>
        <w:ind w:left="714" w:hanging="357"/>
        <w:contextualSpacing/>
        <w:jc w:val="both"/>
        <w:rPr>
          <w:szCs w:val="24"/>
          <w:lang w:val="en-NZ"/>
        </w:rPr>
      </w:pPr>
      <w:r w:rsidRPr="00F459DF">
        <w:rPr>
          <w:szCs w:val="24"/>
          <w:lang w:val="en-NZ"/>
        </w:rPr>
        <w:t xml:space="preserve">Appendix </w:t>
      </w:r>
      <w:r w:rsidR="00CA6D89" w:rsidRPr="00F459DF">
        <w:rPr>
          <w:szCs w:val="24"/>
          <w:lang w:val="en-NZ"/>
        </w:rPr>
        <w:t>7</w:t>
      </w:r>
      <w:r w:rsidR="00827FA0" w:rsidRPr="00F459DF">
        <w:rPr>
          <w:szCs w:val="24"/>
          <w:lang w:val="en-NZ"/>
        </w:rPr>
        <w:t>:</w:t>
      </w:r>
      <w:r w:rsidRPr="00F459DF">
        <w:rPr>
          <w:szCs w:val="24"/>
          <w:lang w:val="en-NZ"/>
        </w:rPr>
        <w:t xml:space="preserve"> Quality </w:t>
      </w:r>
      <w:r w:rsidR="00C62CBB" w:rsidRPr="00F459DF">
        <w:rPr>
          <w:szCs w:val="24"/>
          <w:lang w:val="en-NZ"/>
        </w:rPr>
        <w:t xml:space="preserve">Assurance </w:t>
      </w:r>
      <w:r w:rsidRPr="00F459DF">
        <w:rPr>
          <w:szCs w:val="24"/>
          <w:lang w:val="en-NZ"/>
        </w:rPr>
        <w:t>verification letter</w:t>
      </w:r>
    </w:p>
    <w:p w14:paraId="11D0CD09" w14:textId="58B9A1A4" w:rsidR="00CA6D89" w:rsidRPr="00F459DF" w:rsidRDefault="00A71FC7" w:rsidP="001E6478">
      <w:pPr>
        <w:pStyle w:val="BodyText"/>
        <w:numPr>
          <w:ilvl w:val="0"/>
          <w:numId w:val="30"/>
        </w:numPr>
        <w:spacing w:before="0"/>
        <w:ind w:left="714" w:hanging="357"/>
        <w:contextualSpacing/>
        <w:jc w:val="both"/>
        <w:rPr>
          <w:szCs w:val="24"/>
          <w:lang w:val="en-NZ"/>
        </w:rPr>
      </w:pPr>
      <w:r w:rsidRPr="00F459DF">
        <w:rPr>
          <w:szCs w:val="24"/>
          <w:lang w:val="en-NZ"/>
        </w:rPr>
        <w:t xml:space="preserve">Appendix </w:t>
      </w:r>
      <w:r w:rsidR="00CA6D89" w:rsidRPr="00F459DF">
        <w:rPr>
          <w:szCs w:val="24"/>
          <w:lang w:val="en-NZ"/>
        </w:rPr>
        <w:t>8</w:t>
      </w:r>
      <w:r w:rsidR="00827FA0" w:rsidRPr="00F459DF">
        <w:rPr>
          <w:szCs w:val="24"/>
          <w:lang w:val="en-NZ"/>
        </w:rPr>
        <w:t>:</w:t>
      </w:r>
      <w:r w:rsidRPr="00F459DF">
        <w:rPr>
          <w:szCs w:val="24"/>
          <w:lang w:val="en-NZ"/>
        </w:rPr>
        <w:t xml:space="preserve"> </w:t>
      </w:r>
      <w:r w:rsidR="00CA6D89" w:rsidRPr="00F459DF">
        <w:rPr>
          <w:szCs w:val="24"/>
          <w:lang w:val="en-NZ"/>
        </w:rPr>
        <w:t>Financial Due-Diligence</w:t>
      </w:r>
      <w:r w:rsidR="0016011B" w:rsidRPr="00F459DF">
        <w:rPr>
          <w:szCs w:val="24"/>
          <w:lang w:val="en-NZ"/>
        </w:rPr>
        <w:t xml:space="preserve"> </w:t>
      </w:r>
      <w:r w:rsidR="00095833" w:rsidRPr="00F459DF">
        <w:rPr>
          <w:szCs w:val="24"/>
          <w:lang w:val="en-NZ"/>
        </w:rPr>
        <w:t>verification</w:t>
      </w:r>
      <w:r w:rsidR="0016011B" w:rsidRPr="00F459DF">
        <w:rPr>
          <w:szCs w:val="24"/>
          <w:lang w:val="en-NZ"/>
        </w:rPr>
        <w:t xml:space="preserve"> form</w:t>
      </w:r>
    </w:p>
    <w:p w14:paraId="2DB3F384" w14:textId="42E6D68E" w:rsidR="007150FC" w:rsidRPr="00F459DF" w:rsidRDefault="00CA6D89" w:rsidP="001E6478">
      <w:pPr>
        <w:pStyle w:val="BodyText"/>
        <w:numPr>
          <w:ilvl w:val="0"/>
          <w:numId w:val="30"/>
        </w:numPr>
        <w:spacing w:before="0"/>
        <w:ind w:left="714" w:hanging="357"/>
        <w:contextualSpacing/>
        <w:jc w:val="both"/>
        <w:rPr>
          <w:szCs w:val="24"/>
          <w:lang w:val="en-NZ"/>
        </w:rPr>
      </w:pPr>
      <w:r w:rsidRPr="00F459DF">
        <w:rPr>
          <w:szCs w:val="24"/>
          <w:lang w:val="en-NZ"/>
        </w:rPr>
        <w:t xml:space="preserve">Appendix 9: </w:t>
      </w:r>
      <w:r w:rsidR="00A71FC7" w:rsidRPr="00F459DF">
        <w:rPr>
          <w:szCs w:val="24"/>
          <w:lang w:val="en-NZ"/>
        </w:rPr>
        <w:t>Health &amp; Safety verification form</w:t>
      </w:r>
    </w:p>
    <w:p w14:paraId="2341D0F4" w14:textId="3F6C1B50" w:rsidR="00794006" w:rsidRPr="00F459DF" w:rsidRDefault="008D31AC" w:rsidP="00794006">
      <w:pPr>
        <w:pStyle w:val="BodyText"/>
        <w:numPr>
          <w:ilvl w:val="0"/>
          <w:numId w:val="30"/>
        </w:numPr>
        <w:spacing w:before="0"/>
        <w:ind w:left="714" w:hanging="357"/>
        <w:contextualSpacing/>
        <w:jc w:val="both"/>
        <w:rPr>
          <w:szCs w:val="24"/>
          <w:lang w:val="en-NZ"/>
        </w:rPr>
      </w:pPr>
      <w:r w:rsidRPr="00F459DF">
        <w:rPr>
          <w:szCs w:val="24"/>
          <w:lang w:val="en-NZ"/>
        </w:rPr>
        <w:t xml:space="preserve">Appendix </w:t>
      </w:r>
      <w:r w:rsidR="00CA6D89" w:rsidRPr="00F459DF">
        <w:rPr>
          <w:szCs w:val="24"/>
          <w:lang w:val="en-NZ"/>
        </w:rPr>
        <w:t>10</w:t>
      </w:r>
      <w:r w:rsidR="00827FA0" w:rsidRPr="00F459DF">
        <w:rPr>
          <w:szCs w:val="24"/>
          <w:lang w:val="en-NZ"/>
        </w:rPr>
        <w:t>:</w:t>
      </w:r>
      <w:r w:rsidRPr="00F459DF">
        <w:rPr>
          <w:szCs w:val="24"/>
          <w:lang w:val="en-NZ"/>
        </w:rPr>
        <w:t xml:space="preserve"> Insurance </w:t>
      </w:r>
      <w:r w:rsidR="00C62CBB" w:rsidRPr="00F459DF">
        <w:rPr>
          <w:szCs w:val="24"/>
          <w:lang w:val="en-NZ"/>
        </w:rPr>
        <w:t xml:space="preserve">Confirmation </w:t>
      </w:r>
      <w:r w:rsidRPr="00F459DF">
        <w:rPr>
          <w:szCs w:val="24"/>
          <w:lang w:val="en-NZ"/>
        </w:rPr>
        <w:t>form</w:t>
      </w:r>
    </w:p>
    <w:p w14:paraId="1E0E1C2A" w14:textId="77777777" w:rsidR="00F82AB2" w:rsidRPr="00F459DF" w:rsidRDefault="00F82AB2" w:rsidP="00F82AB2">
      <w:pPr>
        <w:pStyle w:val="BodyText"/>
        <w:spacing w:before="0"/>
        <w:contextualSpacing/>
        <w:jc w:val="both"/>
        <w:rPr>
          <w:szCs w:val="24"/>
          <w:lang w:val="en-NZ"/>
        </w:rPr>
      </w:pPr>
    </w:p>
    <w:p w14:paraId="6E759F0E" w14:textId="1E0C1C89" w:rsidR="00F82AB2" w:rsidRPr="00F459DF" w:rsidRDefault="00621E62" w:rsidP="00E552D7">
      <w:pPr>
        <w:pStyle w:val="BodyText"/>
        <w:spacing w:before="0"/>
        <w:contextualSpacing/>
        <w:jc w:val="both"/>
        <w:rPr>
          <w:szCs w:val="24"/>
          <w:lang w:val="en-NZ"/>
        </w:rPr>
      </w:pPr>
      <w:r w:rsidRPr="00F459DF">
        <w:rPr>
          <w:szCs w:val="24"/>
          <w:lang w:val="en-NZ"/>
        </w:rPr>
        <w:t>An application fee of $500.00 (including GST) will be invoiced to the applicant</w:t>
      </w:r>
      <w:r w:rsidR="007F53F4" w:rsidRPr="00F459DF">
        <w:rPr>
          <w:szCs w:val="24"/>
          <w:lang w:val="en-NZ"/>
        </w:rPr>
        <w:t xml:space="preserve"> on receipt of the application. Any approved </w:t>
      </w:r>
      <w:r w:rsidR="006E512A" w:rsidRPr="00F459DF">
        <w:rPr>
          <w:szCs w:val="24"/>
          <w:lang w:val="en-NZ"/>
        </w:rPr>
        <w:t xml:space="preserve">pre-qualification status </w:t>
      </w:r>
      <w:r w:rsidR="00424DA0" w:rsidRPr="00F459DF">
        <w:rPr>
          <w:szCs w:val="24"/>
          <w:lang w:val="en-NZ"/>
        </w:rPr>
        <w:t>will not be assigned to the applicant until the application fee has been paid</w:t>
      </w:r>
      <w:r w:rsidR="000364B3" w:rsidRPr="00F459DF">
        <w:rPr>
          <w:szCs w:val="24"/>
          <w:lang w:val="en-NZ"/>
        </w:rPr>
        <w:t xml:space="preserve"> in full.</w:t>
      </w:r>
    </w:p>
    <w:p w14:paraId="5857B420" w14:textId="6ECD02F1" w:rsidR="00EF3A51" w:rsidRPr="00F459DF" w:rsidRDefault="00EF3A51" w:rsidP="00872E0C">
      <w:pPr>
        <w:pStyle w:val="Heading2"/>
        <w:jc w:val="both"/>
        <w:rPr>
          <w:lang w:val="en-NZ"/>
        </w:rPr>
      </w:pPr>
      <w:bookmarkStart w:id="16" w:name="_Toc136006899"/>
      <w:r w:rsidRPr="00F459DF">
        <w:rPr>
          <w:lang w:val="en-NZ"/>
        </w:rPr>
        <w:t>Evaluation of Applications</w:t>
      </w:r>
      <w:bookmarkEnd w:id="16"/>
    </w:p>
    <w:p w14:paraId="49F6C5FF" w14:textId="57B403B7" w:rsidR="00EF3A51" w:rsidRPr="00F459DF" w:rsidRDefault="006F7330" w:rsidP="00872E0C">
      <w:pPr>
        <w:pStyle w:val="BodyText"/>
        <w:jc w:val="both"/>
        <w:rPr>
          <w:szCs w:val="24"/>
          <w:lang w:val="en-NZ"/>
        </w:rPr>
      </w:pPr>
      <w:r w:rsidRPr="00F459DF">
        <w:rPr>
          <w:szCs w:val="24"/>
          <w:lang w:val="en-NZ"/>
        </w:rPr>
        <w:t>Applications for prequalification will be evaluated by a Prequalification Evaluation Team generally (but not always) consisting of two senior staff (</w:t>
      </w:r>
      <w:r w:rsidR="002728CF" w:rsidRPr="00F459DF">
        <w:rPr>
          <w:szCs w:val="24"/>
          <w:lang w:val="en-NZ"/>
        </w:rPr>
        <w:t>predominantly</w:t>
      </w:r>
      <w:r w:rsidRPr="00F459DF">
        <w:rPr>
          <w:szCs w:val="24"/>
          <w:lang w:val="en-NZ"/>
        </w:rPr>
        <w:t xml:space="preserve"> from the Technical Services and Design Team</w:t>
      </w:r>
      <w:r w:rsidR="002728CF" w:rsidRPr="00F459DF">
        <w:rPr>
          <w:szCs w:val="24"/>
          <w:lang w:val="en-NZ"/>
        </w:rPr>
        <w:t>) of the Council, all with appropriate relevant specialist knowledge. The Council reserves the right to make enquiries regarding the applicant and to consider relevant information obtained from any source in the evaluation of the application.</w:t>
      </w:r>
    </w:p>
    <w:p w14:paraId="2FFF68DC" w14:textId="3012059A" w:rsidR="002728CF" w:rsidRPr="00F459DF" w:rsidRDefault="002728CF" w:rsidP="00872E0C">
      <w:pPr>
        <w:pStyle w:val="BodyText"/>
        <w:jc w:val="both"/>
        <w:rPr>
          <w:szCs w:val="24"/>
          <w:lang w:val="en-NZ"/>
        </w:rPr>
      </w:pPr>
      <w:r w:rsidRPr="00F459DF">
        <w:rPr>
          <w:szCs w:val="24"/>
          <w:lang w:val="en-NZ"/>
        </w:rPr>
        <w:t>The Contractor will co-operate with any evaluation</w:t>
      </w:r>
      <w:r w:rsidR="00006018" w:rsidRPr="00F459DF">
        <w:rPr>
          <w:szCs w:val="24"/>
          <w:lang w:val="en-NZ"/>
        </w:rPr>
        <w:t xml:space="preserve"> and will arrange access to any third-party information relied upon by the Evaluation Team.</w:t>
      </w:r>
    </w:p>
    <w:p w14:paraId="2D1B16E3" w14:textId="3FF9409A" w:rsidR="00006018" w:rsidRPr="00F459DF" w:rsidRDefault="00006018" w:rsidP="00872E0C">
      <w:pPr>
        <w:pStyle w:val="BodyText"/>
        <w:jc w:val="both"/>
        <w:rPr>
          <w:szCs w:val="24"/>
          <w:lang w:val="en-NZ"/>
        </w:rPr>
      </w:pPr>
      <w:r w:rsidRPr="00F459DF">
        <w:rPr>
          <w:szCs w:val="24"/>
          <w:lang w:val="en-NZ"/>
        </w:rPr>
        <w:t>The Council will receive and hold the information supplied by the Contractor in confidence and shall not disclose this to a third-party unless required by law.</w:t>
      </w:r>
    </w:p>
    <w:p w14:paraId="62C985F2" w14:textId="11B27D85" w:rsidR="00EF3A51" w:rsidRPr="00F459DF" w:rsidRDefault="00EF3A51" w:rsidP="00872E0C">
      <w:pPr>
        <w:pStyle w:val="Heading2"/>
        <w:jc w:val="both"/>
        <w:rPr>
          <w:lang w:val="en-NZ"/>
        </w:rPr>
      </w:pPr>
      <w:bookmarkStart w:id="17" w:name="_Toc136006900"/>
      <w:r w:rsidRPr="00F459DF">
        <w:rPr>
          <w:lang w:val="en-NZ"/>
        </w:rPr>
        <w:t>Decision</w:t>
      </w:r>
      <w:bookmarkEnd w:id="17"/>
    </w:p>
    <w:p w14:paraId="07860301" w14:textId="5740C57B" w:rsidR="00EF3A51" w:rsidRPr="00F459DF" w:rsidRDefault="00C74F9C" w:rsidP="00872E0C">
      <w:pPr>
        <w:pStyle w:val="BodyText"/>
        <w:jc w:val="both"/>
        <w:rPr>
          <w:szCs w:val="24"/>
          <w:lang w:val="en-NZ"/>
        </w:rPr>
      </w:pPr>
      <w:r w:rsidRPr="00F459DF">
        <w:rPr>
          <w:szCs w:val="24"/>
          <w:lang w:val="en-NZ"/>
        </w:rPr>
        <w:t>The Council reserves the right, at its sole discretion, to accept none or any of the applications for prequalification</w:t>
      </w:r>
      <w:r w:rsidR="001A77A0" w:rsidRPr="00F459DF">
        <w:rPr>
          <w:szCs w:val="24"/>
          <w:lang w:val="en-NZ"/>
        </w:rPr>
        <w:t xml:space="preserve">. The Council further reserves the right, at its sole discretion, to qualify a Contractor to a certain </w:t>
      </w:r>
      <w:r w:rsidR="008B74F0" w:rsidRPr="00F459DF">
        <w:rPr>
          <w:szCs w:val="24"/>
          <w:lang w:val="en-NZ"/>
        </w:rPr>
        <w:t xml:space="preserve">work classification </w:t>
      </w:r>
      <w:r w:rsidR="001A77A0" w:rsidRPr="00F459DF">
        <w:rPr>
          <w:szCs w:val="24"/>
          <w:lang w:val="en-NZ"/>
        </w:rPr>
        <w:t xml:space="preserve">level </w:t>
      </w:r>
      <w:r w:rsidR="008B74F0" w:rsidRPr="00F459DF">
        <w:rPr>
          <w:szCs w:val="24"/>
          <w:lang w:val="en-NZ"/>
        </w:rPr>
        <w:t xml:space="preserve">based on the attributes being submitted by the Contractor. </w:t>
      </w:r>
    </w:p>
    <w:p w14:paraId="22863588" w14:textId="00FDDB2B" w:rsidR="00741E28" w:rsidRPr="00F459DF" w:rsidRDefault="00741E28" w:rsidP="00872E0C">
      <w:pPr>
        <w:pStyle w:val="BodyText"/>
        <w:jc w:val="both"/>
        <w:rPr>
          <w:szCs w:val="24"/>
          <w:lang w:val="en-NZ"/>
        </w:rPr>
      </w:pPr>
      <w:r w:rsidRPr="00F459DF">
        <w:rPr>
          <w:szCs w:val="24"/>
          <w:lang w:val="en-NZ"/>
        </w:rPr>
        <w:t>The decision of the Prequalification Evaluation Team concerning all applications will be final</w:t>
      </w:r>
      <w:r w:rsidR="0083037B" w:rsidRPr="00F459DF">
        <w:rPr>
          <w:szCs w:val="24"/>
          <w:lang w:val="en-NZ"/>
        </w:rPr>
        <w:t>. Recourse for aggrieved applicants will be to resubmit their application once they have implemented the required improvements notified to them by the Council. See 6.1 Notification to Applicant below.</w:t>
      </w:r>
    </w:p>
    <w:p w14:paraId="6CA273F6" w14:textId="5DFDDCC5" w:rsidR="00EF3A51" w:rsidRPr="00F459DF" w:rsidRDefault="00895F06" w:rsidP="00872E0C">
      <w:pPr>
        <w:pStyle w:val="Heading2"/>
        <w:jc w:val="both"/>
        <w:rPr>
          <w:lang w:val="en-NZ"/>
        </w:rPr>
      </w:pPr>
      <w:bookmarkStart w:id="18" w:name="_Toc136006901"/>
      <w:r w:rsidRPr="00F459DF">
        <w:rPr>
          <w:lang w:val="en-NZ"/>
        </w:rPr>
        <w:t>Processing of Applications</w:t>
      </w:r>
      <w:bookmarkEnd w:id="18"/>
    </w:p>
    <w:p w14:paraId="6F0B4DCD" w14:textId="44BF2224" w:rsidR="00895F06" w:rsidRPr="00F459DF" w:rsidRDefault="00C047E9" w:rsidP="00872E0C">
      <w:pPr>
        <w:pStyle w:val="BodyText"/>
        <w:jc w:val="both"/>
        <w:rPr>
          <w:szCs w:val="24"/>
          <w:lang w:val="en-NZ"/>
        </w:rPr>
      </w:pPr>
      <w:r w:rsidRPr="00F459DF">
        <w:rPr>
          <w:szCs w:val="24"/>
          <w:lang w:val="en-NZ"/>
        </w:rPr>
        <w:t xml:space="preserve">The Council will make best efforts to process applications and respond within </w:t>
      </w:r>
      <w:r w:rsidR="00E01395" w:rsidRPr="00F459DF">
        <w:rPr>
          <w:szCs w:val="24"/>
          <w:lang w:val="en-NZ"/>
        </w:rPr>
        <w:t>two weeks of receiving the application. This is not a guarantee however that the Council will be able to meet this timeframe in all cases.</w:t>
      </w:r>
    </w:p>
    <w:p w14:paraId="738D8C8D" w14:textId="73F31340" w:rsidR="00E01395" w:rsidRPr="00F459DF" w:rsidRDefault="00E01395" w:rsidP="00872E0C">
      <w:pPr>
        <w:pStyle w:val="BodyText"/>
        <w:jc w:val="both"/>
        <w:rPr>
          <w:szCs w:val="24"/>
          <w:lang w:val="en-NZ"/>
        </w:rPr>
      </w:pPr>
      <w:r w:rsidRPr="00F459DF">
        <w:rPr>
          <w:szCs w:val="24"/>
          <w:lang w:val="en-NZ"/>
        </w:rPr>
        <w:lastRenderedPageBreak/>
        <w:t>The Council reserves the right</w:t>
      </w:r>
      <w:r w:rsidR="003A7FCD" w:rsidRPr="00F459DF">
        <w:rPr>
          <w:szCs w:val="24"/>
          <w:lang w:val="en-NZ"/>
        </w:rPr>
        <w:t xml:space="preserve"> to seek further information from the applicant via email and any responses to these emails will be treated as additional information to their application.</w:t>
      </w:r>
    </w:p>
    <w:p w14:paraId="5B835CC9" w14:textId="7E12D0F2" w:rsidR="00895F06" w:rsidRPr="00F459DF" w:rsidRDefault="00895F06" w:rsidP="00872E0C">
      <w:pPr>
        <w:pStyle w:val="Heading1"/>
        <w:jc w:val="both"/>
        <w:rPr>
          <w:lang w:val="en-NZ"/>
        </w:rPr>
      </w:pPr>
      <w:bookmarkStart w:id="19" w:name="_Toc136006902"/>
      <w:r w:rsidRPr="00F459DF">
        <w:rPr>
          <w:lang w:val="en-NZ"/>
        </w:rPr>
        <w:t>APPLICANT NOTIFICATION AND DURATION</w:t>
      </w:r>
      <w:bookmarkEnd w:id="19"/>
    </w:p>
    <w:p w14:paraId="2F2AE8D1" w14:textId="43749602" w:rsidR="00895F06" w:rsidRPr="00F459DF" w:rsidRDefault="00895F06" w:rsidP="00872E0C">
      <w:pPr>
        <w:pStyle w:val="Heading2"/>
        <w:jc w:val="both"/>
        <w:rPr>
          <w:lang w:val="en-NZ"/>
        </w:rPr>
      </w:pPr>
      <w:bookmarkStart w:id="20" w:name="_Toc136006903"/>
      <w:r w:rsidRPr="00F459DF">
        <w:rPr>
          <w:lang w:val="en-NZ"/>
        </w:rPr>
        <w:t>Notification to Applicant</w:t>
      </w:r>
      <w:bookmarkEnd w:id="20"/>
    </w:p>
    <w:p w14:paraId="6AABA157" w14:textId="2E4A206A" w:rsidR="00995E1F" w:rsidRPr="00F459DF" w:rsidRDefault="00357436" w:rsidP="00872E0C">
      <w:pPr>
        <w:pStyle w:val="BodyText"/>
        <w:jc w:val="both"/>
        <w:rPr>
          <w:szCs w:val="24"/>
          <w:lang w:val="en-NZ"/>
        </w:rPr>
      </w:pPr>
      <w:r w:rsidRPr="00F459DF">
        <w:rPr>
          <w:szCs w:val="24"/>
          <w:lang w:val="en-NZ"/>
        </w:rPr>
        <w:t>Applicants will receive notification that their application has been received by an</w:t>
      </w:r>
      <w:r w:rsidR="00152206" w:rsidRPr="00F459DF">
        <w:rPr>
          <w:szCs w:val="24"/>
          <w:lang w:val="en-NZ"/>
        </w:rPr>
        <w:t xml:space="preserve">   </w:t>
      </w:r>
      <w:r w:rsidRPr="00F459DF">
        <w:rPr>
          <w:szCs w:val="24"/>
          <w:lang w:val="en-NZ"/>
        </w:rPr>
        <w:t xml:space="preserve"> Application Notification Form (</w:t>
      </w:r>
      <w:r w:rsidR="006417E7" w:rsidRPr="00F459DF">
        <w:rPr>
          <w:szCs w:val="24"/>
          <w:lang w:val="en-NZ"/>
        </w:rPr>
        <w:t>i.e</w:t>
      </w:r>
      <w:r w:rsidR="004B5E04" w:rsidRPr="00F459DF">
        <w:rPr>
          <w:szCs w:val="24"/>
          <w:lang w:val="en-NZ"/>
        </w:rPr>
        <w:t>.</w:t>
      </w:r>
      <w:r w:rsidR="006417E7" w:rsidRPr="00F459DF">
        <w:rPr>
          <w:szCs w:val="24"/>
          <w:lang w:val="en-NZ"/>
        </w:rPr>
        <w:t xml:space="preserve"> letter), refer </w:t>
      </w:r>
      <w:r w:rsidRPr="00F459DF">
        <w:rPr>
          <w:szCs w:val="24"/>
          <w:lang w:val="en-NZ"/>
        </w:rPr>
        <w:t>Appendix C</w:t>
      </w:r>
      <w:r w:rsidR="002D5214" w:rsidRPr="00F459DF">
        <w:rPr>
          <w:szCs w:val="24"/>
          <w:lang w:val="en-NZ"/>
        </w:rPr>
        <w:t xml:space="preserve"> or by email </w:t>
      </w:r>
      <w:r w:rsidR="00B07962" w:rsidRPr="00F459DF">
        <w:rPr>
          <w:szCs w:val="24"/>
          <w:lang w:val="en-NZ"/>
        </w:rPr>
        <w:t>to the stated contact person</w:t>
      </w:r>
      <w:r w:rsidR="006417E7" w:rsidRPr="00F459DF">
        <w:rPr>
          <w:szCs w:val="24"/>
          <w:lang w:val="en-NZ"/>
        </w:rPr>
        <w:t>.</w:t>
      </w:r>
    </w:p>
    <w:p w14:paraId="6801C338" w14:textId="104FA64A" w:rsidR="006417E7" w:rsidRPr="00F459DF" w:rsidRDefault="006417E7" w:rsidP="00872E0C">
      <w:pPr>
        <w:pStyle w:val="BodyText"/>
        <w:jc w:val="both"/>
        <w:rPr>
          <w:szCs w:val="24"/>
          <w:lang w:val="en-NZ"/>
        </w:rPr>
      </w:pPr>
      <w:r w:rsidRPr="00F459DF">
        <w:rPr>
          <w:szCs w:val="24"/>
          <w:lang w:val="en-NZ"/>
        </w:rPr>
        <w:t>Once the application has been evaluated by the Council, applicants will be notified of the outcome by a Prequalification Notification Form (i.e. letter), refer Appendix D</w:t>
      </w:r>
      <w:r w:rsidR="000C6724" w:rsidRPr="00F459DF">
        <w:rPr>
          <w:szCs w:val="24"/>
          <w:lang w:val="en-NZ"/>
        </w:rPr>
        <w:t xml:space="preserve">. If </w:t>
      </w:r>
      <w:r w:rsidR="00EE340A" w:rsidRPr="00F459DF">
        <w:rPr>
          <w:szCs w:val="24"/>
          <w:lang w:val="en-NZ"/>
        </w:rPr>
        <w:t>successful,</w:t>
      </w:r>
      <w:r w:rsidR="000C6724" w:rsidRPr="00F459DF">
        <w:rPr>
          <w:szCs w:val="24"/>
          <w:lang w:val="en-NZ"/>
        </w:rPr>
        <w:t xml:space="preserve"> the applicant will be added to the approved Prequalified Contractor list </w:t>
      </w:r>
      <w:r w:rsidR="00B40661" w:rsidRPr="00F459DF">
        <w:rPr>
          <w:szCs w:val="24"/>
          <w:lang w:val="en-NZ"/>
        </w:rPr>
        <w:t>(</w:t>
      </w:r>
      <w:r w:rsidR="000C6724" w:rsidRPr="00F459DF">
        <w:rPr>
          <w:szCs w:val="24"/>
          <w:lang w:val="en-NZ"/>
        </w:rPr>
        <w:t xml:space="preserve">for the relevant Work Category and </w:t>
      </w:r>
      <w:r w:rsidR="00EE340A" w:rsidRPr="00F459DF">
        <w:rPr>
          <w:szCs w:val="24"/>
          <w:lang w:val="en-NZ"/>
        </w:rPr>
        <w:t>Classification</w:t>
      </w:r>
      <w:r w:rsidR="000C6724" w:rsidRPr="00F459DF">
        <w:rPr>
          <w:szCs w:val="24"/>
          <w:lang w:val="en-NZ"/>
        </w:rPr>
        <w:t xml:space="preserve"> Level</w:t>
      </w:r>
      <w:r w:rsidR="00B40661" w:rsidRPr="00F459DF">
        <w:rPr>
          <w:szCs w:val="24"/>
          <w:lang w:val="en-NZ"/>
        </w:rPr>
        <w:t>)</w:t>
      </w:r>
      <w:r w:rsidR="00EE340A" w:rsidRPr="00F459DF">
        <w:rPr>
          <w:szCs w:val="24"/>
          <w:lang w:val="en-NZ"/>
        </w:rPr>
        <w:t xml:space="preserve"> published on the Council’s website. If unsuccessful the applicant will be given the reasons why, so it can make the necessary improvements and reapply if it so desires.</w:t>
      </w:r>
    </w:p>
    <w:p w14:paraId="6DE008C1" w14:textId="7C8BC096" w:rsidR="00995E1F" w:rsidRPr="00F459DF" w:rsidRDefault="00995E1F" w:rsidP="00872E0C">
      <w:pPr>
        <w:pStyle w:val="Heading2"/>
        <w:jc w:val="both"/>
        <w:rPr>
          <w:lang w:val="en-NZ"/>
        </w:rPr>
      </w:pPr>
      <w:bookmarkStart w:id="21" w:name="_Toc136006904"/>
      <w:r w:rsidRPr="00F459DF">
        <w:rPr>
          <w:lang w:val="en-NZ"/>
        </w:rPr>
        <w:t>List of Approved Prequalified Contractors</w:t>
      </w:r>
      <w:bookmarkEnd w:id="21"/>
    </w:p>
    <w:p w14:paraId="4E3DF9B6" w14:textId="2CBF6469" w:rsidR="00995E1F" w:rsidRPr="00F459DF" w:rsidRDefault="00CD5378" w:rsidP="00872E0C">
      <w:pPr>
        <w:pStyle w:val="BodyText"/>
        <w:jc w:val="both"/>
        <w:rPr>
          <w:lang w:val="en-NZ"/>
        </w:rPr>
      </w:pPr>
      <w:r w:rsidRPr="00F459DF">
        <w:rPr>
          <w:lang w:val="en-NZ"/>
        </w:rPr>
        <w:t>T</w:t>
      </w:r>
      <w:r w:rsidR="00B40661" w:rsidRPr="00F459DF">
        <w:rPr>
          <w:lang w:val="en-NZ"/>
        </w:rPr>
        <w:t xml:space="preserve">he approved Prequalified Contractor list (for all Work Category and Classification Levels) will be published on the Council’s website </w:t>
      </w:r>
      <w:r w:rsidR="00932B36" w:rsidRPr="00F459DF">
        <w:rPr>
          <w:lang w:val="en-NZ"/>
        </w:rPr>
        <w:t>and updated on a regular basis.</w:t>
      </w:r>
    </w:p>
    <w:p w14:paraId="723A1EE6" w14:textId="180C9E5A" w:rsidR="00850572" w:rsidRPr="00F459DF" w:rsidRDefault="00850572" w:rsidP="00872E0C">
      <w:pPr>
        <w:pStyle w:val="Heading2"/>
        <w:jc w:val="both"/>
        <w:rPr>
          <w:lang w:val="en-NZ"/>
        </w:rPr>
      </w:pPr>
      <w:bookmarkStart w:id="22" w:name="_Toc136006905"/>
      <w:r w:rsidRPr="00F459DF">
        <w:rPr>
          <w:lang w:val="en-NZ"/>
        </w:rPr>
        <w:t>Duration of Prequalification</w:t>
      </w:r>
      <w:bookmarkEnd w:id="22"/>
    </w:p>
    <w:p w14:paraId="3723A0F6" w14:textId="52D08F05" w:rsidR="00850572" w:rsidRPr="00F459DF" w:rsidRDefault="003C1459" w:rsidP="00872E0C">
      <w:pPr>
        <w:pStyle w:val="BodyText"/>
        <w:jc w:val="both"/>
        <w:rPr>
          <w:lang w:val="en-NZ"/>
        </w:rPr>
      </w:pPr>
      <w:r w:rsidRPr="00F459DF">
        <w:rPr>
          <w:lang w:val="en-NZ"/>
        </w:rPr>
        <w:t xml:space="preserve">Prequalification certification shall automatically expire after three years of Council approval to the web list. At that time Contractors will be required to reapply for recertification. It will be the Contractors’ entire responsibility to reapply at least three months before the </w:t>
      </w:r>
      <w:r w:rsidR="007C1737" w:rsidRPr="00F459DF">
        <w:rPr>
          <w:lang w:val="en-NZ"/>
        </w:rPr>
        <w:t>expiry date.</w:t>
      </w:r>
    </w:p>
    <w:p w14:paraId="1FD1608F" w14:textId="72B04405" w:rsidR="00850572" w:rsidRPr="00F459DF" w:rsidRDefault="002E7417" w:rsidP="00872E0C">
      <w:pPr>
        <w:pStyle w:val="Heading2"/>
        <w:jc w:val="both"/>
        <w:rPr>
          <w:lang w:val="en-NZ"/>
        </w:rPr>
      </w:pPr>
      <w:bookmarkStart w:id="23" w:name="_Toc136006906"/>
      <w:r w:rsidRPr="00F459DF">
        <w:rPr>
          <w:lang w:val="en-NZ"/>
        </w:rPr>
        <w:t>Duty to Notify</w:t>
      </w:r>
      <w:bookmarkEnd w:id="23"/>
    </w:p>
    <w:p w14:paraId="6F2E57D8" w14:textId="677CC6BB" w:rsidR="002E7417" w:rsidRPr="00F459DF" w:rsidRDefault="008D7D98" w:rsidP="00872E0C">
      <w:pPr>
        <w:pStyle w:val="BodyText"/>
        <w:jc w:val="both"/>
        <w:rPr>
          <w:lang w:val="en-NZ"/>
        </w:rPr>
      </w:pPr>
      <w:r w:rsidRPr="00F459DF">
        <w:rPr>
          <w:lang w:val="en-NZ"/>
        </w:rPr>
        <w:t>Contractors with prequalification certification must, during the period of certification, notify the Council of any material event which, in its reasonable opinion, may affect their prequalification certification status. Such material event may include, but not limited to, a key success o</w:t>
      </w:r>
      <w:r w:rsidR="0069040A" w:rsidRPr="00F459DF">
        <w:rPr>
          <w:lang w:val="en-NZ"/>
        </w:rPr>
        <w:t>r</w:t>
      </w:r>
      <w:r w:rsidRPr="00F459DF">
        <w:rPr>
          <w:lang w:val="en-NZ"/>
        </w:rPr>
        <w:t xml:space="preserve"> failure, a change in </w:t>
      </w:r>
      <w:r w:rsidR="008B74F0" w:rsidRPr="00F459DF">
        <w:rPr>
          <w:lang w:val="en-NZ"/>
        </w:rPr>
        <w:t xml:space="preserve">key </w:t>
      </w:r>
      <w:r w:rsidRPr="00F459DF">
        <w:rPr>
          <w:lang w:val="en-NZ"/>
        </w:rPr>
        <w:t>personnel</w:t>
      </w:r>
      <w:r w:rsidR="0069040A" w:rsidRPr="00F459DF">
        <w:rPr>
          <w:lang w:val="en-NZ"/>
        </w:rPr>
        <w:t xml:space="preserve"> or</w:t>
      </w:r>
      <w:r w:rsidR="0064367D" w:rsidRPr="00F459DF">
        <w:rPr>
          <w:lang w:val="en-NZ"/>
        </w:rPr>
        <w:t xml:space="preserve"> Totika</w:t>
      </w:r>
      <w:r w:rsidR="005C4CBD" w:rsidRPr="00F459DF">
        <w:rPr>
          <w:lang w:val="en-NZ"/>
        </w:rPr>
        <w:t xml:space="preserve"> score</w:t>
      </w:r>
      <w:r w:rsidRPr="00F459DF">
        <w:rPr>
          <w:lang w:val="en-NZ"/>
        </w:rPr>
        <w:t>. The Council will hold this information in confidence and will only use it for the purpose of prequalification evaluation.</w:t>
      </w:r>
    </w:p>
    <w:p w14:paraId="623F3315" w14:textId="3D68B3AC" w:rsidR="002E7417" w:rsidRPr="00F459DF" w:rsidRDefault="006B0D41" w:rsidP="00872E0C">
      <w:pPr>
        <w:pStyle w:val="Heading2"/>
        <w:jc w:val="both"/>
        <w:rPr>
          <w:lang w:val="en-NZ"/>
        </w:rPr>
      </w:pPr>
      <w:bookmarkStart w:id="24" w:name="_Toc136006907"/>
      <w:r w:rsidRPr="00F459DF">
        <w:rPr>
          <w:lang w:val="en-NZ"/>
        </w:rPr>
        <w:t>Enquiries</w:t>
      </w:r>
      <w:bookmarkEnd w:id="24"/>
    </w:p>
    <w:p w14:paraId="74C1A5D2" w14:textId="5548877C" w:rsidR="006B0D41" w:rsidRPr="00F459DF" w:rsidRDefault="001639DF" w:rsidP="00872E0C">
      <w:pPr>
        <w:pStyle w:val="BodyText"/>
        <w:jc w:val="both"/>
        <w:rPr>
          <w:lang w:val="en-NZ"/>
        </w:rPr>
      </w:pPr>
      <w:r w:rsidRPr="00F459DF">
        <w:rPr>
          <w:lang w:val="en-NZ"/>
        </w:rPr>
        <w:t>The Council reserves the right, at any time and at its sole discretion, to make enquiries regarding a Contractor with prequalification certification and to consider relevant information obtained from any source in relation to that Contractor’s prequalification status.</w:t>
      </w:r>
    </w:p>
    <w:p w14:paraId="256E67C8" w14:textId="72C13E73" w:rsidR="006B0D41" w:rsidRPr="00F459DF" w:rsidRDefault="006B0D41" w:rsidP="00872E0C">
      <w:pPr>
        <w:pStyle w:val="Heading2"/>
        <w:jc w:val="both"/>
        <w:rPr>
          <w:lang w:val="en-NZ"/>
        </w:rPr>
      </w:pPr>
      <w:bookmarkStart w:id="25" w:name="_Toc136006908"/>
      <w:r w:rsidRPr="00F459DF">
        <w:rPr>
          <w:lang w:val="en-NZ"/>
        </w:rPr>
        <w:t>Reclassification</w:t>
      </w:r>
      <w:bookmarkEnd w:id="25"/>
    </w:p>
    <w:p w14:paraId="7A85A581" w14:textId="4ABC4750" w:rsidR="006B0D41" w:rsidRPr="00F459DF" w:rsidRDefault="00CA6D89" w:rsidP="00872E0C">
      <w:pPr>
        <w:pStyle w:val="BodyText"/>
        <w:jc w:val="both"/>
        <w:rPr>
          <w:lang w:val="en-NZ"/>
        </w:rPr>
      </w:pPr>
      <w:r w:rsidRPr="00F459DF">
        <w:rPr>
          <w:lang w:val="en-NZ"/>
        </w:rPr>
        <w:t>The Council reserves the right, at any time and at its sole discretion, to reclassify Contractors with prequalification certification.</w:t>
      </w:r>
      <w:r w:rsidR="00F34072" w:rsidRPr="00F459DF">
        <w:rPr>
          <w:lang w:val="en-NZ"/>
        </w:rPr>
        <w:t xml:space="preserve"> This will be notified to the Contractor concerned with the reasoning and justification for the reclassification.</w:t>
      </w:r>
      <w:r w:rsidRPr="00F459DF">
        <w:rPr>
          <w:lang w:val="en-NZ"/>
        </w:rPr>
        <w:t xml:space="preserve"> If there have been changes</w:t>
      </w:r>
      <w:r w:rsidR="00F34072" w:rsidRPr="00F459DF">
        <w:rPr>
          <w:lang w:val="en-NZ"/>
        </w:rPr>
        <w:t xml:space="preserve"> to the contractors submitted attributes</w:t>
      </w:r>
      <w:r w:rsidRPr="00F459DF">
        <w:rPr>
          <w:lang w:val="en-NZ"/>
        </w:rPr>
        <w:t xml:space="preserve"> or the Contractor wishes to register for a </w:t>
      </w:r>
      <w:r w:rsidRPr="00F459DF">
        <w:rPr>
          <w:lang w:val="en-NZ"/>
        </w:rPr>
        <w:lastRenderedPageBreak/>
        <w:t>different Work Classification Level they will need to complete and submit a full new application.</w:t>
      </w:r>
    </w:p>
    <w:p w14:paraId="1ED5B44A" w14:textId="4EDB2669" w:rsidR="00CA6D89" w:rsidRPr="00F459DF" w:rsidRDefault="00CA6D89" w:rsidP="00872E0C">
      <w:pPr>
        <w:pStyle w:val="BodyText"/>
        <w:jc w:val="both"/>
        <w:rPr>
          <w:lang w:val="en-NZ"/>
        </w:rPr>
      </w:pPr>
      <w:r w:rsidRPr="00F459DF">
        <w:rPr>
          <w:lang w:val="en-NZ"/>
        </w:rPr>
        <w:t>This can be done at any time.</w:t>
      </w:r>
    </w:p>
    <w:p w14:paraId="597E8CC8" w14:textId="25D2591E" w:rsidR="005009AA" w:rsidRPr="00F459DF" w:rsidRDefault="001E046B" w:rsidP="00872E0C">
      <w:pPr>
        <w:pStyle w:val="Heading3"/>
        <w:jc w:val="both"/>
        <w:rPr>
          <w:lang w:val="en-NZ"/>
        </w:rPr>
      </w:pPr>
      <w:bookmarkStart w:id="26" w:name="_Toc136006909"/>
      <w:r w:rsidRPr="00F459DF">
        <w:rPr>
          <w:lang w:val="en-NZ"/>
        </w:rPr>
        <w:t>Application for Prequalification in an additional</w:t>
      </w:r>
      <w:r w:rsidR="003324BC" w:rsidRPr="00F459DF">
        <w:rPr>
          <w:lang w:val="en-NZ"/>
        </w:rPr>
        <w:t>/multiple</w:t>
      </w:r>
      <w:r w:rsidR="00FB5F8C" w:rsidRPr="00F459DF">
        <w:rPr>
          <w:lang w:val="en-NZ"/>
        </w:rPr>
        <w:t xml:space="preserve"> </w:t>
      </w:r>
      <w:r w:rsidR="00904F31" w:rsidRPr="00F459DF">
        <w:rPr>
          <w:lang w:val="en-NZ"/>
        </w:rPr>
        <w:t xml:space="preserve">Work </w:t>
      </w:r>
      <w:bookmarkEnd w:id="26"/>
      <w:r w:rsidR="00D41DCA" w:rsidRPr="00F459DF">
        <w:rPr>
          <w:lang w:val="en-NZ"/>
        </w:rPr>
        <w:t>Category.</w:t>
      </w:r>
    </w:p>
    <w:p w14:paraId="6A03D6B3" w14:textId="402E53A7" w:rsidR="004D3D56" w:rsidRPr="00F459DF" w:rsidRDefault="00E203B8" w:rsidP="00144A98">
      <w:pPr>
        <w:pStyle w:val="BodyText"/>
        <w:jc w:val="both"/>
        <w:rPr>
          <w:lang w:val="en-NZ"/>
        </w:rPr>
      </w:pPr>
      <w:r w:rsidRPr="00F459DF">
        <w:rPr>
          <w:lang w:val="en-NZ"/>
        </w:rPr>
        <w:t xml:space="preserve">Any </w:t>
      </w:r>
      <w:r w:rsidR="001F338B" w:rsidRPr="00F459DF">
        <w:rPr>
          <w:lang w:val="en-NZ"/>
        </w:rPr>
        <w:t xml:space="preserve">contractor with an existing </w:t>
      </w:r>
      <w:r w:rsidR="005477B4">
        <w:rPr>
          <w:lang w:val="en-NZ"/>
        </w:rPr>
        <w:t>CCC Pre</w:t>
      </w:r>
      <w:r w:rsidR="0065717A">
        <w:rPr>
          <w:lang w:val="en-NZ"/>
        </w:rPr>
        <w:t>qualified Roading Contractor</w:t>
      </w:r>
      <w:r w:rsidR="00B937C3">
        <w:rPr>
          <w:lang w:val="en-NZ"/>
        </w:rPr>
        <w:t xml:space="preserve"> </w:t>
      </w:r>
      <w:r w:rsidR="001F338B" w:rsidRPr="00F459DF">
        <w:rPr>
          <w:lang w:val="en-NZ"/>
        </w:rPr>
        <w:t>certification at the time of issue of this revised manual (</w:t>
      </w:r>
      <w:r w:rsidR="00AD5653">
        <w:rPr>
          <w:lang w:val="en-NZ"/>
        </w:rPr>
        <w:t>31</w:t>
      </w:r>
      <w:r w:rsidR="00AD5653" w:rsidRPr="00AD5653">
        <w:rPr>
          <w:vertAlign w:val="superscript"/>
          <w:lang w:val="en-NZ"/>
        </w:rPr>
        <w:t>st</w:t>
      </w:r>
      <w:r w:rsidR="00AD5653">
        <w:rPr>
          <w:lang w:val="en-NZ"/>
        </w:rPr>
        <w:t xml:space="preserve"> </w:t>
      </w:r>
      <w:r w:rsidR="00FE0660" w:rsidRPr="00F459DF">
        <w:rPr>
          <w:lang w:val="en-NZ"/>
        </w:rPr>
        <w:t xml:space="preserve">October </w:t>
      </w:r>
      <w:r w:rsidR="001F338B" w:rsidRPr="00F459DF">
        <w:rPr>
          <w:lang w:val="en-NZ"/>
        </w:rPr>
        <w:t>2023)</w:t>
      </w:r>
      <w:r w:rsidR="004D3D56" w:rsidRPr="00F459DF">
        <w:rPr>
          <w:lang w:val="en-NZ"/>
        </w:rPr>
        <w:t xml:space="preserve"> will be automatically</w:t>
      </w:r>
      <w:r w:rsidR="00E6130A" w:rsidRPr="00F459DF">
        <w:rPr>
          <w:lang w:val="en-NZ"/>
        </w:rPr>
        <w:t xml:space="preserve"> re-</w:t>
      </w:r>
      <w:r w:rsidR="004D3D56" w:rsidRPr="00F459DF">
        <w:rPr>
          <w:lang w:val="en-NZ"/>
        </w:rPr>
        <w:t xml:space="preserve">classified as </w:t>
      </w:r>
      <w:r w:rsidR="00E123A0">
        <w:rPr>
          <w:lang w:val="en-NZ"/>
        </w:rPr>
        <w:t xml:space="preserve">a </w:t>
      </w:r>
      <w:r w:rsidR="00CF393D">
        <w:rPr>
          <w:lang w:val="en-NZ"/>
        </w:rPr>
        <w:t xml:space="preserve">Work Classification Level </w:t>
      </w:r>
      <w:r w:rsidR="004D3D56" w:rsidRPr="00F459DF">
        <w:rPr>
          <w:lang w:val="en-NZ"/>
        </w:rPr>
        <w:t>1A through</w:t>
      </w:r>
      <w:r w:rsidR="00E5389C">
        <w:rPr>
          <w:lang w:val="en-NZ"/>
        </w:rPr>
        <w:t xml:space="preserve"> to</w:t>
      </w:r>
      <w:r w:rsidR="00656C0E">
        <w:rPr>
          <w:lang w:val="en-NZ"/>
        </w:rPr>
        <w:t xml:space="preserve"> </w:t>
      </w:r>
      <w:r w:rsidR="004D3D56" w:rsidRPr="00F459DF">
        <w:rPr>
          <w:lang w:val="en-NZ"/>
        </w:rPr>
        <w:t>1D</w:t>
      </w:r>
      <w:r w:rsidR="00C4394F">
        <w:rPr>
          <w:lang w:val="en-NZ"/>
        </w:rPr>
        <w:t xml:space="preserve"> (Roading)</w:t>
      </w:r>
      <w:r w:rsidR="004D3D56" w:rsidRPr="00F459DF">
        <w:rPr>
          <w:lang w:val="en-NZ"/>
        </w:rPr>
        <w:t xml:space="preserve"> as relevant</w:t>
      </w:r>
      <w:r w:rsidR="00F2071C" w:rsidRPr="00F459DF">
        <w:rPr>
          <w:lang w:val="en-NZ"/>
        </w:rPr>
        <w:t xml:space="preserve"> to their existing prequalification certification</w:t>
      </w:r>
      <w:r w:rsidR="004D3D56" w:rsidRPr="00F459DF">
        <w:rPr>
          <w:lang w:val="en-NZ"/>
        </w:rPr>
        <w:t>.</w:t>
      </w:r>
    </w:p>
    <w:p w14:paraId="26D2741C" w14:textId="764ECA4A" w:rsidR="00144A98" w:rsidRPr="00F459DF" w:rsidRDefault="00904F31" w:rsidP="00144A98">
      <w:pPr>
        <w:pStyle w:val="BodyText"/>
        <w:jc w:val="both"/>
        <w:rPr>
          <w:lang w:val="en-NZ"/>
        </w:rPr>
      </w:pPr>
      <w:r w:rsidRPr="00F459DF">
        <w:rPr>
          <w:lang w:val="en-NZ"/>
        </w:rPr>
        <w:t xml:space="preserve">Any contractor with an existing prequalification </w:t>
      </w:r>
      <w:r w:rsidR="00A718A5" w:rsidRPr="00F459DF">
        <w:rPr>
          <w:lang w:val="en-NZ"/>
        </w:rPr>
        <w:t>(</w:t>
      </w:r>
      <w:r w:rsidR="002B16C8">
        <w:rPr>
          <w:lang w:val="en-NZ"/>
        </w:rPr>
        <w:t xml:space="preserve">with </w:t>
      </w:r>
      <w:r w:rsidR="009945C5">
        <w:rPr>
          <w:lang w:val="en-NZ"/>
        </w:rPr>
        <w:t xml:space="preserve">no expiry date </w:t>
      </w:r>
      <w:r w:rsidR="00D53B59">
        <w:rPr>
          <w:lang w:val="en-NZ"/>
        </w:rPr>
        <w:t xml:space="preserve">prior to </w:t>
      </w:r>
      <w:r w:rsidR="00CF28ED">
        <w:rPr>
          <w:lang w:val="en-NZ"/>
        </w:rPr>
        <w:t>30</w:t>
      </w:r>
      <w:r w:rsidR="00CF28ED" w:rsidRPr="00CF28ED">
        <w:rPr>
          <w:vertAlign w:val="superscript"/>
          <w:lang w:val="en-NZ"/>
        </w:rPr>
        <w:t>th</w:t>
      </w:r>
      <w:r w:rsidR="00CF28ED">
        <w:rPr>
          <w:lang w:val="en-NZ"/>
        </w:rPr>
        <w:t xml:space="preserve"> April 2024</w:t>
      </w:r>
      <w:r w:rsidR="00AB4E8E">
        <w:rPr>
          <w:lang w:val="en-NZ"/>
        </w:rPr>
        <w:t>)</w:t>
      </w:r>
      <w:r w:rsidR="006156AC">
        <w:rPr>
          <w:lang w:val="en-NZ"/>
        </w:rPr>
        <w:t xml:space="preserve"> </w:t>
      </w:r>
      <w:r w:rsidR="001F338B" w:rsidRPr="00F459DF">
        <w:rPr>
          <w:lang w:val="en-NZ"/>
        </w:rPr>
        <w:t>can apply to</w:t>
      </w:r>
      <w:r w:rsidR="00144A98" w:rsidRPr="00F459DF">
        <w:rPr>
          <w:lang w:val="en-NZ"/>
        </w:rPr>
        <w:t xml:space="preserve"> gain an additional </w:t>
      </w:r>
      <w:r w:rsidR="009B74C8" w:rsidRPr="00F459DF">
        <w:rPr>
          <w:lang w:val="en-NZ"/>
        </w:rPr>
        <w:t xml:space="preserve">prequalification </w:t>
      </w:r>
      <w:r w:rsidR="00144A98" w:rsidRPr="00F459DF">
        <w:rPr>
          <w:lang w:val="en-NZ"/>
        </w:rPr>
        <w:t xml:space="preserve">certification </w:t>
      </w:r>
      <w:r w:rsidR="009B74C8" w:rsidRPr="00F459DF">
        <w:rPr>
          <w:lang w:val="en-NZ"/>
        </w:rPr>
        <w:t xml:space="preserve">in </w:t>
      </w:r>
      <w:r w:rsidR="001D2C62" w:rsidRPr="00F459DF">
        <w:rPr>
          <w:lang w:val="en-NZ"/>
        </w:rPr>
        <w:t xml:space="preserve">the </w:t>
      </w:r>
      <w:r w:rsidR="004364C3">
        <w:rPr>
          <w:lang w:val="en-NZ"/>
        </w:rPr>
        <w:t>Roading Related</w:t>
      </w:r>
      <w:r w:rsidR="005D11CB">
        <w:rPr>
          <w:lang w:val="en-NZ"/>
        </w:rPr>
        <w:t xml:space="preserve"> </w:t>
      </w:r>
      <w:r w:rsidR="001D2C62" w:rsidRPr="00F459DF">
        <w:rPr>
          <w:lang w:val="en-NZ"/>
        </w:rPr>
        <w:t xml:space="preserve">Structures </w:t>
      </w:r>
      <w:r w:rsidR="0016011B" w:rsidRPr="00F459DF">
        <w:rPr>
          <w:lang w:val="en-NZ"/>
        </w:rPr>
        <w:t>W</w:t>
      </w:r>
      <w:r w:rsidR="009B74C8" w:rsidRPr="00F459DF">
        <w:rPr>
          <w:lang w:val="en-NZ"/>
        </w:rPr>
        <w:t xml:space="preserve">ork </w:t>
      </w:r>
      <w:r w:rsidR="0016011B" w:rsidRPr="00F459DF">
        <w:rPr>
          <w:lang w:val="en-NZ"/>
        </w:rPr>
        <w:t>C</w:t>
      </w:r>
      <w:r w:rsidR="009B74C8" w:rsidRPr="00F459DF">
        <w:rPr>
          <w:lang w:val="en-NZ"/>
        </w:rPr>
        <w:t>ategory</w:t>
      </w:r>
      <w:r w:rsidR="005D11CB">
        <w:rPr>
          <w:lang w:val="en-NZ"/>
        </w:rPr>
        <w:t xml:space="preserve"> without incurring any</w:t>
      </w:r>
      <w:r w:rsidR="00C76F4F">
        <w:rPr>
          <w:lang w:val="en-NZ"/>
        </w:rPr>
        <w:t xml:space="preserve"> additional application fee</w:t>
      </w:r>
      <w:r w:rsidR="001D2C62" w:rsidRPr="00F459DF">
        <w:rPr>
          <w:lang w:val="en-NZ"/>
        </w:rPr>
        <w:t>.</w:t>
      </w:r>
      <w:r w:rsidR="0016011B" w:rsidRPr="00F459DF">
        <w:rPr>
          <w:lang w:val="en-NZ"/>
        </w:rPr>
        <w:t xml:space="preserve"> </w:t>
      </w:r>
      <w:r w:rsidR="009B74C8" w:rsidRPr="00F459DF">
        <w:rPr>
          <w:lang w:val="en-NZ"/>
        </w:rPr>
        <w:t>The following evidential requirements for certification</w:t>
      </w:r>
      <w:r w:rsidR="00A718A5" w:rsidRPr="00F459DF">
        <w:rPr>
          <w:lang w:val="en-NZ"/>
        </w:rPr>
        <w:t xml:space="preserve"> in </w:t>
      </w:r>
      <w:r w:rsidR="00E552D7" w:rsidRPr="00F459DF">
        <w:rPr>
          <w:lang w:val="en-NZ"/>
        </w:rPr>
        <w:t>the Structures</w:t>
      </w:r>
      <w:r w:rsidR="001D2C62" w:rsidRPr="00F459DF">
        <w:rPr>
          <w:lang w:val="en-NZ"/>
        </w:rPr>
        <w:t xml:space="preserve"> </w:t>
      </w:r>
      <w:r w:rsidR="0016011B" w:rsidRPr="00F459DF">
        <w:rPr>
          <w:lang w:val="en-NZ"/>
        </w:rPr>
        <w:t>Work Category</w:t>
      </w:r>
      <w:r w:rsidR="009B74C8" w:rsidRPr="00F459DF">
        <w:rPr>
          <w:lang w:val="en-NZ"/>
        </w:rPr>
        <w:t xml:space="preserve"> are required</w:t>
      </w:r>
      <w:r w:rsidR="001D2C62" w:rsidRPr="00F459DF">
        <w:rPr>
          <w:lang w:val="en-NZ"/>
        </w:rPr>
        <w:t xml:space="preserve"> to evaluate suitability and classification level.</w:t>
      </w:r>
    </w:p>
    <w:p w14:paraId="72BD1BED" w14:textId="6AA18CD4" w:rsidR="00144A98" w:rsidRPr="00F459DF" w:rsidRDefault="00144A98" w:rsidP="00B527C0">
      <w:pPr>
        <w:pStyle w:val="BodyText"/>
        <w:numPr>
          <w:ilvl w:val="0"/>
          <w:numId w:val="29"/>
        </w:numPr>
        <w:ind w:left="714" w:hanging="357"/>
        <w:contextualSpacing/>
        <w:jc w:val="both"/>
        <w:rPr>
          <w:lang w:val="en-NZ"/>
        </w:rPr>
      </w:pPr>
      <w:r w:rsidRPr="00F459DF">
        <w:rPr>
          <w:lang w:val="en-NZ"/>
        </w:rPr>
        <w:t xml:space="preserve">1 – </w:t>
      </w:r>
      <w:r w:rsidR="00B4710B" w:rsidRPr="00F459DF">
        <w:rPr>
          <w:lang w:val="en-NZ"/>
        </w:rPr>
        <w:t>E</w:t>
      </w:r>
      <w:r w:rsidRPr="00F459DF">
        <w:rPr>
          <w:lang w:val="en-NZ"/>
        </w:rPr>
        <w:t xml:space="preserve">xperience &amp; </w:t>
      </w:r>
      <w:r w:rsidR="009B74C8" w:rsidRPr="00F459DF">
        <w:rPr>
          <w:lang w:val="en-NZ"/>
        </w:rPr>
        <w:t xml:space="preserve">resources relevant to the </w:t>
      </w:r>
      <w:r w:rsidR="000A12B5" w:rsidRPr="00F459DF">
        <w:rPr>
          <w:lang w:val="en-NZ"/>
        </w:rPr>
        <w:t>Structures W</w:t>
      </w:r>
      <w:r w:rsidR="009B74C8" w:rsidRPr="00F459DF">
        <w:rPr>
          <w:lang w:val="en-NZ"/>
        </w:rPr>
        <w:t xml:space="preserve">ork </w:t>
      </w:r>
      <w:r w:rsidR="00E552D7" w:rsidRPr="00F459DF">
        <w:rPr>
          <w:lang w:val="en-NZ"/>
        </w:rPr>
        <w:t>Category noting</w:t>
      </w:r>
      <w:r w:rsidR="00815CF6" w:rsidRPr="00F459DF">
        <w:rPr>
          <w:lang w:val="en-NZ"/>
        </w:rPr>
        <w:t xml:space="preserve"> this includes structures maintenance as well as new construction.</w:t>
      </w:r>
    </w:p>
    <w:p w14:paraId="64FD583D" w14:textId="20F03312" w:rsidR="000A12B5" w:rsidRPr="00F459DF" w:rsidRDefault="00815CF6" w:rsidP="00B527C0">
      <w:pPr>
        <w:pStyle w:val="BodyText"/>
        <w:numPr>
          <w:ilvl w:val="0"/>
          <w:numId w:val="29"/>
        </w:numPr>
        <w:ind w:left="714" w:hanging="357"/>
        <w:contextualSpacing/>
        <w:jc w:val="both"/>
        <w:rPr>
          <w:lang w:val="en-NZ"/>
        </w:rPr>
      </w:pPr>
      <w:r w:rsidRPr="00F459DF">
        <w:rPr>
          <w:lang w:val="en-NZ"/>
        </w:rPr>
        <w:t>3</w:t>
      </w:r>
      <w:r w:rsidR="000A12B5" w:rsidRPr="00F459DF">
        <w:rPr>
          <w:lang w:val="en-NZ"/>
        </w:rPr>
        <w:t xml:space="preserve"> – Environmental Management</w:t>
      </w:r>
      <w:r w:rsidRPr="00F459DF">
        <w:rPr>
          <w:lang w:val="en-NZ"/>
        </w:rPr>
        <w:t xml:space="preserve"> – relevant to the Structures Work Category.</w:t>
      </w:r>
    </w:p>
    <w:p w14:paraId="08579BAF" w14:textId="71709410" w:rsidR="00144A98" w:rsidRDefault="00815CF6" w:rsidP="00E552D7">
      <w:pPr>
        <w:pStyle w:val="BodyText"/>
        <w:numPr>
          <w:ilvl w:val="0"/>
          <w:numId w:val="29"/>
        </w:numPr>
        <w:ind w:left="714" w:hanging="357"/>
        <w:contextualSpacing/>
        <w:jc w:val="both"/>
        <w:rPr>
          <w:lang w:val="en-NZ"/>
        </w:rPr>
      </w:pPr>
      <w:r w:rsidRPr="00F459DF">
        <w:rPr>
          <w:lang w:val="en-NZ"/>
        </w:rPr>
        <w:t xml:space="preserve">5 </w:t>
      </w:r>
      <w:r w:rsidR="00144A98" w:rsidRPr="00F459DF">
        <w:rPr>
          <w:lang w:val="en-NZ"/>
        </w:rPr>
        <w:t xml:space="preserve">– Project </w:t>
      </w:r>
      <w:r w:rsidR="00B4710B" w:rsidRPr="00F459DF">
        <w:rPr>
          <w:lang w:val="en-NZ"/>
        </w:rPr>
        <w:t>management</w:t>
      </w:r>
      <w:r w:rsidR="00144A98" w:rsidRPr="00F459DF">
        <w:rPr>
          <w:lang w:val="en-NZ"/>
        </w:rPr>
        <w:t xml:space="preserve"> for projects</w:t>
      </w:r>
      <w:r w:rsidR="009B74C8" w:rsidRPr="00F459DF">
        <w:rPr>
          <w:lang w:val="en-NZ"/>
        </w:rPr>
        <w:t xml:space="preserve"> relevant to the </w:t>
      </w:r>
      <w:r w:rsidRPr="00F459DF">
        <w:rPr>
          <w:lang w:val="en-NZ"/>
        </w:rPr>
        <w:t>Structures W</w:t>
      </w:r>
      <w:r w:rsidR="009B74C8" w:rsidRPr="00F459DF">
        <w:rPr>
          <w:lang w:val="en-NZ"/>
        </w:rPr>
        <w:t xml:space="preserve">ork </w:t>
      </w:r>
      <w:r w:rsidRPr="00F459DF">
        <w:rPr>
          <w:lang w:val="en-NZ"/>
        </w:rPr>
        <w:t>C</w:t>
      </w:r>
      <w:r w:rsidR="009B74C8" w:rsidRPr="00F459DF">
        <w:rPr>
          <w:lang w:val="en-NZ"/>
        </w:rPr>
        <w:t>ategory applied for</w:t>
      </w:r>
      <w:r w:rsidRPr="00F459DF">
        <w:rPr>
          <w:lang w:val="en-NZ"/>
        </w:rPr>
        <w:t>.</w:t>
      </w:r>
    </w:p>
    <w:p w14:paraId="292AC75D" w14:textId="21330841" w:rsidR="000153FA" w:rsidRDefault="004D54C0" w:rsidP="004D54C0">
      <w:pPr>
        <w:pStyle w:val="BodyText"/>
        <w:contextualSpacing/>
        <w:jc w:val="both"/>
        <w:rPr>
          <w:lang w:val="en-NZ"/>
        </w:rPr>
      </w:pPr>
      <w:r>
        <w:rPr>
          <w:lang w:val="en-NZ"/>
        </w:rPr>
        <w:t xml:space="preserve"> </w:t>
      </w:r>
    </w:p>
    <w:p w14:paraId="018E4423" w14:textId="1DCC12EE" w:rsidR="004D54C0" w:rsidRDefault="004D54C0" w:rsidP="004D54C0">
      <w:pPr>
        <w:pStyle w:val="BodyText"/>
        <w:contextualSpacing/>
        <w:jc w:val="both"/>
        <w:rPr>
          <w:lang w:val="en-NZ"/>
        </w:rPr>
      </w:pPr>
      <w:r w:rsidRPr="00602B70">
        <w:rPr>
          <w:b/>
          <w:bCs/>
          <w:i/>
          <w:iCs/>
          <w:lang w:val="en-NZ"/>
        </w:rPr>
        <w:t>Note:</w:t>
      </w:r>
      <w:r>
        <w:rPr>
          <w:lang w:val="en-NZ"/>
        </w:rPr>
        <w:t xml:space="preserve"> Expiry date for the </w:t>
      </w:r>
      <w:r w:rsidR="000B4C70">
        <w:rPr>
          <w:lang w:val="en-NZ"/>
        </w:rPr>
        <w:t>CCC Pre-Qualified Roading Related Str</w:t>
      </w:r>
      <w:r w:rsidR="009F2CF7">
        <w:rPr>
          <w:lang w:val="en-NZ"/>
        </w:rPr>
        <w:t>uctures Work Category</w:t>
      </w:r>
      <w:r w:rsidR="00602B70">
        <w:rPr>
          <w:lang w:val="en-NZ"/>
        </w:rPr>
        <w:t xml:space="preserve"> will align with the current</w:t>
      </w:r>
      <w:r w:rsidR="00AA02DF">
        <w:rPr>
          <w:lang w:val="en-NZ"/>
        </w:rPr>
        <w:t xml:space="preserve"> expiry date for the </w:t>
      </w:r>
      <w:r w:rsidR="007943E5">
        <w:rPr>
          <w:lang w:val="en-NZ"/>
        </w:rPr>
        <w:t xml:space="preserve">Roading </w:t>
      </w:r>
      <w:r w:rsidR="002A16E4">
        <w:rPr>
          <w:lang w:val="en-NZ"/>
        </w:rPr>
        <w:t>Construction Category.</w:t>
      </w:r>
      <w:r w:rsidR="00602B70">
        <w:rPr>
          <w:lang w:val="en-NZ"/>
        </w:rPr>
        <w:t xml:space="preserve"> </w:t>
      </w:r>
    </w:p>
    <w:p w14:paraId="56BF0361" w14:textId="77777777" w:rsidR="00602B70" w:rsidRDefault="00602B70" w:rsidP="004D54C0">
      <w:pPr>
        <w:pStyle w:val="BodyText"/>
        <w:contextualSpacing/>
        <w:jc w:val="both"/>
        <w:rPr>
          <w:lang w:val="en-NZ"/>
        </w:rPr>
      </w:pPr>
    </w:p>
    <w:p w14:paraId="21D22546" w14:textId="2CFE7C0F" w:rsidR="00B361CF" w:rsidRPr="00F459DF" w:rsidRDefault="00D130B7" w:rsidP="00872E0C">
      <w:pPr>
        <w:pStyle w:val="BodyText"/>
        <w:jc w:val="both"/>
        <w:rPr>
          <w:lang w:val="en-NZ"/>
        </w:rPr>
      </w:pPr>
      <w:r w:rsidRPr="00F459DF">
        <w:rPr>
          <w:lang w:val="en-NZ"/>
        </w:rPr>
        <w:t xml:space="preserve">Contractors </w:t>
      </w:r>
      <w:r w:rsidR="00FB1265">
        <w:rPr>
          <w:lang w:val="en-NZ"/>
        </w:rPr>
        <w:t>who will have their current pre-qualification sta</w:t>
      </w:r>
      <w:r w:rsidR="00F81410">
        <w:rPr>
          <w:lang w:val="en-NZ"/>
        </w:rPr>
        <w:t xml:space="preserve">tus expiring </w:t>
      </w:r>
      <w:r w:rsidR="00784DA1">
        <w:rPr>
          <w:lang w:val="en-NZ"/>
        </w:rPr>
        <w:t xml:space="preserve">prior to </w:t>
      </w:r>
      <w:r w:rsidR="00302AA7">
        <w:rPr>
          <w:lang w:val="en-NZ"/>
        </w:rPr>
        <w:t>30</w:t>
      </w:r>
      <w:r w:rsidR="00302AA7" w:rsidRPr="00302AA7">
        <w:rPr>
          <w:vertAlign w:val="superscript"/>
          <w:lang w:val="en-NZ"/>
        </w:rPr>
        <w:t>th</w:t>
      </w:r>
      <w:r w:rsidR="00302AA7">
        <w:rPr>
          <w:lang w:val="en-NZ"/>
        </w:rPr>
        <w:t xml:space="preserve"> April 2024</w:t>
      </w:r>
      <w:r w:rsidR="00B358A4">
        <w:rPr>
          <w:lang w:val="en-NZ"/>
        </w:rPr>
        <w:t xml:space="preserve"> and </w:t>
      </w:r>
      <w:r w:rsidR="0016011B" w:rsidRPr="00F459DF">
        <w:rPr>
          <w:lang w:val="en-NZ"/>
        </w:rPr>
        <w:t xml:space="preserve">wishing to register in multiple Work Categories </w:t>
      </w:r>
      <w:r w:rsidR="0016011B" w:rsidRPr="00F459DF">
        <w:rPr>
          <w:i/>
          <w:iCs/>
          <w:lang w:val="en-NZ"/>
        </w:rPr>
        <w:t>at different Classification Levels</w:t>
      </w:r>
      <w:r w:rsidR="0016011B" w:rsidRPr="00F459DF">
        <w:rPr>
          <w:lang w:val="en-NZ"/>
        </w:rPr>
        <w:t xml:space="preserve"> will need to complete and submit a full new application.</w:t>
      </w:r>
      <w:r w:rsidR="00D4590E">
        <w:rPr>
          <w:lang w:val="en-NZ"/>
        </w:rPr>
        <w:t xml:space="preserve"> This will</w:t>
      </w:r>
      <w:r w:rsidR="00413845">
        <w:rPr>
          <w:lang w:val="en-NZ"/>
        </w:rPr>
        <w:t xml:space="preserve"> incur the standard application fee of $500</w:t>
      </w:r>
      <w:r w:rsidR="0045719E">
        <w:rPr>
          <w:lang w:val="en-NZ"/>
        </w:rPr>
        <w:t xml:space="preserve"> (incl. GST).</w:t>
      </w:r>
      <w:r w:rsidR="00D4590E">
        <w:rPr>
          <w:lang w:val="en-NZ"/>
        </w:rPr>
        <w:t xml:space="preserve"> </w:t>
      </w:r>
    </w:p>
    <w:p w14:paraId="45E1E274" w14:textId="230F8555" w:rsidR="006B0D41" w:rsidRPr="00F459DF" w:rsidRDefault="005C6AE5" w:rsidP="00872E0C">
      <w:pPr>
        <w:pStyle w:val="Heading2"/>
        <w:jc w:val="both"/>
        <w:rPr>
          <w:lang w:val="en-NZ"/>
        </w:rPr>
      </w:pPr>
      <w:bookmarkStart w:id="27" w:name="_Toc136006910"/>
      <w:r w:rsidRPr="00F459DF">
        <w:rPr>
          <w:lang w:val="en-NZ"/>
        </w:rPr>
        <w:t>Decertification of a Contractor from Council Prequalification List</w:t>
      </w:r>
      <w:bookmarkEnd w:id="27"/>
    </w:p>
    <w:p w14:paraId="257ACFBE" w14:textId="4F1FC29C" w:rsidR="005C6AE5" w:rsidRPr="00F459DF" w:rsidRDefault="0016011B" w:rsidP="00872E0C">
      <w:pPr>
        <w:pStyle w:val="BodyText"/>
        <w:jc w:val="both"/>
        <w:rPr>
          <w:lang w:val="en-NZ"/>
        </w:rPr>
      </w:pPr>
      <w:r w:rsidRPr="00F459DF">
        <w:rPr>
          <w:lang w:val="en-NZ"/>
        </w:rPr>
        <w:t>The Council reserves the right, at any time and at its sole discretion, to give warning, downgrade, suspend or decertify a Contractor from its prequalification list. The Council may elect to give warning, downgrade, suspend or decertify a Contractor for a reason such as, but not limited to, sub-standard performance by that Contractor which has been captured on one or more Contractor Performance Evaluations and not rectified by the Contractor.</w:t>
      </w:r>
    </w:p>
    <w:p w14:paraId="4BDE1FE8" w14:textId="2ECA1309" w:rsidR="001F21E1" w:rsidRPr="00F459DF" w:rsidRDefault="001F21E1" w:rsidP="00872E0C">
      <w:pPr>
        <w:pStyle w:val="Heading1"/>
        <w:jc w:val="both"/>
        <w:rPr>
          <w:lang w:val="en-NZ"/>
        </w:rPr>
      </w:pPr>
      <w:bookmarkStart w:id="28" w:name="_Toc136006911"/>
      <w:r w:rsidRPr="00F459DF">
        <w:rPr>
          <w:lang w:val="en-NZ"/>
        </w:rPr>
        <w:lastRenderedPageBreak/>
        <w:t>SPECIFIC CONTRACT WORKS SPECIFICATIONS AND CONDITIONS</w:t>
      </w:r>
      <w:bookmarkEnd w:id="28"/>
    </w:p>
    <w:p w14:paraId="1949171D" w14:textId="7D2A06C6" w:rsidR="00D56D63" w:rsidRPr="00F459DF" w:rsidRDefault="00D56D63" w:rsidP="00872E0C">
      <w:pPr>
        <w:pStyle w:val="Heading2"/>
        <w:jc w:val="both"/>
        <w:rPr>
          <w:lang w:val="en-NZ"/>
        </w:rPr>
      </w:pPr>
      <w:bookmarkStart w:id="29" w:name="_Toc136006912"/>
      <w:r w:rsidRPr="00F459DF">
        <w:rPr>
          <w:lang w:val="en-NZ"/>
        </w:rPr>
        <w:t>Tailored Contracts</w:t>
      </w:r>
      <w:bookmarkEnd w:id="29"/>
    </w:p>
    <w:p w14:paraId="48EDF489" w14:textId="3A130A0D" w:rsidR="00D56D63" w:rsidRPr="00F459DF" w:rsidRDefault="00095833" w:rsidP="00872E0C">
      <w:pPr>
        <w:pStyle w:val="BodyText"/>
        <w:jc w:val="both"/>
        <w:rPr>
          <w:lang w:val="en-NZ"/>
        </w:rPr>
      </w:pPr>
      <w:r w:rsidRPr="00F459DF">
        <w:rPr>
          <w:lang w:val="en-NZ"/>
        </w:rPr>
        <w:t xml:space="preserve">In some </w:t>
      </w:r>
      <w:r w:rsidR="00E6130A" w:rsidRPr="00F459DF">
        <w:rPr>
          <w:lang w:val="en-NZ"/>
        </w:rPr>
        <w:t>instances,</w:t>
      </w:r>
      <w:r w:rsidRPr="00F459DF">
        <w:rPr>
          <w:lang w:val="en-NZ"/>
        </w:rPr>
        <w:t xml:space="preserve"> it will be impractical to use prequalification for tendering and the Council may choose open tendering with full attributes being required.</w:t>
      </w:r>
    </w:p>
    <w:p w14:paraId="3E21017B" w14:textId="6379A418" w:rsidR="00D56D63" w:rsidRPr="00F459DF" w:rsidRDefault="00D56D63" w:rsidP="00872E0C">
      <w:pPr>
        <w:pStyle w:val="Heading2"/>
        <w:jc w:val="both"/>
        <w:rPr>
          <w:lang w:val="en-NZ"/>
        </w:rPr>
      </w:pPr>
      <w:bookmarkStart w:id="30" w:name="_Toc136006913"/>
      <w:r w:rsidRPr="00F459DF">
        <w:rPr>
          <w:lang w:val="en-NZ"/>
        </w:rPr>
        <w:t>No Legal Obligation</w:t>
      </w:r>
      <w:bookmarkEnd w:id="30"/>
    </w:p>
    <w:p w14:paraId="4C991BC3" w14:textId="6D858294" w:rsidR="00D56D63" w:rsidRPr="00F459DF" w:rsidRDefault="00095833" w:rsidP="00872E0C">
      <w:pPr>
        <w:pStyle w:val="BodyText"/>
        <w:jc w:val="both"/>
        <w:rPr>
          <w:lang w:val="en-NZ"/>
        </w:rPr>
      </w:pPr>
      <w:r w:rsidRPr="00F459DF">
        <w:rPr>
          <w:lang w:val="en-NZ"/>
        </w:rPr>
        <w:t>No legal or other obligation shall arise between either an applicant or a Contractor with prequalification certification and the Council in relation to the conduct or outcome of the prequalification process. The Council does not undertake to enter into any contractual relationship with, or guarantee any work to, either an applicant or a Contractor with prequalification certification.</w:t>
      </w:r>
    </w:p>
    <w:p w14:paraId="04580161" w14:textId="7C0F6D5B" w:rsidR="00D56D63" w:rsidRPr="00F459DF" w:rsidRDefault="00D56D63" w:rsidP="00872E0C">
      <w:pPr>
        <w:pStyle w:val="Heading1"/>
        <w:jc w:val="both"/>
        <w:rPr>
          <w:lang w:val="en-NZ"/>
        </w:rPr>
      </w:pPr>
      <w:bookmarkStart w:id="31" w:name="_Toc136006914"/>
      <w:r w:rsidRPr="00F459DF">
        <w:rPr>
          <w:lang w:val="en-NZ"/>
        </w:rPr>
        <w:t>TENDER EVALUATION</w:t>
      </w:r>
      <w:bookmarkEnd w:id="31"/>
    </w:p>
    <w:p w14:paraId="76E32B8D" w14:textId="61BE8849" w:rsidR="00D56D63" w:rsidRPr="00F459DF" w:rsidRDefault="00D56D63" w:rsidP="00872E0C">
      <w:pPr>
        <w:pStyle w:val="Heading2"/>
        <w:jc w:val="both"/>
        <w:rPr>
          <w:lang w:val="en-NZ"/>
        </w:rPr>
      </w:pPr>
      <w:bookmarkStart w:id="32" w:name="_Toc136006915"/>
      <w:r w:rsidRPr="00F459DF">
        <w:rPr>
          <w:lang w:val="en-NZ"/>
        </w:rPr>
        <w:t>Tender Evaluation Method</w:t>
      </w:r>
      <w:bookmarkEnd w:id="32"/>
    </w:p>
    <w:p w14:paraId="657F4DDB" w14:textId="14DC85EB" w:rsidR="00D56D63" w:rsidRPr="00F459DF" w:rsidRDefault="00B527C0" w:rsidP="00872E0C">
      <w:pPr>
        <w:pStyle w:val="BodyText"/>
        <w:jc w:val="both"/>
        <w:rPr>
          <w:lang w:val="en-NZ"/>
        </w:rPr>
      </w:pPr>
      <w:r w:rsidRPr="00F459DF">
        <w:rPr>
          <w:lang w:val="en-NZ"/>
        </w:rPr>
        <w:t>Four tender evaluation methods will be used with prequalification:</w:t>
      </w:r>
    </w:p>
    <w:p w14:paraId="60430BFF" w14:textId="380FAE25" w:rsidR="00B527C0" w:rsidRPr="00F459DF" w:rsidRDefault="00B527C0" w:rsidP="00B527C0">
      <w:pPr>
        <w:pStyle w:val="BodyText"/>
        <w:numPr>
          <w:ilvl w:val="0"/>
          <w:numId w:val="31"/>
        </w:numPr>
        <w:ind w:hanging="357"/>
        <w:contextualSpacing/>
        <w:jc w:val="both"/>
        <w:rPr>
          <w:lang w:val="en-NZ"/>
        </w:rPr>
      </w:pPr>
      <w:r w:rsidRPr="00F459DF">
        <w:rPr>
          <w:lang w:val="en-NZ"/>
        </w:rPr>
        <w:t>Expedited procedures (Negotiation or Selected Invitation to Tender)</w:t>
      </w:r>
    </w:p>
    <w:p w14:paraId="4C98A638" w14:textId="315431E5" w:rsidR="00B527C0" w:rsidRPr="00F459DF" w:rsidRDefault="00B527C0" w:rsidP="00B527C0">
      <w:pPr>
        <w:pStyle w:val="BodyText"/>
        <w:numPr>
          <w:ilvl w:val="0"/>
          <w:numId w:val="31"/>
        </w:numPr>
        <w:ind w:hanging="357"/>
        <w:contextualSpacing/>
        <w:jc w:val="both"/>
        <w:rPr>
          <w:lang w:val="en-NZ"/>
        </w:rPr>
      </w:pPr>
      <w:r w:rsidRPr="00F459DF">
        <w:rPr>
          <w:lang w:val="en-NZ"/>
        </w:rPr>
        <w:t>Lowest Price Conforming – with project specific attribute information as below</w:t>
      </w:r>
      <w:r w:rsidR="001D2C19" w:rsidRPr="00F459DF">
        <w:rPr>
          <w:lang w:val="en-NZ"/>
        </w:rPr>
        <w:t xml:space="preserve"> </w:t>
      </w:r>
      <w:r w:rsidR="00FE0CF9" w:rsidRPr="00F459DF">
        <w:rPr>
          <w:lang w:val="en-NZ"/>
        </w:rPr>
        <w:t>(</w:t>
      </w:r>
      <w:r w:rsidR="001D2C19" w:rsidRPr="00F459DF">
        <w:rPr>
          <w:lang w:val="en-NZ"/>
        </w:rPr>
        <w:t>if required)</w:t>
      </w:r>
      <w:r w:rsidRPr="00F459DF">
        <w:rPr>
          <w:lang w:val="en-NZ"/>
        </w:rPr>
        <w:t>:</w:t>
      </w:r>
    </w:p>
    <w:p w14:paraId="228D2198" w14:textId="179DE7DB" w:rsidR="00B527C0" w:rsidRPr="00F459DF" w:rsidRDefault="00D83DCD" w:rsidP="001D0215">
      <w:pPr>
        <w:pStyle w:val="BodyText"/>
        <w:numPr>
          <w:ilvl w:val="1"/>
          <w:numId w:val="32"/>
        </w:numPr>
        <w:contextualSpacing/>
        <w:jc w:val="both"/>
        <w:rPr>
          <w:lang w:val="en-NZ"/>
        </w:rPr>
      </w:pPr>
      <w:r w:rsidRPr="00F459DF">
        <w:rPr>
          <w:lang w:val="en-NZ"/>
        </w:rPr>
        <w:t>Relevant Experience</w:t>
      </w:r>
    </w:p>
    <w:p w14:paraId="5D256464" w14:textId="1FD47AC0" w:rsidR="00B527C0" w:rsidRPr="00F459DF" w:rsidRDefault="00FE0CF9" w:rsidP="001D0215">
      <w:pPr>
        <w:pStyle w:val="BodyText"/>
        <w:numPr>
          <w:ilvl w:val="1"/>
          <w:numId w:val="32"/>
        </w:numPr>
        <w:contextualSpacing/>
        <w:jc w:val="both"/>
        <w:rPr>
          <w:lang w:val="en-NZ"/>
        </w:rPr>
      </w:pPr>
      <w:r w:rsidRPr="00F459DF">
        <w:rPr>
          <w:lang w:val="en-NZ"/>
        </w:rPr>
        <w:t xml:space="preserve"> Relevant </w:t>
      </w:r>
      <w:r w:rsidR="003803E4" w:rsidRPr="00F459DF">
        <w:rPr>
          <w:lang w:val="en-NZ"/>
        </w:rPr>
        <w:t>Skills</w:t>
      </w:r>
    </w:p>
    <w:p w14:paraId="460CD8FE" w14:textId="3575E873" w:rsidR="00B527C0" w:rsidRPr="00F459DF" w:rsidRDefault="003803E4" w:rsidP="001D0215">
      <w:pPr>
        <w:pStyle w:val="BodyText"/>
        <w:numPr>
          <w:ilvl w:val="1"/>
          <w:numId w:val="32"/>
        </w:numPr>
        <w:contextualSpacing/>
        <w:jc w:val="both"/>
        <w:rPr>
          <w:lang w:val="en-NZ"/>
        </w:rPr>
      </w:pPr>
      <w:r w:rsidRPr="00F459DF">
        <w:rPr>
          <w:lang w:val="en-NZ"/>
        </w:rPr>
        <w:t xml:space="preserve"> Methodology</w:t>
      </w:r>
      <w:r w:rsidR="00F12537" w:rsidRPr="00F459DF">
        <w:rPr>
          <w:lang w:val="en-NZ"/>
        </w:rPr>
        <w:t xml:space="preserve"> (including </w:t>
      </w:r>
      <w:r w:rsidR="00A87AAF" w:rsidRPr="00F459DF">
        <w:rPr>
          <w:lang w:val="en-NZ"/>
        </w:rPr>
        <w:t>Construction</w:t>
      </w:r>
      <w:r w:rsidR="00F12537" w:rsidRPr="00F459DF">
        <w:rPr>
          <w:lang w:val="en-NZ"/>
        </w:rPr>
        <w:t xml:space="preserve"> Programme).</w:t>
      </w:r>
    </w:p>
    <w:p w14:paraId="7E96BD10" w14:textId="33E463D3" w:rsidR="00B527C0" w:rsidRPr="00F459DF" w:rsidRDefault="00B527C0" w:rsidP="00B527C0">
      <w:pPr>
        <w:pStyle w:val="BodyText"/>
        <w:numPr>
          <w:ilvl w:val="0"/>
          <w:numId w:val="31"/>
        </w:numPr>
        <w:ind w:hanging="357"/>
        <w:contextualSpacing/>
        <w:jc w:val="both"/>
        <w:rPr>
          <w:lang w:val="en-NZ"/>
        </w:rPr>
      </w:pPr>
      <w:r w:rsidRPr="00F459DF">
        <w:rPr>
          <w:lang w:val="en-NZ"/>
        </w:rPr>
        <w:t>Weighted Attribute (not used for Waka Kotahi funded projects)</w:t>
      </w:r>
    </w:p>
    <w:p w14:paraId="5BD656D7" w14:textId="07634F4F" w:rsidR="00B527C0" w:rsidRPr="00F459DF" w:rsidRDefault="00B527C0" w:rsidP="00B527C0">
      <w:pPr>
        <w:pStyle w:val="BodyText"/>
        <w:numPr>
          <w:ilvl w:val="0"/>
          <w:numId w:val="31"/>
        </w:numPr>
        <w:ind w:hanging="357"/>
        <w:contextualSpacing/>
        <w:jc w:val="both"/>
        <w:rPr>
          <w:lang w:val="en-NZ"/>
        </w:rPr>
      </w:pPr>
      <w:r w:rsidRPr="00F459DF">
        <w:rPr>
          <w:lang w:val="en-NZ"/>
        </w:rPr>
        <w:t xml:space="preserve">PQM </w:t>
      </w:r>
    </w:p>
    <w:p w14:paraId="14EEEEE8" w14:textId="7FD40ECC" w:rsidR="00DB6B60" w:rsidRPr="00F459DF" w:rsidRDefault="00DB6B60" w:rsidP="00B527C0">
      <w:pPr>
        <w:pStyle w:val="BodyText"/>
        <w:numPr>
          <w:ilvl w:val="0"/>
          <w:numId w:val="31"/>
        </w:numPr>
        <w:ind w:hanging="357"/>
        <w:contextualSpacing/>
        <w:jc w:val="both"/>
        <w:rPr>
          <w:lang w:val="en-NZ"/>
        </w:rPr>
      </w:pPr>
      <w:r w:rsidRPr="00F459DF">
        <w:rPr>
          <w:lang w:val="en-NZ"/>
        </w:rPr>
        <w:t>Modified Evaluation Method</w:t>
      </w:r>
      <w:r w:rsidR="00111C25" w:rsidRPr="00F459DF">
        <w:rPr>
          <w:lang w:val="en-NZ"/>
        </w:rPr>
        <w:t xml:space="preserve"> – for other specific attributes</w:t>
      </w:r>
      <w:r w:rsidR="00463257" w:rsidRPr="00F459DF">
        <w:rPr>
          <w:lang w:val="en-NZ"/>
        </w:rPr>
        <w:t>.</w:t>
      </w:r>
    </w:p>
    <w:p w14:paraId="069E29D9" w14:textId="53E86836" w:rsidR="00B527C0" w:rsidRPr="00F459DF" w:rsidRDefault="00B527C0" w:rsidP="00B527C0">
      <w:pPr>
        <w:pStyle w:val="BodyText"/>
        <w:jc w:val="both"/>
        <w:rPr>
          <w:lang w:val="en-NZ"/>
        </w:rPr>
      </w:pPr>
      <w:r w:rsidRPr="00F459DF">
        <w:rPr>
          <w:lang w:val="en-NZ"/>
        </w:rPr>
        <w:t>In most</w:t>
      </w:r>
      <w:r w:rsidR="00A552FA" w:rsidRPr="00F459DF">
        <w:rPr>
          <w:lang w:val="en-NZ"/>
        </w:rPr>
        <w:t xml:space="preserve"> instances Contractors chosen to undertake work will be chosen from the list of prequalified contractors under the appropriate work classification level.</w:t>
      </w:r>
    </w:p>
    <w:p w14:paraId="1652102E" w14:textId="03DD9F37" w:rsidR="00A552FA" w:rsidRPr="00F459DF" w:rsidRDefault="00A552FA" w:rsidP="00B527C0">
      <w:pPr>
        <w:pStyle w:val="BodyText"/>
        <w:jc w:val="both"/>
        <w:rPr>
          <w:lang w:val="en-NZ"/>
        </w:rPr>
      </w:pPr>
      <w:r w:rsidRPr="00F459DF">
        <w:rPr>
          <w:lang w:val="en-NZ"/>
        </w:rPr>
        <w:t xml:space="preserve">In some </w:t>
      </w:r>
      <w:r w:rsidR="00B162C2" w:rsidRPr="00F459DF">
        <w:rPr>
          <w:lang w:val="en-NZ"/>
        </w:rPr>
        <w:t>instances,</w:t>
      </w:r>
      <w:r w:rsidRPr="00F459DF">
        <w:rPr>
          <w:lang w:val="en-NZ"/>
        </w:rPr>
        <w:t xml:space="preserve"> it will be impractical to use prequalification for tendering.</w:t>
      </w:r>
      <w:r w:rsidR="0039392A" w:rsidRPr="00F459DF">
        <w:rPr>
          <w:lang w:val="en-NZ"/>
        </w:rPr>
        <w:t xml:space="preserve"> For example where the work is of a highly specialized nature, resulting in insufficient prequalified contractors being able to undertake the work resulting in a lack of competition. In this situation the </w:t>
      </w:r>
      <w:r w:rsidR="00D41DCA" w:rsidRPr="00F459DF">
        <w:rPr>
          <w:lang w:val="en-NZ"/>
        </w:rPr>
        <w:t>Council</w:t>
      </w:r>
      <w:r w:rsidR="0039392A" w:rsidRPr="00F459DF">
        <w:rPr>
          <w:lang w:val="en-NZ"/>
        </w:rPr>
        <w:t xml:space="preserve"> may choose open tendering with non-price attributes being </w:t>
      </w:r>
      <w:r w:rsidR="00A75D71" w:rsidRPr="00F459DF">
        <w:rPr>
          <w:lang w:val="en-NZ"/>
        </w:rPr>
        <w:t>submitted</w:t>
      </w:r>
      <w:r w:rsidR="0039392A" w:rsidRPr="00F459DF">
        <w:rPr>
          <w:lang w:val="en-NZ"/>
        </w:rPr>
        <w:t>.</w:t>
      </w:r>
    </w:p>
    <w:p w14:paraId="71DB776B" w14:textId="6A2995F5" w:rsidR="00B162C2" w:rsidRPr="00F459DF" w:rsidRDefault="0039392A" w:rsidP="00B527C0">
      <w:pPr>
        <w:pStyle w:val="BodyText"/>
        <w:jc w:val="both"/>
        <w:rPr>
          <w:lang w:val="en-NZ"/>
        </w:rPr>
      </w:pPr>
      <w:r w:rsidRPr="00F459DF">
        <w:rPr>
          <w:lang w:val="en-NZ"/>
        </w:rPr>
        <w:t>The tender evaluation methodology used for each tender will be that specified by the Tender Documents.</w:t>
      </w:r>
    </w:p>
    <w:p w14:paraId="245FD0CD" w14:textId="05F99F41" w:rsidR="00925375" w:rsidRPr="00F459DF" w:rsidRDefault="00CA1A8C" w:rsidP="00872E0C">
      <w:pPr>
        <w:pStyle w:val="Heading2"/>
        <w:jc w:val="both"/>
        <w:rPr>
          <w:lang w:val="en-NZ"/>
        </w:rPr>
      </w:pPr>
      <w:bookmarkStart w:id="33" w:name="_Toc136006916"/>
      <w:r w:rsidRPr="00F459DF">
        <w:rPr>
          <w:lang w:val="en-NZ"/>
        </w:rPr>
        <w:t>Pre-letting Meeting</w:t>
      </w:r>
      <w:bookmarkEnd w:id="33"/>
    </w:p>
    <w:p w14:paraId="545F4240" w14:textId="44EF7DF8" w:rsidR="00E6130A" w:rsidRPr="00F459DF" w:rsidRDefault="00F33754" w:rsidP="00872E0C">
      <w:pPr>
        <w:pStyle w:val="BodyText"/>
        <w:jc w:val="both"/>
        <w:rPr>
          <w:lang w:val="en-NZ"/>
        </w:rPr>
      </w:pPr>
      <w:r w:rsidRPr="00F459DF">
        <w:rPr>
          <w:lang w:val="en-NZ"/>
        </w:rPr>
        <w:t xml:space="preserve">In the event that a </w:t>
      </w:r>
      <w:r w:rsidR="00CA20BA" w:rsidRPr="00F459DF">
        <w:rPr>
          <w:lang w:val="en-NZ"/>
        </w:rPr>
        <w:t>Tender Evaluation Team</w:t>
      </w:r>
      <w:r w:rsidRPr="00F459DF">
        <w:rPr>
          <w:lang w:val="en-NZ"/>
        </w:rPr>
        <w:t xml:space="preserve"> considers that a tenderer who is prequalified does not have the required skill to complete the project, a pre-letting meeting will be held to address any outstanding concerns. If these concerns cannot be suitabl</w:t>
      </w:r>
      <w:r w:rsidR="00CA20BA" w:rsidRPr="00F459DF">
        <w:rPr>
          <w:lang w:val="en-NZ"/>
        </w:rPr>
        <w:t>y</w:t>
      </w:r>
      <w:r w:rsidRPr="00F459DF">
        <w:rPr>
          <w:lang w:val="en-NZ"/>
        </w:rPr>
        <w:t xml:space="preserve"> </w:t>
      </w:r>
      <w:r w:rsidR="00E552D7" w:rsidRPr="00F459DF">
        <w:rPr>
          <w:lang w:val="en-NZ"/>
        </w:rPr>
        <w:t>resolved</w:t>
      </w:r>
      <w:r w:rsidRPr="00F459DF">
        <w:rPr>
          <w:lang w:val="en-NZ"/>
        </w:rPr>
        <w:t xml:space="preserve"> that </w:t>
      </w:r>
      <w:r w:rsidRPr="00F459DF">
        <w:rPr>
          <w:lang w:val="en-NZ"/>
        </w:rPr>
        <w:lastRenderedPageBreak/>
        <w:t>tenderer will be rejected and the tender evaluation continued with the next highest ranked tenderer.</w:t>
      </w:r>
    </w:p>
    <w:p w14:paraId="22277407" w14:textId="77777777" w:rsidR="00E6130A" w:rsidRPr="00F459DF" w:rsidRDefault="00E6130A">
      <w:pPr>
        <w:spacing w:after="160" w:line="259" w:lineRule="auto"/>
        <w:rPr>
          <w:sz w:val="24"/>
          <w:lang w:val="en-NZ"/>
        </w:rPr>
      </w:pPr>
      <w:r w:rsidRPr="00F459DF">
        <w:rPr>
          <w:lang w:val="en-NZ"/>
        </w:rPr>
        <w:br w:type="page"/>
      </w:r>
    </w:p>
    <w:p w14:paraId="6E1F8025" w14:textId="77777777" w:rsidR="007425C5" w:rsidRPr="00F459DF" w:rsidRDefault="007425C5" w:rsidP="007425C5">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A — CHECKLIST</w:t>
      </w:r>
      <w:r w:rsidRPr="00F459DF">
        <w:rPr>
          <w:rFonts w:cstheme="minorHAnsi"/>
          <w:b/>
          <w:bCs/>
          <w:spacing w:val="4"/>
          <w:w w:val="90"/>
          <w:sz w:val="40"/>
          <w:szCs w:val="40"/>
          <w:u w:color="000000"/>
          <w:lang w:val="en-NZ"/>
        </w:rPr>
        <w:t xml:space="preserve"> </w:t>
      </w:r>
      <w:r w:rsidRPr="00F459DF">
        <w:rPr>
          <w:rFonts w:cstheme="minorHAnsi"/>
          <w:b/>
          <w:bCs/>
          <w:w w:val="90"/>
          <w:sz w:val="40"/>
          <w:szCs w:val="40"/>
          <w:u w:color="000000"/>
          <w:lang w:val="en-NZ"/>
        </w:rPr>
        <w:t>FORM</w:t>
      </w:r>
      <w:r w:rsidRPr="00F459DF">
        <w:rPr>
          <w:rFonts w:cstheme="minorHAnsi"/>
          <w:b/>
          <w:bCs/>
          <w:sz w:val="40"/>
          <w:szCs w:val="40"/>
          <w:u w:color="000000"/>
          <w:lang w:val="en-NZ"/>
        </w:rPr>
        <w:tab/>
      </w:r>
    </w:p>
    <w:p w14:paraId="4983FD68" w14:textId="1CCF0B1A" w:rsidR="007425C5" w:rsidRPr="00F459DF" w:rsidRDefault="007425C5" w:rsidP="007425C5">
      <w:pPr>
        <w:pStyle w:val="BodyText"/>
        <w:rPr>
          <w:rFonts w:cstheme="minorHAnsi"/>
          <w:szCs w:val="24"/>
          <w:lang w:val="en-NZ"/>
        </w:rPr>
      </w:pPr>
      <w:r w:rsidRPr="00F459DF">
        <w:rPr>
          <w:rFonts w:cstheme="minorHAnsi"/>
          <w:szCs w:val="24"/>
          <w:lang w:val="en-NZ"/>
        </w:rPr>
        <w:t>ROADING</w:t>
      </w:r>
      <w:r w:rsidR="00F67F2A" w:rsidRPr="00F459DF">
        <w:rPr>
          <w:rFonts w:cstheme="minorHAnsi"/>
          <w:szCs w:val="24"/>
          <w:lang w:val="en-NZ"/>
        </w:rPr>
        <w:t xml:space="preserve"> / </w:t>
      </w:r>
      <w:r w:rsidRPr="00F459DF">
        <w:rPr>
          <w:rFonts w:cstheme="minorHAnsi"/>
          <w:szCs w:val="24"/>
          <w:lang w:val="en-NZ"/>
        </w:rPr>
        <w:t>STRUCTURES CONTRACTOR PREQUALIFICATION (</w:t>
      </w:r>
      <w:r w:rsidRPr="00F459DF">
        <w:rPr>
          <w:rFonts w:cstheme="minorHAnsi"/>
          <w:i/>
          <w:iCs/>
          <w:szCs w:val="24"/>
          <w:lang w:val="en-NZ"/>
        </w:rPr>
        <w:t>to be submitted with prequalification application</w:t>
      </w:r>
      <w:r w:rsidRPr="00F459DF">
        <w:rPr>
          <w:rFonts w:cstheme="minorHAnsi"/>
          <w:szCs w:val="24"/>
          <w:lang w:val="en-NZ"/>
        </w:rPr>
        <w:t>)</w:t>
      </w:r>
    </w:p>
    <w:p w14:paraId="679D6342" w14:textId="77777777" w:rsidR="007425C5" w:rsidRPr="00F459DF" w:rsidRDefault="007425C5" w:rsidP="007425C5">
      <w:pPr>
        <w:pStyle w:val="BodyText"/>
        <w:rPr>
          <w:rFonts w:cstheme="minorHAnsi"/>
          <w:sz w:val="20"/>
          <w:szCs w:val="20"/>
          <w:lang w:val="en-NZ"/>
        </w:rPr>
      </w:pPr>
    </w:p>
    <w:p w14:paraId="1BF5CB12" w14:textId="77777777" w:rsidR="007425C5" w:rsidRPr="00F459DF" w:rsidRDefault="007425C5" w:rsidP="007425C5">
      <w:pPr>
        <w:pStyle w:val="BodyText"/>
        <w:rPr>
          <w:rFonts w:cstheme="minorHAnsi"/>
          <w:sz w:val="20"/>
          <w:szCs w:val="20"/>
          <w:lang w:val="en-NZ"/>
        </w:rPr>
      </w:pPr>
    </w:p>
    <w:p w14:paraId="3F7C4130" w14:textId="72C705D2" w:rsidR="007425C5" w:rsidRPr="00F459DF" w:rsidRDefault="007425C5" w:rsidP="007425C5">
      <w:pPr>
        <w:pStyle w:val="BodyText"/>
        <w:rPr>
          <w:rFonts w:cstheme="minorHAnsi"/>
          <w:sz w:val="20"/>
          <w:szCs w:val="20"/>
          <w:lang w:val="en-NZ"/>
        </w:rPr>
      </w:pPr>
      <w:r w:rsidRPr="00F459DF">
        <w:rPr>
          <w:rFonts w:cstheme="minorHAnsi"/>
          <w:sz w:val="20"/>
          <w:szCs w:val="20"/>
          <w:lang w:val="en-NZ"/>
        </w:rPr>
        <w:t>FROM:</w:t>
      </w:r>
      <w:r w:rsidRPr="00F459DF">
        <w:rPr>
          <w:rFonts w:cstheme="minorHAnsi"/>
          <w:sz w:val="20"/>
          <w:szCs w:val="20"/>
          <w:u w:val="single"/>
          <w:lang w:val="en-NZ"/>
        </w:rPr>
        <w:tab/>
        <w:t xml:space="preserve">  </w:t>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t xml:space="preserve">   </w:t>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lang w:val="en-NZ"/>
        </w:rPr>
        <w:t>(Name of</w:t>
      </w:r>
      <w:r w:rsidRPr="00F459DF">
        <w:rPr>
          <w:rFonts w:cstheme="minorHAnsi"/>
          <w:spacing w:val="-14"/>
          <w:sz w:val="20"/>
          <w:szCs w:val="20"/>
          <w:lang w:val="en-NZ"/>
        </w:rPr>
        <w:t xml:space="preserve"> </w:t>
      </w:r>
      <w:r w:rsidRPr="00F459DF">
        <w:rPr>
          <w:rFonts w:cstheme="minorHAnsi"/>
          <w:sz w:val="20"/>
          <w:szCs w:val="20"/>
          <w:lang w:val="en-NZ"/>
        </w:rPr>
        <w:t>Contractor)</w:t>
      </w:r>
    </w:p>
    <w:p w14:paraId="1CDDAB80" w14:textId="77777777" w:rsidR="007425C5" w:rsidRPr="00F459DF" w:rsidRDefault="007425C5" w:rsidP="007425C5">
      <w:pPr>
        <w:pStyle w:val="BodyText"/>
        <w:rPr>
          <w:rFonts w:cstheme="minorHAnsi"/>
          <w:sz w:val="20"/>
          <w:szCs w:val="20"/>
          <w:lang w:val="en-NZ"/>
        </w:rPr>
      </w:pPr>
    </w:p>
    <w:p w14:paraId="7F0917E6" w14:textId="77777777" w:rsidR="007425C5" w:rsidRPr="00F459DF" w:rsidRDefault="007425C5" w:rsidP="007425C5">
      <w:pPr>
        <w:pStyle w:val="BodyText"/>
        <w:rPr>
          <w:rFonts w:cstheme="minorHAnsi"/>
          <w:sz w:val="20"/>
          <w:szCs w:val="20"/>
          <w:lang w:val="en-NZ"/>
        </w:rPr>
      </w:pPr>
    </w:p>
    <w:p w14:paraId="24288C11" w14:textId="04AEE09D" w:rsidR="007425C5" w:rsidRPr="00F459DF" w:rsidRDefault="007425C5" w:rsidP="007425C5">
      <w:pPr>
        <w:pStyle w:val="TableCaption"/>
        <w:rPr>
          <w:sz w:val="20"/>
          <w:szCs w:val="20"/>
          <w:lang w:val="en-NZ"/>
        </w:rPr>
      </w:pPr>
    </w:p>
    <w:tbl>
      <w:tblPr>
        <w:tblStyle w:val="GHDGridTable"/>
        <w:tblW w:w="5000" w:type="pct"/>
        <w:tblLayout w:type="fixed"/>
        <w:tblLook w:val="0620" w:firstRow="1" w:lastRow="0" w:firstColumn="0" w:lastColumn="0" w:noHBand="1" w:noVBand="1"/>
      </w:tblPr>
      <w:tblGrid>
        <w:gridCol w:w="7596"/>
        <w:gridCol w:w="1918"/>
      </w:tblGrid>
      <w:tr w:rsidR="007425C5" w:rsidRPr="00F459DF" w14:paraId="5ACA18AA" w14:textId="77777777" w:rsidTr="007425C5">
        <w:trPr>
          <w:cnfStyle w:val="100000000000" w:firstRow="1" w:lastRow="0" w:firstColumn="0" w:lastColumn="0" w:oddVBand="0" w:evenVBand="0" w:oddHBand="0" w:evenHBand="0" w:firstRowFirstColumn="0" w:firstRowLastColumn="0" w:lastRowFirstColumn="0" w:lastRowLastColumn="0"/>
        </w:trPr>
        <w:tc>
          <w:tcPr>
            <w:tcW w:w="7596" w:type="dxa"/>
          </w:tcPr>
          <w:p w14:paraId="4CEFC469" w14:textId="6DB5262D" w:rsidR="007425C5" w:rsidRPr="00F459DF" w:rsidRDefault="007425C5" w:rsidP="007425C5">
            <w:pPr>
              <w:pStyle w:val="TableHeading"/>
              <w:rPr>
                <w:szCs w:val="18"/>
                <w:lang w:val="en-NZ"/>
              </w:rPr>
            </w:pPr>
            <w:r w:rsidRPr="00F459DF">
              <w:rPr>
                <w:szCs w:val="18"/>
                <w:lang w:val="en-NZ"/>
              </w:rPr>
              <w:t>Item</w:t>
            </w:r>
          </w:p>
        </w:tc>
        <w:tc>
          <w:tcPr>
            <w:tcW w:w="1918" w:type="dxa"/>
          </w:tcPr>
          <w:p w14:paraId="254ECAE2" w14:textId="3BDBB468" w:rsidR="007425C5" w:rsidRPr="00F459DF" w:rsidRDefault="007425C5" w:rsidP="007425C5">
            <w:pPr>
              <w:pStyle w:val="TableHeading"/>
              <w:rPr>
                <w:szCs w:val="18"/>
                <w:lang w:val="en-NZ"/>
              </w:rPr>
            </w:pPr>
            <w:r w:rsidRPr="00F459DF">
              <w:rPr>
                <w:szCs w:val="18"/>
                <w:lang w:val="en-NZ"/>
              </w:rPr>
              <w:t>Tick Space</w:t>
            </w:r>
          </w:p>
        </w:tc>
      </w:tr>
      <w:tr w:rsidR="007425C5" w:rsidRPr="00F459DF" w14:paraId="5B10A838" w14:textId="77777777" w:rsidTr="007425C5">
        <w:tc>
          <w:tcPr>
            <w:tcW w:w="7596" w:type="dxa"/>
          </w:tcPr>
          <w:p w14:paraId="4CB71A62" w14:textId="77777777" w:rsidR="007425C5" w:rsidRPr="00F459DF" w:rsidRDefault="007425C5" w:rsidP="007425C5">
            <w:pPr>
              <w:pStyle w:val="TableText"/>
              <w:rPr>
                <w:szCs w:val="18"/>
                <w:lang w:val="en-NZ"/>
              </w:rPr>
            </w:pPr>
            <w:r w:rsidRPr="00F459DF">
              <w:rPr>
                <w:szCs w:val="18"/>
                <w:lang w:val="en-NZ"/>
              </w:rPr>
              <w:t>Appendix B: Application Form</w:t>
            </w:r>
          </w:p>
        </w:tc>
        <w:tc>
          <w:tcPr>
            <w:tcW w:w="1918" w:type="dxa"/>
          </w:tcPr>
          <w:p w14:paraId="277BFFCA" w14:textId="77777777" w:rsidR="007425C5" w:rsidRPr="00F459DF" w:rsidRDefault="007425C5" w:rsidP="007425C5">
            <w:pPr>
              <w:pStyle w:val="TableText"/>
              <w:rPr>
                <w:szCs w:val="18"/>
                <w:lang w:val="en-NZ"/>
              </w:rPr>
            </w:pPr>
          </w:p>
        </w:tc>
      </w:tr>
      <w:tr w:rsidR="007425C5" w:rsidRPr="00F459DF" w14:paraId="7DC7D85A" w14:textId="77777777" w:rsidTr="007425C5">
        <w:tc>
          <w:tcPr>
            <w:tcW w:w="7596" w:type="dxa"/>
          </w:tcPr>
          <w:p w14:paraId="29126342" w14:textId="4BFBD078" w:rsidR="007425C5" w:rsidRPr="00F459DF" w:rsidRDefault="007425C5" w:rsidP="007425C5">
            <w:pPr>
              <w:pStyle w:val="TableText"/>
              <w:rPr>
                <w:szCs w:val="18"/>
                <w:lang w:val="en-NZ"/>
              </w:rPr>
            </w:pPr>
            <w:r w:rsidRPr="00F459DF">
              <w:rPr>
                <w:szCs w:val="18"/>
                <w:lang w:val="en-NZ"/>
              </w:rPr>
              <w:t>Appendix 1: Experience and Resources Letters (2)</w:t>
            </w:r>
          </w:p>
        </w:tc>
        <w:tc>
          <w:tcPr>
            <w:tcW w:w="1918" w:type="dxa"/>
          </w:tcPr>
          <w:p w14:paraId="41769891" w14:textId="77777777" w:rsidR="007425C5" w:rsidRPr="00F459DF" w:rsidRDefault="007425C5" w:rsidP="007425C5">
            <w:pPr>
              <w:pStyle w:val="TableText"/>
              <w:rPr>
                <w:szCs w:val="18"/>
                <w:lang w:val="en-NZ"/>
              </w:rPr>
            </w:pPr>
          </w:p>
        </w:tc>
      </w:tr>
      <w:tr w:rsidR="007425C5" w:rsidRPr="00F459DF" w14:paraId="2CC0DA4B" w14:textId="77777777" w:rsidTr="007425C5">
        <w:tc>
          <w:tcPr>
            <w:tcW w:w="7596" w:type="dxa"/>
          </w:tcPr>
          <w:p w14:paraId="76C3E130" w14:textId="77777777" w:rsidR="007425C5" w:rsidRPr="00F459DF" w:rsidRDefault="007425C5" w:rsidP="007425C5">
            <w:pPr>
              <w:pStyle w:val="TableText"/>
              <w:rPr>
                <w:szCs w:val="18"/>
                <w:lang w:val="en-NZ"/>
              </w:rPr>
            </w:pPr>
            <w:r w:rsidRPr="00F459DF">
              <w:rPr>
                <w:szCs w:val="18"/>
                <w:lang w:val="en-NZ"/>
              </w:rPr>
              <w:t>Appendix 2: Traffic Management Letter</w:t>
            </w:r>
          </w:p>
        </w:tc>
        <w:tc>
          <w:tcPr>
            <w:tcW w:w="1918" w:type="dxa"/>
          </w:tcPr>
          <w:p w14:paraId="53A2EF3D" w14:textId="77777777" w:rsidR="007425C5" w:rsidRPr="00F459DF" w:rsidRDefault="007425C5" w:rsidP="007425C5">
            <w:pPr>
              <w:pStyle w:val="TableText"/>
              <w:rPr>
                <w:szCs w:val="18"/>
                <w:lang w:val="en-NZ"/>
              </w:rPr>
            </w:pPr>
          </w:p>
        </w:tc>
      </w:tr>
      <w:tr w:rsidR="007425C5" w:rsidRPr="00F459DF" w14:paraId="353029D2" w14:textId="77777777" w:rsidTr="007425C5">
        <w:tc>
          <w:tcPr>
            <w:tcW w:w="7596" w:type="dxa"/>
          </w:tcPr>
          <w:p w14:paraId="7D832EA2" w14:textId="77777777" w:rsidR="007425C5" w:rsidRPr="00F459DF" w:rsidRDefault="007425C5" w:rsidP="007425C5">
            <w:pPr>
              <w:pStyle w:val="TableText"/>
              <w:rPr>
                <w:szCs w:val="18"/>
                <w:lang w:val="en-NZ"/>
              </w:rPr>
            </w:pPr>
            <w:r w:rsidRPr="00F459DF">
              <w:rPr>
                <w:szCs w:val="18"/>
                <w:lang w:val="en-NZ"/>
              </w:rPr>
              <w:t>Appendix 3: Environmental Management Letters (2)</w:t>
            </w:r>
          </w:p>
        </w:tc>
        <w:tc>
          <w:tcPr>
            <w:tcW w:w="1918" w:type="dxa"/>
          </w:tcPr>
          <w:p w14:paraId="2CA0F051" w14:textId="77777777" w:rsidR="007425C5" w:rsidRPr="00F459DF" w:rsidRDefault="007425C5" w:rsidP="007425C5">
            <w:pPr>
              <w:pStyle w:val="TableText"/>
              <w:rPr>
                <w:szCs w:val="18"/>
                <w:lang w:val="en-NZ"/>
              </w:rPr>
            </w:pPr>
          </w:p>
        </w:tc>
      </w:tr>
      <w:tr w:rsidR="007425C5" w:rsidRPr="00F459DF" w14:paraId="59C9A983" w14:textId="77777777" w:rsidTr="007425C5">
        <w:tc>
          <w:tcPr>
            <w:tcW w:w="7596" w:type="dxa"/>
          </w:tcPr>
          <w:p w14:paraId="33DB7CD3" w14:textId="64C451AD" w:rsidR="007425C5" w:rsidRPr="00F459DF" w:rsidRDefault="007425C5" w:rsidP="007425C5">
            <w:pPr>
              <w:pStyle w:val="TableText"/>
              <w:rPr>
                <w:szCs w:val="18"/>
                <w:lang w:val="en-NZ"/>
              </w:rPr>
            </w:pPr>
            <w:r w:rsidRPr="00F459DF">
              <w:rPr>
                <w:szCs w:val="18"/>
                <w:lang w:val="en-NZ"/>
              </w:rPr>
              <w:t>Appendix 4: Sustainability Management Letter</w:t>
            </w:r>
          </w:p>
        </w:tc>
        <w:tc>
          <w:tcPr>
            <w:tcW w:w="1918" w:type="dxa"/>
          </w:tcPr>
          <w:p w14:paraId="0650834C" w14:textId="77777777" w:rsidR="007425C5" w:rsidRPr="00F459DF" w:rsidRDefault="007425C5" w:rsidP="007425C5">
            <w:pPr>
              <w:pStyle w:val="TableText"/>
              <w:rPr>
                <w:szCs w:val="18"/>
                <w:lang w:val="en-NZ"/>
              </w:rPr>
            </w:pPr>
          </w:p>
        </w:tc>
      </w:tr>
      <w:tr w:rsidR="007425C5" w:rsidRPr="00F459DF" w14:paraId="6AD0D499" w14:textId="77777777" w:rsidTr="007425C5">
        <w:tc>
          <w:tcPr>
            <w:tcW w:w="7596" w:type="dxa"/>
          </w:tcPr>
          <w:p w14:paraId="13C12154" w14:textId="298075D4" w:rsidR="007425C5" w:rsidRPr="00F459DF" w:rsidRDefault="007425C5" w:rsidP="007425C5">
            <w:pPr>
              <w:pStyle w:val="TableText"/>
              <w:rPr>
                <w:szCs w:val="18"/>
                <w:lang w:val="en-NZ"/>
              </w:rPr>
            </w:pPr>
            <w:r w:rsidRPr="00F459DF">
              <w:rPr>
                <w:szCs w:val="18"/>
                <w:lang w:val="en-NZ"/>
              </w:rPr>
              <w:t>Appendix 5: Project Management Letter</w:t>
            </w:r>
            <w:r w:rsidR="00055804" w:rsidRPr="00F459DF">
              <w:rPr>
                <w:szCs w:val="18"/>
                <w:lang w:val="en-NZ"/>
              </w:rPr>
              <w:t>s (2)</w:t>
            </w:r>
          </w:p>
        </w:tc>
        <w:tc>
          <w:tcPr>
            <w:tcW w:w="1918" w:type="dxa"/>
          </w:tcPr>
          <w:p w14:paraId="7328444B" w14:textId="77777777" w:rsidR="007425C5" w:rsidRPr="00F459DF" w:rsidRDefault="007425C5" w:rsidP="007425C5">
            <w:pPr>
              <w:pStyle w:val="TableText"/>
              <w:rPr>
                <w:szCs w:val="18"/>
                <w:lang w:val="en-NZ"/>
              </w:rPr>
            </w:pPr>
          </w:p>
        </w:tc>
      </w:tr>
      <w:tr w:rsidR="007425C5" w:rsidRPr="00F459DF" w14:paraId="7577E06E" w14:textId="77777777" w:rsidTr="007425C5">
        <w:tc>
          <w:tcPr>
            <w:tcW w:w="7596" w:type="dxa"/>
          </w:tcPr>
          <w:p w14:paraId="6878EC63" w14:textId="5C72F726" w:rsidR="007425C5" w:rsidRPr="00F459DF" w:rsidRDefault="007425C5" w:rsidP="007425C5">
            <w:pPr>
              <w:pStyle w:val="TableText"/>
              <w:rPr>
                <w:szCs w:val="18"/>
                <w:lang w:val="en-NZ"/>
              </w:rPr>
            </w:pPr>
            <w:r w:rsidRPr="00F459DF">
              <w:rPr>
                <w:szCs w:val="18"/>
                <w:lang w:val="en-NZ"/>
              </w:rPr>
              <w:t>Appendix 6: Co-operation and Partnering Letter</w:t>
            </w:r>
          </w:p>
        </w:tc>
        <w:tc>
          <w:tcPr>
            <w:tcW w:w="1918" w:type="dxa"/>
          </w:tcPr>
          <w:p w14:paraId="02118715" w14:textId="77777777" w:rsidR="007425C5" w:rsidRPr="00F459DF" w:rsidRDefault="007425C5" w:rsidP="007425C5">
            <w:pPr>
              <w:pStyle w:val="TableText"/>
              <w:rPr>
                <w:szCs w:val="18"/>
                <w:lang w:val="en-NZ"/>
              </w:rPr>
            </w:pPr>
          </w:p>
        </w:tc>
      </w:tr>
      <w:tr w:rsidR="007425C5" w:rsidRPr="00F459DF" w14:paraId="73D1E67C" w14:textId="77777777" w:rsidTr="007425C5">
        <w:tc>
          <w:tcPr>
            <w:tcW w:w="7596" w:type="dxa"/>
          </w:tcPr>
          <w:p w14:paraId="12E9D7D3" w14:textId="0977EEDF" w:rsidR="007425C5" w:rsidRPr="00F459DF" w:rsidRDefault="007425C5" w:rsidP="007425C5">
            <w:pPr>
              <w:pStyle w:val="TableText"/>
              <w:rPr>
                <w:szCs w:val="18"/>
                <w:lang w:val="en-NZ"/>
              </w:rPr>
            </w:pPr>
            <w:r w:rsidRPr="00F459DF">
              <w:rPr>
                <w:szCs w:val="18"/>
                <w:lang w:val="en-NZ"/>
              </w:rPr>
              <w:t>Appendix 7: Quality Assurance Letter</w:t>
            </w:r>
            <w:r w:rsidR="00055804" w:rsidRPr="00F459DF">
              <w:rPr>
                <w:szCs w:val="18"/>
                <w:lang w:val="en-NZ"/>
              </w:rPr>
              <w:t>s (2)</w:t>
            </w:r>
          </w:p>
        </w:tc>
        <w:tc>
          <w:tcPr>
            <w:tcW w:w="1918" w:type="dxa"/>
          </w:tcPr>
          <w:p w14:paraId="3009676F" w14:textId="77777777" w:rsidR="007425C5" w:rsidRPr="00F459DF" w:rsidRDefault="007425C5" w:rsidP="007425C5">
            <w:pPr>
              <w:pStyle w:val="TableText"/>
              <w:rPr>
                <w:szCs w:val="18"/>
                <w:lang w:val="en-NZ"/>
              </w:rPr>
            </w:pPr>
          </w:p>
        </w:tc>
      </w:tr>
      <w:tr w:rsidR="007425C5" w:rsidRPr="00F459DF" w14:paraId="1D644DD1" w14:textId="77777777" w:rsidTr="007425C5">
        <w:tc>
          <w:tcPr>
            <w:tcW w:w="7596" w:type="dxa"/>
          </w:tcPr>
          <w:p w14:paraId="78BEC411" w14:textId="4AA37DA1" w:rsidR="007425C5" w:rsidRPr="00F459DF" w:rsidRDefault="007425C5" w:rsidP="007425C5">
            <w:pPr>
              <w:pStyle w:val="TableText"/>
              <w:rPr>
                <w:szCs w:val="18"/>
                <w:lang w:val="en-NZ"/>
              </w:rPr>
            </w:pPr>
            <w:r w:rsidRPr="00F459DF">
              <w:rPr>
                <w:szCs w:val="18"/>
                <w:lang w:val="en-NZ"/>
              </w:rPr>
              <w:t>Appendix 8: Financial Due Diligence Verification Form</w:t>
            </w:r>
          </w:p>
        </w:tc>
        <w:tc>
          <w:tcPr>
            <w:tcW w:w="1918" w:type="dxa"/>
          </w:tcPr>
          <w:p w14:paraId="4974B583" w14:textId="77777777" w:rsidR="007425C5" w:rsidRPr="00F459DF" w:rsidRDefault="007425C5" w:rsidP="007425C5">
            <w:pPr>
              <w:pStyle w:val="TableText"/>
              <w:rPr>
                <w:szCs w:val="18"/>
                <w:lang w:val="en-NZ"/>
              </w:rPr>
            </w:pPr>
          </w:p>
        </w:tc>
      </w:tr>
      <w:tr w:rsidR="007425C5" w:rsidRPr="00F459DF" w14:paraId="77D19D77" w14:textId="77777777" w:rsidTr="007425C5">
        <w:tc>
          <w:tcPr>
            <w:tcW w:w="7596" w:type="dxa"/>
          </w:tcPr>
          <w:p w14:paraId="56842918" w14:textId="72470EAA" w:rsidR="007425C5" w:rsidRPr="00F459DF" w:rsidRDefault="007425C5" w:rsidP="007425C5">
            <w:pPr>
              <w:pStyle w:val="TableText"/>
              <w:rPr>
                <w:szCs w:val="18"/>
                <w:lang w:val="en-NZ"/>
              </w:rPr>
            </w:pPr>
            <w:r w:rsidRPr="00F459DF">
              <w:rPr>
                <w:szCs w:val="18"/>
                <w:lang w:val="en-NZ"/>
              </w:rPr>
              <w:t>Appendix 9: Health and Safety Verification Form</w:t>
            </w:r>
          </w:p>
        </w:tc>
        <w:tc>
          <w:tcPr>
            <w:tcW w:w="1918" w:type="dxa"/>
          </w:tcPr>
          <w:p w14:paraId="272955E9" w14:textId="77777777" w:rsidR="007425C5" w:rsidRPr="00F459DF" w:rsidRDefault="007425C5" w:rsidP="007425C5">
            <w:pPr>
              <w:pStyle w:val="TableText"/>
              <w:rPr>
                <w:szCs w:val="18"/>
                <w:lang w:val="en-NZ"/>
              </w:rPr>
            </w:pPr>
          </w:p>
        </w:tc>
      </w:tr>
      <w:tr w:rsidR="007425C5" w:rsidRPr="00F459DF" w14:paraId="4ADFB132" w14:textId="77777777" w:rsidTr="007425C5">
        <w:tc>
          <w:tcPr>
            <w:tcW w:w="7596" w:type="dxa"/>
          </w:tcPr>
          <w:p w14:paraId="3F92C58F" w14:textId="087DAE20" w:rsidR="007425C5" w:rsidRPr="00F459DF" w:rsidRDefault="007425C5" w:rsidP="007425C5">
            <w:pPr>
              <w:pStyle w:val="TableText"/>
              <w:rPr>
                <w:szCs w:val="18"/>
                <w:lang w:val="en-NZ"/>
              </w:rPr>
            </w:pPr>
            <w:r w:rsidRPr="00F459DF">
              <w:rPr>
                <w:szCs w:val="18"/>
                <w:lang w:val="en-NZ"/>
              </w:rPr>
              <w:t>Appendix 10: Insurance Verification Form</w:t>
            </w:r>
          </w:p>
        </w:tc>
        <w:tc>
          <w:tcPr>
            <w:tcW w:w="1918" w:type="dxa"/>
          </w:tcPr>
          <w:p w14:paraId="7CB1C501" w14:textId="77777777" w:rsidR="007425C5" w:rsidRPr="00F459DF" w:rsidRDefault="007425C5" w:rsidP="007425C5">
            <w:pPr>
              <w:pStyle w:val="TableText"/>
              <w:rPr>
                <w:szCs w:val="18"/>
                <w:lang w:val="en-NZ"/>
              </w:rPr>
            </w:pPr>
          </w:p>
        </w:tc>
      </w:tr>
    </w:tbl>
    <w:p w14:paraId="029DB27F" w14:textId="77777777" w:rsidR="007425C5" w:rsidRPr="00F459DF" w:rsidRDefault="007425C5" w:rsidP="007425C5">
      <w:pPr>
        <w:pStyle w:val="BodyText"/>
        <w:rPr>
          <w:rFonts w:cstheme="minorHAnsi"/>
          <w:sz w:val="20"/>
          <w:szCs w:val="20"/>
          <w:lang w:val="en-NZ"/>
        </w:rPr>
      </w:pPr>
    </w:p>
    <w:p w14:paraId="76D551C1" w14:textId="77777777" w:rsidR="007425C5" w:rsidRPr="00F459DF" w:rsidRDefault="007425C5" w:rsidP="007425C5">
      <w:pPr>
        <w:pStyle w:val="BodyText"/>
        <w:rPr>
          <w:rFonts w:cstheme="minorHAnsi"/>
          <w:sz w:val="20"/>
          <w:szCs w:val="20"/>
          <w:lang w:val="en-NZ"/>
        </w:rPr>
      </w:pPr>
    </w:p>
    <w:p w14:paraId="70AE4BFA" w14:textId="77777777" w:rsidR="007425C5" w:rsidRPr="00F459DF" w:rsidRDefault="007425C5" w:rsidP="007425C5">
      <w:pPr>
        <w:pStyle w:val="BodyText"/>
        <w:rPr>
          <w:rFonts w:cstheme="minorHAnsi"/>
          <w:sz w:val="20"/>
          <w:szCs w:val="20"/>
          <w:lang w:val="en-NZ"/>
        </w:rPr>
      </w:pPr>
      <w:r w:rsidRPr="00F459DF">
        <w:rPr>
          <w:rFonts w:cstheme="minorHAnsi"/>
          <w:sz w:val="20"/>
          <w:szCs w:val="20"/>
          <w:lang w:val="en-NZ"/>
        </w:rPr>
        <w:t>I,</w:t>
      </w:r>
      <w:r w:rsidRPr="00F459DF">
        <w:rPr>
          <w:rFonts w:cstheme="minorHAnsi"/>
          <w:spacing w:val="-25"/>
          <w:sz w:val="20"/>
          <w:szCs w:val="20"/>
          <w:lang w:val="en-NZ"/>
        </w:rPr>
        <w:t xml:space="preserve"> </w:t>
      </w:r>
      <w:r w:rsidRPr="00F459DF">
        <w:rPr>
          <w:rFonts w:cstheme="minorHAnsi"/>
          <w:sz w:val="20"/>
          <w:szCs w:val="20"/>
          <w:lang w:val="en-NZ"/>
        </w:rPr>
        <w:t>the</w:t>
      </w:r>
      <w:r w:rsidRPr="00F459DF">
        <w:rPr>
          <w:rFonts w:cstheme="minorHAnsi"/>
          <w:spacing w:val="-25"/>
          <w:sz w:val="20"/>
          <w:szCs w:val="20"/>
          <w:lang w:val="en-NZ"/>
        </w:rPr>
        <w:t xml:space="preserve"> </w:t>
      </w:r>
      <w:r w:rsidRPr="00F459DF">
        <w:rPr>
          <w:rFonts w:cstheme="minorHAnsi"/>
          <w:sz w:val="20"/>
          <w:szCs w:val="20"/>
          <w:lang w:val="en-NZ"/>
        </w:rPr>
        <w:t>undersigned,</w:t>
      </w:r>
      <w:r w:rsidRPr="00F459DF">
        <w:rPr>
          <w:rFonts w:cstheme="minorHAnsi"/>
          <w:spacing w:val="-14"/>
          <w:sz w:val="20"/>
          <w:szCs w:val="20"/>
          <w:lang w:val="en-NZ"/>
        </w:rPr>
        <w:t xml:space="preserve"> </w:t>
      </w:r>
      <w:r w:rsidRPr="00F459DF">
        <w:rPr>
          <w:rFonts w:cstheme="minorHAnsi"/>
          <w:sz w:val="20"/>
          <w:szCs w:val="20"/>
          <w:lang w:val="en-NZ"/>
        </w:rPr>
        <w:t>confirm</w:t>
      </w:r>
      <w:r w:rsidRPr="00F459DF">
        <w:rPr>
          <w:rFonts w:cstheme="minorHAnsi"/>
          <w:spacing w:val="-20"/>
          <w:sz w:val="20"/>
          <w:szCs w:val="20"/>
          <w:lang w:val="en-NZ"/>
        </w:rPr>
        <w:t xml:space="preserve"> </w:t>
      </w:r>
      <w:r w:rsidRPr="00F459DF">
        <w:rPr>
          <w:rFonts w:cstheme="minorHAnsi"/>
          <w:sz w:val="20"/>
          <w:szCs w:val="20"/>
          <w:lang w:val="en-NZ"/>
        </w:rPr>
        <w:t>that</w:t>
      </w:r>
      <w:r w:rsidRPr="00F459DF">
        <w:rPr>
          <w:rFonts w:cstheme="minorHAnsi"/>
          <w:spacing w:val="-21"/>
          <w:sz w:val="20"/>
          <w:szCs w:val="20"/>
          <w:lang w:val="en-NZ"/>
        </w:rPr>
        <w:t xml:space="preserve"> </w:t>
      </w:r>
      <w:r w:rsidRPr="00F459DF">
        <w:rPr>
          <w:rFonts w:cstheme="minorHAnsi"/>
          <w:sz w:val="20"/>
          <w:szCs w:val="20"/>
          <w:lang w:val="en-NZ"/>
        </w:rPr>
        <w:t>the</w:t>
      </w:r>
      <w:r w:rsidRPr="00F459DF">
        <w:rPr>
          <w:rFonts w:cstheme="minorHAnsi"/>
          <w:spacing w:val="-28"/>
          <w:sz w:val="20"/>
          <w:szCs w:val="20"/>
          <w:lang w:val="en-NZ"/>
        </w:rPr>
        <w:t xml:space="preserve"> </w:t>
      </w:r>
      <w:r w:rsidRPr="00F459DF">
        <w:rPr>
          <w:rFonts w:cstheme="minorHAnsi"/>
          <w:sz w:val="20"/>
          <w:szCs w:val="20"/>
          <w:lang w:val="en-NZ"/>
        </w:rPr>
        <w:t>above</w:t>
      </w:r>
      <w:r w:rsidRPr="00F459DF">
        <w:rPr>
          <w:rFonts w:cstheme="minorHAnsi"/>
          <w:spacing w:val="-24"/>
          <w:sz w:val="20"/>
          <w:szCs w:val="20"/>
          <w:lang w:val="en-NZ"/>
        </w:rPr>
        <w:t xml:space="preserve"> </w:t>
      </w:r>
      <w:r w:rsidRPr="00F459DF">
        <w:rPr>
          <w:rFonts w:cstheme="minorHAnsi"/>
          <w:sz w:val="20"/>
          <w:szCs w:val="20"/>
          <w:lang w:val="en-NZ"/>
        </w:rPr>
        <w:t>information</w:t>
      </w:r>
      <w:r w:rsidRPr="00F459DF">
        <w:rPr>
          <w:rFonts w:cstheme="minorHAnsi"/>
          <w:spacing w:val="-14"/>
          <w:sz w:val="20"/>
          <w:szCs w:val="20"/>
          <w:lang w:val="en-NZ"/>
        </w:rPr>
        <w:t xml:space="preserve"> </w:t>
      </w:r>
      <w:r w:rsidRPr="00F459DF">
        <w:rPr>
          <w:rFonts w:cstheme="minorHAnsi"/>
          <w:sz w:val="20"/>
          <w:szCs w:val="20"/>
          <w:lang w:val="en-NZ"/>
        </w:rPr>
        <w:t>has</w:t>
      </w:r>
      <w:r w:rsidRPr="00F459DF">
        <w:rPr>
          <w:rFonts w:cstheme="minorHAnsi"/>
          <w:spacing w:val="-23"/>
          <w:sz w:val="20"/>
          <w:szCs w:val="20"/>
          <w:lang w:val="en-NZ"/>
        </w:rPr>
        <w:t xml:space="preserve"> </w:t>
      </w:r>
      <w:r w:rsidRPr="00F459DF">
        <w:rPr>
          <w:rFonts w:cstheme="minorHAnsi"/>
          <w:sz w:val="20"/>
          <w:szCs w:val="20"/>
          <w:lang w:val="en-NZ"/>
        </w:rPr>
        <w:t>been</w:t>
      </w:r>
      <w:r w:rsidRPr="00F459DF">
        <w:rPr>
          <w:rFonts w:cstheme="minorHAnsi"/>
          <w:spacing w:val="-17"/>
          <w:sz w:val="20"/>
          <w:szCs w:val="20"/>
          <w:lang w:val="en-NZ"/>
        </w:rPr>
        <w:t xml:space="preserve"> </w:t>
      </w:r>
      <w:r w:rsidRPr="00F459DF">
        <w:rPr>
          <w:rFonts w:cstheme="minorHAnsi"/>
          <w:sz w:val="20"/>
          <w:szCs w:val="20"/>
          <w:lang w:val="en-NZ"/>
        </w:rPr>
        <w:t>provided</w:t>
      </w:r>
      <w:r w:rsidRPr="00F459DF">
        <w:rPr>
          <w:rFonts w:cstheme="minorHAnsi"/>
          <w:spacing w:val="-20"/>
          <w:sz w:val="20"/>
          <w:szCs w:val="20"/>
          <w:lang w:val="en-NZ"/>
        </w:rPr>
        <w:t xml:space="preserve"> </w:t>
      </w:r>
      <w:r w:rsidRPr="00F459DF">
        <w:rPr>
          <w:rFonts w:cstheme="minorHAnsi"/>
          <w:sz w:val="20"/>
          <w:szCs w:val="20"/>
          <w:lang w:val="en-NZ"/>
        </w:rPr>
        <w:t>with</w:t>
      </w:r>
      <w:r w:rsidRPr="00F459DF">
        <w:rPr>
          <w:rFonts w:cstheme="minorHAnsi"/>
          <w:spacing w:val="-20"/>
          <w:sz w:val="20"/>
          <w:szCs w:val="20"/>
          <w:lang w:val="en-NZ"/>
        </w:rPr>
        <w:t xml:space="preserve"> </w:t>
      </w:r>
      <w:r w:rsidRPr="00F459DF">
        <w:rPr>
          <w:rFonts w:cstheme="minorHAnsi"/>
          <w:sz w:val="20"/>
          <w:szCs w:val="20"/>
          <w:lang w:val="en-NZ"/>
        </w:rPr>
        <w:t>this</w:t>
      </w:r>
      <w:r w:rsidRPr="00F459DF">
        <w:rPr>
          <w:rFonts w:cstheme="minorHAnsi"/>
          <w:spacing w:val="-23"/>
          <w:sz w:val="20"/>
          <w:szCs w:val="20"/>
          <w:lang w:val="en-NZ"/>
        </w:rPr>
        <w:t xml:space="preserve"> </w:t>
      </w:r>
      <w:r w:rsidRPr="00F459DF">
        <w:rPr>
          <w:rFonts w:cstheme="minorHAnsi"/>
          <w:sz w:val="20"/>
          <w:szCs w:val="20"/>
          <w:lang w:val="en-NZ"/>
        </w:rPr>
        <w:t>prequalification</w:t>
      </w:r>
      <w:r w:rsidRPr="00F459DF">
        <w:rPr>
          <w:rFonts w:cstheme="minorHAnsi"/>
          <w:spacing w:val="-25"/>
          <w:sz w:val="20"/>
          <w:szCs w:val="20"/>
          <w:lang w:val="en-NZ"/>
        </w:rPr>
        <w:t xml:space="preserve"> </w:t>
      </w:r>
      <w:r w:rsidRPr="00F459DF">
        <w:rPr>
          <w:rFonts w:cstheme="minorHAnsi"/>
          <w:sz w:val="20"/>
          <w:szCs w:val="20"/>
          <w:lang w:val="en-NZ"/>
        </w:rPr>
        <w:t>application.</w:t>
      </w:r>
      <w:r w:rsidRPr="00F459DF">
        <w:rPr>
          <w:rFonts w:cstheme="minorHAnsi"/>
          <w:spacing w:val="-16"/>
          <w:sz w:val="20"/>
          <w:szCs w:val="20"/>
          <w:lang w:val="en-NZ"/>
        </w:rPr>
        <w:t xml:space="preserve"> </w:t>
      </w:r>
      <w:r w:rsidRPr="00F459DF">
        <w:rPr>
          <w:rFonts w:cstheme="minorHAnsi"/>
          <w:sz w:val="20"/>
          <w:szCs w:val="20"/>
          <w:lang w:val="en-NZ"/>
        </w:rPr>
        <w:t>I</w:t>
      </w:r>
      <w:r w:rsidRPr="00F459DF">
        <w:rPr>
          <w:rFonts w:cstheme="minorHAnsi"/>
          <w:spacing w:val="-27"/>
          <w:sz w:val="20"/>
          <w:szCs w:val="20"/>
          <w:lang w:val="en-NZ"/>
        </w:rPr>
        <w:t xml:space="preserve"> </w:t>
      </w:r>
      <w:r w:rsidRPr="00F459DF">
        <w:rPr>
          <w:rFonts w:cstheme="minorHAnsi"/>
          <w:sz w:val="20"/>
          <w:szCs w:val="20"/>
          <w:lang w:val="en-NZ"/>
        </w:rPr>
        <w:t>confirm</w:t>
      </w:r>
      <w:r w:rsidRPr="00F459DF">
        <w:rPr>
          <w:rFonts w:cstheme="minorHAnsi"/>
          <w:spacing w:val="-21"/>
          <w:sz w:val="20"/>
          <w:szCs w:val="20"/>
          <w:lang w:val="en-NZ"/>
        </w:rPr>
        <w:t xml:space="preserve"> </w:t>
      </w:r>
      <w:r w:rsidRPr="00F459DF">
        <w:rPr>
          <w:rFonts w:cstheme="minorHAnsi"/>
          <w:sz w:val="20"/>
          <w:szCs w:val="20"/>
          <w:lang w:val="en-NZ"/>
        </w:rPr>
        <w:t>that</w:t>
      </w:r>
      <w:r w:rsidRPr="00F459DF">
        <w:rPr>
          <w:rFonts w:cstheme="minorHAnsi"/>
          <w:spacing w:val="-19"/>
          <w:sz w:val="20"/>
          <w:szCs w:val="20"/>
          <w:lang w:val="en-NZ"/>
        </w:rPr>
        <w:t xml:space="preserve"> </w:t>
      </w:r>
      <w:r w:rsidRPr="00F459DF">
        <w:rPr>
          <w:rFonts w:cstheme="minorHAnsi"/>
          <w:sz w:val="20"/>
          <w:szCs w:val="20"/>
          <w:lang w:val="en-NZ"/>
        </w:rPr>
        <w:t>I</w:t>
      </w:r>
      <w:r w:rsidRPr="00F459DF">
        <w:rPr>
          <w:rFonts w:cstheme="minorHAnsi"/>
          <w:spacing w:val="-27"/>
          <w:sz w:val="20"/>
          <w:szCs w:val="20"/>
          <w:lang w:val="en-NZ"/>
        </w:rPr>
        <w:t xml:space="preserve"> </w:t>
      </w:r>
      <w:r w:rsidRPr="00F459DF">
        <w:rPr>
          <w:rFonts w:cstheme="minorHAnsi"/>
          <w:sz w:val="20"/>
          <w:szCs w:val="20"/>
          <w:lang w:val="en-NZ"/>
        </w:rPr>
        <w:t>am</w:t>
      </w:r>
      <w:r w:rsidRPr="00F459DF">
        <w:rPr>
          <w:rFonts w:cstheme="minorHAnsi"/>
          <w:spacing w:val="-23"/>
          <w:sz w:val="20"/>
          <w:szCs w:val="20"/>
          <w:lang w:val="en-NZ"/>
        </w:rPr>
        <w:t xml:space="preserve"> </w:t>
      </w:r>
      <w:r w:rsidRPr="00F459DF">
        <w:rPr>
          <w:rFonts w:cstheme="minorHAnsi"/>
          <w:sz w:val="20"/>
          <w:szCs w:val="20"/>
          <w:lang w:val="en-NZ"/>
        </w:rPr>
        <w:t>the</w:t>
      </w:r>
      <w:r w:rsidRPr="00F459DF">
        <w:rPr>
          <w:rFonts w:cstheme="minorHAnsi"/>
          <w:spacing w:val="-22"/>
          <w:sz w:val="20"/>
          <w:szCs w:val="20"/>
          <w:lang w:val="en-NZ"/>
        </w:rPr>
        <w:t xml:space="preserve"> </w:t>
      </w:r>
      <w:r w:rsidRPr="00F459DF">
        <w:rPr>
          <w:rFonts w:cstheme="minorHAnsi"/>
          <w:sz w:val="20"/>
          <w:szCs w:val="20"/>
          <w:lang w:val="en-NZ"/>
        </w:rPr>
        <w:t>authorised signatory for this</w:t>
      </w:r>
      <w:r w:rsidRPr="00F459DF">
        <w:rPr>
          <w:rFonts w:cstheme="minorHAnsi"/>
          <w:spacing w:val="2"/>
          <w:sz w:val="20"/>
          <w:szCs w:val="20"/>
          <w:lang w:val="en-NZ"/>
        </w:rPr>
        <w:t xml:space="preserve"> </w:t>
      </w:r>
      <w:r w:rsidRPr="00F459DF">
        <w:rPr>
          <w:rFonts w:cstheme="minorHAnsi"/>
          <w:sz w:val="20"/>
          <w:szCs w:val="20"/>
          <w:lang w:val="en-NZ"/>
        </w:rPr>
        <w:t>matter.</w:t>
      </w:r>
    </w:p>
    <w:p w14:paraId="69A5B81E" w14:textId="77777777" w:rsidR="007425C5" w:rsidRPr="00F459DF" w:rsidRDefault="007425C5" w:rsidP="007425C5">
      <w:pPr>
        <w:pStyle w:val="BodyText"/>
        <w:rPr>
          <w:rFonts w:cstheme="minorHAnsi"/>
          <w:sz w:val="20"/>
          <w:szCs w:val="20"/>
          <w:lang w:val="en-NZ"/>
        </w:rPr>
      </w:pPr>
    </w:p>
    <w:p w14:paraId="1595524F" w14:textId="77777777" w:rsidR="007425C5" w:rsidRPr="00F459DF" w:rsidRDefault="007425C5" w:rsidP="007425C5">
      <w:pPr>
        <w:pStyle w:val="BodyText"/>
        <w:rPr>
          <w:rFonts w:cstheme="minorHAnsi"/>
          <w:sz w:val="20"/>
          <w:szCs w:val="20"/>
          <w:lang w:val="en-NZ"/>
        </w:rPr>
      </w:pPr>
    </w:p>
    <w:p w14:paraId="1C835A66" w14:textId="53382BAE" w:rsidR="007425C5" w:rsidRPr="00F459DF" w:rsidRDefault="007425C5" w:rsidP="007425C5">
      <w:pPr>
        <w:pStyle w:val="BodyText"/>
        <w:rPr>
          <w:rFonts w:cstheme="minorHAnsi"/>
          <w:sz w:val="20"/>
          <w:szCs w:val="20"/>
          <w:lang w:val="en-NZ"/>
        </w:rPr>
      </w:pPr>
      <w:r w:rsidRPr="00F459DF">
        <w:rPr>
          <w:rFonts w:cstheme="minorHAnsi"/>
          <w:sz w:val="20"/>
          <w:szCs w:val="20"/>
          <w:lang w:val="en-NZ"/>
        </w:rPr>
        <w:t>Signed:</w:t>
      </w:r>
      <w:r w:rsidRPr="00F459DF">
        <w:rPr>
          <w:rFonts w:cstheme="minorHAnsi"/>
          <w:sz w:val="20"/>
          <w:szCs w:val="20"/>
          <w:u w:val="single"/>
          <w:lang w:val="en-NZ"/>
        </w:rPr>
        <w:t xml:space="preserve"> </w:t>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lang w:val="en-NZ"/>
        </w:rPr>
        <w:t xml:space="preserve">Date: </w:t>
      </w:r>
      <w:r w:rsidRPr="00F459DF">
        <w:rPr>
          <w:rFonts w:cstheme="minorHAnsi"/>
          <w:spacing w:val="11"/>
          <w:sz w:val="20"/>
          <w:szCs w:val="20"/>
          <w:lang w:val="en-NZ"/>
        </w:rPr>
        <w:t xml:space="preserve"> </w:t>
      </w:r>
      <w:r w:rsidRPr="00F459DF">
        <w:rPr>
          <w:rFonts w:cstheme="minorHAnsi"/>
          <w:sz w:val="20"/>
          <w:szCs w:val="20"/>
          <w:u w:val="single"/>
          <w:lang w:val="en-NZ"/>
        </w:rPr>
        <w:t xml:space="preserve">                </w:t>
      </w:r>
      <w:r w:rsidRPr="00F459DF">
        <w:rPr>
          <w:rFonts w:cstheme="minorHAnsi"/>
          <w:sz w:val="20"/>
          <w:szCs w:val="20"/>
          <w:u w:val="single"/>
          <w:lang w:val="en-NZ"/>
        </w:rPr>
        <w:tab/>
      </w:r>
    </w:p>
    <w:p w14:paraId="762FA948" w14:textId="77777777" w:rsidR="007425C5" w:rsidRPr="00F459DF" w:rsidRDefault="007425C5" w:rsidP="007425C5">
      <w:pPr>
        <w:pStyle w:val="BodyText"/>
        <w:rPr>
          <w:rFonts w:cstheme="minorHAnsi"/>
          <w:sz w:val="20"/>
          <w:szCs w:val="20"/>
          <w:lang w:val="en-NZ"/>
        </w:rPr>
      </w:pPr>
    </w:p>
    <w:p w14:paraId="1D7E3222" w14:textId="3B34D92B" w:rsidR="007425C5" w:rsidRPr="00F459DF" w:rsidRDefault="007425C5" w:rsidP="007425C5">
      <w:pPr>
        <w:pStyle w:val="BodyText"/>
        <w:rPr>
          <w:rFonts w:cstheme="minorHAnsi"/>
          <w:sz w:val="20"/>
          <w:szCs w:val="20"/>
          <w:u w:val="single"/>
          <w:lang w:val="en-NZ"/>
        </w:rPr>
      </w:pPr>
      <w:r w:rsidRPr="00F459DF">
        <w:rPr>
          <w:rFonts w:cstheme="minorHAnsi"/>
          <w:sz w:val="20"/>
          <w:szCs w:val="20"/>
          <w:lang w:val="en-NZ"/>
        </w:rPr>
        <w:t>Name and Company</w:t>
      </w:r>
      <w:r w:rsidRPr="00F459DF">
        <w:rPr>
          <w:rFonts w:cstheme="minorHAnsi"/>
          <w:spacing w:val="10"/>
          <w:sz w:val="20"/>
          <w:szCs w:val="20"/>
          <w:lang w:val="en-NZ"/>
        </w:rPr>
        <w:t xml:space="preserve"> </w:t>
      </w:r>
      <w:r w:rsidRPr="00F459DF">
        <w:rPr>
          <w:rFonts w:cstheme="minorHAnsi"/>
          <w:sz w:val="20"/>
          <w:szCs w:val="20"/>
          <w:lang w:val="en-NZ"/>
        </w:rPr>
        <w:t xml:space="preserve">Position:  </w:t>
      </w:r>
      <w:r w:rsidRPr="00F459DF">
        <w:rPr>
          <w:rFonts w:cstheme="minorHAnsi"/>
          <w:spacing w:val="-5"/>
          <w:sz w:val="20"/>
          <w:szCs w:val="20"/>
          <w:lang w:val="en-NZ"/>
        </w:rPr>
        <w:t xml:space="preserve"> </w:t>
      </w:r>
      <w:r w:rsidRPr="00F459DF">
        <w:rPr>
          <w:rFonts w:cstheme="minorHAnsi"/>
          <w:sz w:val="20"/>
          <w:szCs w:val="20"/>
          <w:u w:val="single"/>
          <w:lang w:val="en-NZ"/>
        </w:rPr>
        <w:t xml:space="preserve"> </w:t>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r w:rsidRPr="00F459DF">
        <w:rPr>
          <w:rFonts w:cstheme="minorHAnsi"/>
          <w:sz w:val="20"/>
          <w:szCs w:val="20"/>
          <w:u w:val="single"/>
          <w:lang w:val="en-NZ"/>
        </w:rPr>
        <w:tab/>
      </w:r>
    </w:p>
    <w:p w14:paraId="125848FF" w14:textId="77777777" w:rsidR="000F2CE0" w:rsidRPr="00F459DF" w:rsidRDefault="000F2CE0">
      <w:pPr>
        <w:spacing w:after="160" w:line="259" w:lineRule="auto"/>
        <w:rPr>
          <w:rFonts w:cstheme="minorHAnsi"/>
          <w:szCs w:val="20"/>
          <w:u w:val="single"/>
          <w:lang w:val="en-NZ"/>
        </w:rPr>
      </w:pPr>
      <w:r w:rsidRPr="00F459DF">
        <w:rPr>
          <w:rFonts w:cstheme="minorHAnsi"/>
          <w:szCs w:val="20"/>
          <w:u w:val="single"/>
          <w:lang w:val="en-NZ"/>
        </w:rPr>
        <w:br w:type="page"/>
      </w:r>
    </w:p>
    <w:p w14:paraId="422B23D5" w14:textId="55936360" w:rsidR="00241AFE" w:rsidRPr="00F459DF" w:rsidRDefault="00241AFE" w:rsidP="00241AFE">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B — APPLICATION</w:t>
      </w:r>
      <w:r w:rsidRPr="00F459DF">
        <w:rPr>
          <w:rFonts w:cstheme="minorHAnsi"/>
          <w:b/>
          <w:bCs/>
          <w:spacing w:val="4"/>
          <w:w w:val="90"/>
          <w:sz w:val="40"/>
          <w:szCs w:val="40"/>
          <w:u w:color="000000"/>
          <w:lang w:val="en-NZ"/>
        </w:rPr>
        <w:t xml:space="preserve"> </w:t>
      </w:r>
      <w:r w:rsidRPr="00F459DF">
        <w:rPr>
          <w:rFonts w:cstheme="minorHAnsi"/>
          <w:b/>
          <w:bCs/>
          <w:w w:val="90"/>
          <w:sz w:val="40"/>
          <w:szCs w:val="40"/>
          <w:u w:color="000000"/>
          <w:lang w:val="en-NZ"/>
        </w:rPr>
        <w:t>FORM</w:t>
      </w:r>
      <w:r w:rsidRPr="00F459DF">
        <w:rPr>
          <w:rFonts w:cstheme="minorHAnsi"/>
          <w:b/>
          <w:bCs/>
          <w:sz w:val="40"/>
          <w:szCs w:val="40"/>
          <w:u w:color="000000"/>
          <w:lang w:val="en-NZ"/>
        </w:rPr>
        <w:tab/>
      </w:r>
    </w:p>
    <w:p w14:paraId="0C0A746E" w14:textId="279CF027" w:rsidR="00241AFE" w:rsidRPr="00F459DF" w:rsidRDefault="00241AFE" w:rsidP="00241AFE">
      <w:pPr>
        <w:pStyle w:val="BodyText"/>
        <w:rPr>
          <w:rFonts w:cstheme="minorHAnsi"/>
          <w:szCs w:val="24"/>
          <w:lang w:val="en-NZ"/>
        </w:rPr>
      </w:pPr>
      <w:r w:rsidRPr="00F459DF">
        <w:rPr>
          <w:rFonts w:cstheme="minorHAnsi"/>
          <w:szCs w:val="24"/>
          <w:lang w:val="en-NZ"/>
        </w:rPr>
        <w:t>ROADING</w:t>
      </w:r>
      <w:r w:rsidR="00F67F2A" w:rsidRPr="00F459DF">
        <w:rPr>
          <w:rFonts w:cstheme="minorHAnsi"/>
          <w:szCs w:val="24"/>
          <w:lang w:val="en-NZ"/>
        </w:rPr>
        <w:t xml:space="preserve"> / </w:t>
      </w:r>
      <w:r w:rsidRPr="00F459DF">
        <w:rPr>
          <w:rFonts w:cstheme="minorHAnsi"/>
          <w:szCs w:val="24"/>
          <w:lang w:val="en-NZ"/>
        </w:rPr>
        <w:t>STRUCTURES CONTRACTOR PREQUALIFICATION (</w:t>
      </w:r>
      <w:r w:rsidRPr="00F459DF">
        <w:rPr>
          <w:rFonts w:cstheme="minorHAnsi"/>
          <w:i/>
          <w:iCs/>
          <w:szCs w:val="24"/>
          <w:lang w:val="en-NZ"/>
        </w:rPr>
        <w:t>to be submitted with prequalification application</w:t>
      </w:r>
      <w:r w:rsidRPr="00F459DF">
        <w:rPr>
          <w:rFonts w:cstheme="minorHAnsi"/>
          <w:szCs w:val="24"/>
          <w:lang w:val="en-NZ"/>
        </w:rPr>
        <w:t>)</w:t>
      </w:r>
    </w:p>
    <w:tbl>
      <w:tblPr>
        <w:tblStyle w:val="GDHPlainTable"/>
        <w:tblW w:w="0" w:type="auto"/>
        <w:tblBorders>
          <w:top w:val="single" w:sz="4" w:space="0" w:color="auto"/>
          <w:left w:val="single" w:sz="4" w:space="0" w:color="auto"/>
          <w:bottom w:val="single" w:sz="4" w:space="0" w:color="auto"/>
          <w:right w:val="single" w:sz="4" w:space="0" w:color="auto"/>
          <w:insideV w:val="single" w:sz="4" w:space="0" w:color="auto"/>
        </w:tblBorders>
        <w:tblLook w:val="04A0" w:firstRow="1" w:lastRow="0" w:firstColumn="1" w:lastColumn="0" w:noHBand="0" w:noVBand="1"/>
      </w:tblPr>
      <w:tblGrid>
        <w:gridCol w:w="2263"/>
        <w:gridCol w:w="7251"/>
      </w:tblGrid>
      <w:tr w:rsidR="004745BC" w:rsidRPr="00F459DF" w14:paraId="10CFBC8E" w14:textId="77777777" w:rsidTr="004745BC">
        <w:tc>
          <w:tcPr>
            <w:tcW w:w="2263" w:type="dxa"/>
          </w:tcPr>
          <w:p w14:paraId="25CCDAD0" w14:textId="077601B5" w:rsidR="004745BC" w:rsidRPr="00F459DF" w:rsidRDefault="004745BC" w:rsidP="004745BC">
            <w:pPr>
              <w:pStyle w:val="TableText"/>
              <w:rPr>
                <w:position w:val="1"/>
                <w:szCs w:val="18"/>
                <w:lang w:val="en-NZ"/>
              </w:rPr>
            </w:pPr>
            <w:r w:rsidRPr="00F459DF">
              <w:rPr>
                <w:position w:val="1"/>
                <w:szCs w:val="18"/>
                <w:lang w:val="en-NZ"/>
              </w:rPr>
              <w:t>Name of Applicant:</w:t>
            </w:r>
          </w:p>
        </w:tc>
        <w:tc>
          <w:tcPr>
            <w:tcW w:w="7251" w:type="dxa"/>
          </w:tcPr>
          <w:p w14:paraId="3EF32498" w14:textId="77777777" w:rsidR="004745BC" w:rsidRPr="00F459DF" w:rsidRDefault="004745BC" w:rsidP="004745BC">
            <w:pPr>
              <w:pStyle w:val="TableText"/>
              <w:rPr>
                <w:position w:val="1"/>
                <w:szCs w:val="18"/>
                <w:lang w:val="en-NZ"/>
              </w:rPr>
            </w:pPr>
          </w:p>
        </w:tc>
      </w:tr>
      <w:tr w:rsidR="004745BC" w:rsidRPr="00F459DF" w14:paraId="28DBD12C" w14:textId="77777777" w:rsidTr="004745BC">
        <w:tc>
          <w:tcPr>
            <w:tcW w:w="2263" w:type="dxa"/>
          </w:tcPr>
          <w:p w14:paraId="0C814531" w14:textId="4121DC2D" w:rsidR="004745BC" w:rsidRPr="00F459DF" w:rsidRDefault="004745BC" w:rsidP="004745BC">
            <w:pPr>
              <w:pStyle w:val="TableText"/>
              <w:rPr>
                <w:position w:val="1"/>
                <w:szCs w:val="18"/>
                <w:lang w:val="en-NZ"/>
              </w:rPr>
            </w:pPr>
            <w:r w:rsidRPr="00F459DF">
              <w:rPr>
                <w:position w:val="1"/>
                <w:szCs w:val="18"/>
                <w:lang w:val="en-NZ"/>
              </w:rPr>
              <w:t>Company:</w:t>
            </w:r>
          </w:p>
        </w:tc>
        <w:tc>
          <w:tcPr>
            <w:tcW w:w="7251" w:type="dxa"/>
          </w:tcPr>
          <w:p w14:paraId="564825B7" w14:textId="77777777" w:rsidR="004745BC" w:rsidRPr="00F459DF" w:rsidRDefault="004745BC" w:rsidP="004745BC">
            <w:pPr>
              <w:pStyle w:val="TableText"/>
              <w:rPr>
                <w:position w:val="1"/>
                <w:szCs w:val="18"/>
                <w:lang w:val="en-NZ"/>
              </w:rPr>
            </w:pPr>
          </w:p>
        </w:tc>
      </w:tr>
      <w:tr w:rsidR="004745BC" w:rsidRPr="00F459DF" w14:paraId="2C1DF628" w14:textId="77777777" w:rsidTr="004745BC">
        <w:tc>
          <w:tcPr>
            <w:tcW w:w="2263" w:type="dxa"/>
          </w:tcPr>
          <w:p w14:paraId="675413CF" w14:textId="77777777" w:rsidR="004745BC" w:rsidRPr="00F459DF" w:rsidRDefault="004745BC" w:rsidP="004745BC">
            <w:pPr>
              <w:pStyle w:val="TableText"/>
              <w:rPr>
                <w:position w:val="1"/>
                <w:szCs w:val="18"/>
                <w:lang w:val="en-NZ"/>
              </w:rPr>
            </w:pPr>
            <w:r w:rsidRPr="00F459DF">
              <w:rPr>
                <w:position w:val="1"/>
                <w:szCs w:val="18"/>
                <w:lang w:val="en-NZ"/>
              </w:rPr>
              <w:t>Address:</w:t>
            </w:r>
          </w:p>
          <w:p w14:paraId="61554EEF" w14:textId="77777777" w:rsidR="004745BC" w:rsidRPr="00F459DF" w:rsidRDefault="004745BC" w:rsidP="004745BC">
            <w:pPr>
              <w:pStyle w:val="TableText"/>
              <w:rPr>
                <w:position w:val="1"/>
                <w:szCs w:val="18"/>
                <w:lang w:val="en-NZ"/>
              </w:rPr>
            </w:pPr>
          </w:p>
          <w:p w14:paraId="524C15A1" w14:textId="77777777" w:rsidR="004745BC" w:rsidRPr="00F459DF" w:rsidRDefault="004745BC" w:rsidP="004745BC">
            <w:pPr>
              <w:pStyle w:val="TableText"/>
              <w:rPr>
                <w:position w:val="1"/>
                <w:szCs w:val="18"/>
                <w:lang w:val="en-NZ"/>
              </w:rPr>
            </w:pPr>
          </w:p>
          <w:p w14:paraId="6A9C6345" w14:textId="77777777" w:rsidR="004745BC" w:rsidRPr="00F459DF" w:rsidRDefault="004745BC" w:rsidP="004745BC">
            <w:pPr>
              <w:pStyle w:val="TableText"/>
              <w:rPr>
                <w:position w:val="1"/>
                <w:szCs w:val="18"/>
                <w:lang w:val="en-NZ"/>
              </w:rPr>
            </w:pPr>
          </w:p>
          <w:p w14:paraId="13F449D9" w14:textId="4BE6A6DE" w:rsidR="004745BC" w:rsidRPr="00F459DF" w:rsidRDefault="004745BC" w:rsidP="004745BC">
            <w:pPr>
              <w:pStyle w:val="TableText"/>
              <w:rPr>
                <w:position w:val="1"/>
                <w:szCs w:val="18"/>
                <w:lang w:val="en-NZ"/>
              </w:rPr>
            </w:pPr>
          </w:p>
        </w:tc>
        <w:tc>
          <w:tcPr>
            <w:tcW w:w="7251" w:type="dxa"/>
          </w:tcPr>
          <w:p w14:paraId="1DC1BA8A" w14:textId="77777777" w:rsidR="004745BC" w:rsidRPr="00F459DF" w:rsidRDefault="004745BC" w:rsidP="004745BC">
            <w:pPr>
              <w:pStyle w:val="TableText"/>
              <w:rPr>
                <w:position w:val="1"/>
                <w:szCs w:val="18"/>
                <w:lang w:val="en-NZ"/>
              </w:rPr>
            </w:pPr>
          </w:p>
        </w:tc>
      </w:tr>
      <w:tr w:rsidR="004745BC" w:rsidRPr="00F459DF" w14:paraId="22CB848B" w14:textId="77777777" w:rsidTr="004745BC">
        <w:tc>
          <w:tcPr>
            <w:tcW w:w="2263" w:type="dxa"/>
          </w:tcPr>
          <w:p w14:paraId="147934F3" w14:textId="39B98336" w:rsidR="004745BC" w:rsidRPr="00F459DF" w:rsidRDefault="004745BC" w:rsidP="004745BC">
            <w:pPr>
              <w:pStyle w:val="TableText"/>
              <w:rPr>
                <w:position w:val="1"/>
                <w:szCs w:val="18"/>
                <w:lang w:val="en-NZ"/>
              </w:rPr>
            </w:pPr>
            <w:r w:rsidRPr="00F459DF">
              <w:rPr>
                <w:position w:val="1"/>
                <w:szCs w:val="18"/>
                <w:lang w:val="en-NZ"/>
              </w:rPr>
              <w:t>Phone:</w:t>
            </w:r>
          </w:p>
        </w:tc>
        <w:tc>
          <w:tcPr>
            <w:tcW w:w="7251" w:type="dxa"/>
          </w:tcPr>
          <w:p w14:paraId="08F10EA5" w14:textId="77777777" w:rsidR="004745BC" w:rsidRPr="00F459DF" w:rsidRDefault="004745BC" w:rsidP="004745BC">
            <w:pPr>
              <w:pStyle w:val="TableText"/>
              <w:rPr>
                <w:position w:val="1"/>
                <w:szCs w:val="18"/>
                <w:lang w:val="en-NZ"/>
              </w:rPr>
            </w:pPr>
          </w:p>
        </w:tc>
      </w:tr>
      <w:tr w:rsidR="004745BC" w:rsidRPr="00F459DF" w14:paraId="097C17BC" w14:textId="77777777" w:rsidTr="004745BC">
        <w:tc>
          <w:tcPr>
            <w:tcW w:w="2263" w:type="dxa"/>
          </w:tcPr>
          <w:p w14:paraId="74A88F9A" w14:textId="5E1DA0B0" w:rsidR="004745BC" w:rsidRPr="00F459DF" w:rsidRDefault="004745BC" w:rsidP="004745BC">
            <w:pPr>
              <w:pStyle w:val="TableText"/>
              <w:rPr>
                <w:position w:val="1"/>
                <w:szCs w:val="18"/>
                <w:lang w:val="en-NZ"/>
              </w:rPr>
            </w:pPr>
            <w:r w:rsidRPr="00F459DF">
              <w:rPr>
                <w:position w:val="1"/>
                <w:szCs w:val="18"/>
                <w:lang w:val="en-NZ"/>
              </w:rPr>
              <w:t>Email:</w:t>
            </w:r>
          </w:p>
        </w:tc>
        <w:tc>
          <w:tcPr>
            <w:tcW w:w="7251" w:type="dxa"/>
          </w:tcPr>
          <w:p w14:paraId="0199EF40" w14:textId="77777777" w:rsidR="004745BC" w:rsidRPr="00F459DF" w:rsidRDefault="004745BC" w:rsidP="004745BC">
            <w:pPr>
              <w:pStyle w:val="TableText"/>
              <w:rPr>
                <w:position w:val="1"/>
                <w:szCs w:val="18"/>
                <w:lang w:val="en-NZ"/>
              </w:rPr>
            </w:pPr>
          </w:p>
        </w:tc>
      </w:tr>
      <w:tr w:rsidR="004745BC" w:rsidRPr="00F459DF" w14:paraId="2F014C46" w14:textId="77777777" w:rsidTr="004745BC">
        <w:tc>
          <w:tcPr>
            <w:tcW w:w="2263" w:type="dxa"/>
          </w:tcPr>
          <w:p w14:paraId="78A74496" w14:textId="47D09453" w:rsidR="004745BC" w:rsidRPr="00F459DF" w:rsidRDefault="004745BC" w:rsidP="004745BC">
            <w:pPr>
              <w:pStyle w:val="TableText"/>
              <w:rPr>
                <w:position w:val="1"/>
                <w:szCs w:val="18"/>
                <w:lang w:val="en-NZ"/>
              </w:rPr>
            </w:pPr>
            <w:r w:rsidRPr="00F459DF">
              <w:rPr>
                <w:position w:val="1"/>
                <w:szCs w:val="18"/>
                <w:lang w:val="en-NZ"/>
              </w:rPr>
              <w:t>Fax:</w:t>
            </w:r>
          </w:p>
        </w:tc>
        <w:tc>
          <w:tcPr>
            <w:tcW w:w="7251" w:type="dxa"/>
          </w:tcPr>
          <w:p w14:paraId="43FF2A29" w14:textId="77777777" w:rsidR="004745BC" w:rsidRPr="00F459DF" w:rsidRDefault="004745BC" w:rsidP="004745BC">
            <w:pPr>
              <w:pStyle w:val="TableText"/>
              <w:rPr>
                <w:position w:val="1"/>
                <w:szCs w:val="18"/>
                <w:lang w:val="en-NZ"/>
              </w:rPr>
            </w:pPr>
          </w:p>
        </w:tc>
      </w:tr>
    </w:tbl>
    <w:p w14:paraId="08214F78" w14:textId="77777777" w:rsidR="00241AFE" w:rsidRPr="00F459DF" w:rsidRDefault="00241AFE" w:rsidP="00241AFE">
      <w:pPr>
        <w:pStyle w:val="BodyText"/>
        <w:rPr>
          <w:rFonts w:cstheme="minorHAnsi"/>
          <w:sz w:val="20"/>
          <w:szCs w:val="20"/>
          <w:lang w:val="en-NZ"/>
        </w:rPr>
      </w:pPr>
    </w:p>
    <w:tbl>
      <w:tblPr>
        <w:tblStyle w:val="GDHPlainTable"/>
        <w:tblW w:w="0" w:type="auto"/>
        <w:tblBorders>
          <w:top w:val="single" w:sz="4" w:space="0" w:color="auto"/>
          <w:left w:val="single" w:sz="4" w:space="0" w:color="auto"/>
          <w:bottom w:val="single" w:sz="4" w:space="0" w:color="auto"/>
          <w:right w:val="single" w:sz="4" w:space="0" w:color="auto"/>
          <w:insideV w:val="single" w:sz="4" w:space="0" w:color="auto"/>
        </w:tblBorders>
        <w:tblLook w:val="04A0" w:firstRow="1" w:lastRow="0" w:firstColumn="1" w:lastColumn="0" w:noHBand="0" w:noVBand="1"/>
      </w:tblPr>
      <w:tblGrid>
        <w:gridCol w:w="2263"/>
        <w:gridCol w:w="7251"/>
      </w:tblGrid>
      <w:tr w:rsidR="004745BC" w:rsidRPr="00F459DF" w14:paraId="783E96D8" w14:textId="77777777" w:rsidTr="000C3FB4">
        <w:tc>
          <w:tcPr>
            <w:tcW w:w="2263" w:type="dxa"/>
          </w:tcPr>
          <w:p w14:paraId="2535E8F7" w14:textId="77777777" w:rsidR="004745BC" w:rsidRPr="00F459DF" w:rsidRDefault="004745BC" w:rsidP="000C3FB4">
            <w:pPr>
              <w:pStyle w:val="TableText"/>
              <w:rPr>
                <w:position w:val="1"/>
                <w:szCs w:val="18"/>
                <w:lang w:val="en-NZ"/>
              </w:rPr>
            </w:pPr>
            <w:r w:rsidRPr="00F459DF">
              <w:rPr>
                <w:position w:val="1"/>
                <w:szCs w:val="18"/>
                <w:lang w:val="en-NZ"/>
              </w:rPr>
              <w:t>Contact Person:</w:t>
            </w:r>
          </w:p>
          <w:p w14:paraId="4EC4CFB4" w14:textId="27DD4952" w:rsidR="004745BC" w:rsidRPr="00F459DF" w:rsidRDefault="004745BC" w:rsidP="000C3FB4">
            <w:pPr>
              <w:pStyle w:val="TableText"/>
              <w:rPr>
                <w:i/>
                <w:iCs/>
                <w:position w:val="1"/>
                <w:szCs w:val="18"/>
                <w:lang w:val="en-NZ"/>
              </w:rPr>
            </w:pPr>
            <w:r w:rsidRPr="00F459DF">
              <w:rPr>
                <w:i/>
                <w:iCs/>
                <w:position w:val="1"/>
                <w:sz w:val="16"/>
                <w:szCs w:val="16"/>
                <w:lang w:val="en-NZ"/>
              </w:rPr>
              <w:t>(if different from above)</w:t>
            </w:r>
          </w:p>
        </w:tc>
        <w:tc>
          <w:tcPr>
            <w:tcW w:w="7251" w:type="dxa"/>
          </w:tcPr>
          <w:p w14:paraId="6F610660" w14:textId="77777777" w:rsidR="004745BC" w:rsidRPr="00F459DF" w:rsidRDefault="004745BC" w:rsidP="000C3FB4">
            <w:pPr>
              <w:pStyle w:val="TableText"/>
              <w:rPr>
                <w:position w:val="1"/>
                <w:szCs w:val="18"/>
                <w:lang w:val="en-NZ"/>
              </w:rPr>
            </w:pPr>
          </w:p>
        </w:tc>
      </w:tr>
      <w:tr w:rsidR="004745BC" w:rsidRPr="00F459DF" w14:paraId="1230B07A" w14:textId="77777777" w:rsidTr="000C3FB4">
        <w:tc>
          <w:tcPr>
            <w:tcW w:w="2263" w:type="dxa"/>
          </w:tcPr>
          <w:p w14:paraId="142DD3FB" w14:textId="77777777" w:rsidR="004745BC" w:rsidRPr="00F459DF" w:rsidRDefault="004745BC" w:rsidP="000C3FB4">
            <w:pPr>
              <w:pStyle w:val="TableText"/>
              <w:rPr>
                <w:position w:val="1"/>
                <w:szCs w:val="18"/>
                <w:lang w:val="en-NZ"/>
              </w:rPr>
            </w:pPr>
            <w:r w:rsidRPr="00F459DF">
              <w:rPr>
                <w:position w:val="1"/>
                <w:szCs w:val="18"/>
                <w:lang w:val="en-NZ"/>
              </w:rPr>
              <w:t>Company:</w:t>
            </w:r>
          </w:p>
        </w:tc>
        <w:tc>
          <w:tcPr>
            <w:tcW w:w="7251" w:type="dxa"/>
          </w:tcPr>
          <w:p w14:paraId="3D2A133C" w14:textId="77777777" w:rsidR="004745BC" w:rsidRPr="00F459DF" w:rsidRDefault="004745BC" w:rsidP="000C3FB4">
            <w:pPr>
              <w:pStyle w:val="TableText"/>
              <w:rPr>
                <w:position w:val="1"/>
                <w:szCs w:val="18"/>
                <w:lang w:val="en-NZ"/>
              </w:rPr>
            </w:pPr>
          </w:p>
        </w:tc>
      </w:tr>
      <w:tr w:rsidR="004745BC" w:rsidRPr="00F459DF" w14:paraId="64B17350" w14:textId="77777777" w:rsidTr="000C3FB4">
        <w:tc>
          <w:tcPr>
            <w:tcW w:w="2263" w:type="dxa"/>
          </w:tcPr>
          <w:p w14:paraId="70EEFD54" w14:textId="77777777" w:rsidR="004745BC" w:rsidRPr="00F459DF" w:rsidRDefault="004745BC" w:rsidP="000C3FB4">
            <w:pPr>
              <w:pStyle w:val="TableText"/>
              <w:rPr>
                <w:position w:val="1"/>
                <w:szCs w:val="18"/>
                <w:lang w:val="en-NZ"/>
              </w:rPr>
            </w:pPr>
            <w:r w:rsidRPr="00F459DF">
              <w:rPr>
                <w:position w:val="1"/>
                <w:szCs w:val="18"/>
                <w:lang w:val="en-NZ"/>
              </w:rPr>
              <w:t>Address:</w:t>
            </w:r>
          </w:p>
          <w:p w14:paraId="1B796486" w14:textId="77777777" w:rsidR="004745BC" w:rsidRPr="00F459DF" w:rsidRDefault="004745BC" w:rsidP="000C3FB4">
            <w:pPr>
              <w:pStyle w:val="TableText"/>
              <w:rPr>
                <w:position w:val="1"/>
                <w:szCs w:val="18"/>
                <w:lang w:val="en-NZ"/>
              </w:rPr>
            </w:pPr>
          </w:p>
          <w:p w14:paraId="1B121677" w14:textId="77777777" w:rsidR="004745BC" w:rsidRPr="00F459DF" w:rsidRDefault="004745BC" w:rsidP="000C3FB4">
            <w:pPr>
              <w:pStyle w:val="TableText"/>
              <w:rPr>
                <w:position w:val="1"/>
                <w:szCs w:val="18"/>
                <w:lang w:val="en-NZ"/>
              </w:rPr>
            </w:pPr>
          </w:p>
          <w:p w14:paraId="1FF48609" w14:textId="77777777" w:rsidR="004745BC" w:rsidRPr="00F459DF" w:rsidRDefault="004745BC" w:rsidP="000C3FB4">
            <w:pPr>
              <w:pStyle w:val="TableText"/>
              <w:rPr>
                <w:position w:val="1"/>
                <w:szCs w:val="18"/>
                <w:lang w:val="en-NZ"/>
              </w:rPr>
            </w:pPr>
          </w:p>
          <w:p w14:paraId="02C6C098" w14:textId="77777777" w:rsidR="004745BC" w:rsidRPr="00F459DF" w:rsidRDefault="004745BC" w:rsidP="000C3FB4">
            <w:pPr>
              <w:pStyle w:val="TableText"/>
              <w:rPr>
                <w:position w:val="1"/>
                <w:szCs w:val="18"/>
                <w:lang w:val="en-NZ"/>
              </w:rPr>
            </w:pPr>
          </w:p>
        </w:tc>
        <w:tc>
          <w:tcPr>
            <w:tcW w:w="7251" w:type="dxa"/>
          </w:tcPr>
          <w:p w14:paraId="1DD738F9" w14:textId="77777777" w:rsidR="004745BC" w:rsidRPr="00F459DF" w:rsidRDefault="004745BC" w:rsidP="000C3FB4">
            <w:pPr>
              <w:pStyle w:val="TableText"/>
              <w:rPr>
                <w:position w:val="1"/>
                <w:szCs w:val="18"/>
                <w:lang w:val="en-NZ"/>
              </w:rPr>
            </w:pPr>
          </w:p>
        </w:tc>
      </w:tr>
      <w:tr w:rsidR="004745BC" w:rsidRPr="00F459DF" w14:paraId="1AE67AF8" w14:textId="77777777" w:rsidTr="000C3FB4">
        <w:tc>
          <w:tcPr>
            <w:tcW w:w="2263" w:type="dxa"/>
          </w:tcPr>
          <w:p w14:paraId="06A1A027" w14:textId="77777777" w:rsidR="004745BC" w:rsidRPr="00F459DF" w:rsidRDefault="004745BC" w:rsidP="000C3FB4">
            <w:pPr>
              <w:pStyle w:val="TableText"/>
              <w:rPr>
                <w:position w:val="1"/>
                <w:szCs w:val="18"/>
                <w:lang w:val="en-NZ"/>
              </w:rPr>
            </w:pPr>
            <w:r w:rsidRPr="00F459DF">
              <w:rPr>
                <w:position w:val="1"/>
                <w:szCs w:val="18"/>
                <w:lang w:val="en-NZ"/>
              </w:rPr>
              <w:t>Phone:</w:t>
            </w:r>
          </w:p>
        </w:tc>
        <w:tc>
          <w:tcPr>
            <w:tcW w:w="7251" w:type="dxa"/>
          </w:tcPr>
          <w:p w14:paraId="0189B4B7" w14:textId="77777777" w:rsidR="004745BC" w:rsidRPr="00F459DF" w:rsidRDefault="004745BC" w:rsidP="000C3FB4">
            <w:pPr>
              <w:pStyle w:val="TableText"/>
              <w:rPr>
                <w:position w:val="1"/>
                <w:szCs w:val="18"/>
                <w:lang w:val="en-NZ"/>
              </w:rPr>
            </w:pPr>
          </w:p>
        </w:tc>
      </w:tr>
      <w:tr w:rsidR="004745BC" w:rsidRPr="00F459DF" w14:paraId="28A7DB34" w14:textId="77777777" w:rsidTr="000C3FB4">
        <w:tc>
          <w:tcPr>
            <w:tcW w:w="2263" w:type="dxa"/>
          </w:tcPr>
          <w:p w14:paraId="17082F33" w14:textId="77777777" w:rsidR="004745BC" w:rsidRPr="00F459DF" w:rsidRDefault="004745BC" w:rsidP="000C3FB4">
            <w:pPr>
              <w:pStyle w:val="TableText"/>
              <w:rPr>
                <w:position w:val="1"/>
                <w:szCs w:val="18"/>
                <w:lang w:val="en-NZ"/>
              </w:rPr>
            </w:pPr>
            <w:r w:rsidRPr="00F459DF">
              <w:rPr>
                <w:position w:val="1"/>
                <w:szCs w:val="18"/>
                <w:lang w:val="en-NZ"/>
              </w:rPr>
              <w:t>Email:</w:t>
            </w:r>
          </w:p>
        </w:tc>
        <w:tc>
          <w:tcPr>
            <w:tcW w:w="7251" w:type="dxa"/>
          </w:tcPr>
          <w:p w14:paraId="300771DC" w14:textId="77777777" w:rsidR="004745BC" w:rsidRPr="00F459DF" w:rsidRDefault="004745BC" w:rsidP="000C3FB4">
            <w:pPr>
              <w:pStyle w:val="TableText"/>
              <w:rPr>
                <w:position w:val="1"/>
                <w:szCs w:val="18"/>
                <w:lang w:val="en-NZ"/>
              </w:rPr>
            </w:pPr>
          </w:p>
        </w:tc>
      </w:tr>
      <w:tr w:rsidR="004745BC" w:rsidRPr="00F459DF" w14:paraId="298D0BBE" w14:textId="77777777" w:rsidTr="000C3FB4">
        <w:tc>
          <w:tcPr>
            <w:tcW w:w="2263" w:type="dxa"/>
          </w:tcPr>
          <w:p w14:paraId="4A9126A8" w14:textId="77777777" w:rsidR="004745BC" w:rsidRPr="00F459DF" w:rsidRDefault="004745BC" w:rsidP="000C3FB4">
            <w:pPr>
              <w:pStyle w:val="TableText"/>
              <w:rPr>
                <w:position w:val="1"/>
                <w:szCs w:val="18"/>
                <w:lang w:val="en-NZ"/>
              </w:rPr>
            </w:pPr>
            <w:r w:rsidRPr="00F459DF">
              <w:rPr>
                <w:position w:val="1"/>
                <w:szCs w:val="18"/>
                <w:lang w:val="en-NZ"/>
              </w:rPr>
              <w:t>Fax:</w:t>
            </w:r>
          </w:p>
        </w:tc>
        <w:tc>
          <w:tcPr>
            <w:tcW w:w="7251" w:type="dxa"/>
          </w:tcPr>
          <w:p w14:paraId="3D84C52C" w14:textId="77777777" w:rsidR="004745BC" w:rsidRPr="00F459DF" w:rsidRDefault="004745BC" w:rsidP="000C3FB4">
            <w:pPr>
              <w:pStyle w:val="TableText"/>
              <w:rPr>
                <w:position w:val="1"/>
                <w:szCs w:val="18"/>
                <w:lang w:val="en-NZ"/>
              </w:rPr>
            </w:pPr>
          </w:p>
        </w:tc>
      </w:tr>
    </w:tbl>
    <w:p w14:paraId="1422404C" w14:textId="77777777" w:rsidR="00AC28DC" w:rsidRPr="00F459DF" w:rsidRDefault="00AC28DC" w:rsidP="004745BC">
      <w:pPr>
        <w:pStyle w:val="BodyText"/>
        <w:rPr>
          <w:rFonts w:cstheme="minorHAnsi"/>
          <w:sz w:val="20"/>
          <w:szCs w:val="20"/>
          <w:lang w:val="en-NZ"/>
        </w:rPr>
      </w:pPr>
    </w:p>
    <w:p w14:paraId="0A52E171" w14:textId="77777777" w:rsidR="00E512B4" w:rsidRPr="00F459DF" w:rsidRDefault="00E512B4" w:rsidP="004745BC">
      <w:pPr>
        <w:pStyle w:val="BodyText"/>
        <w:rPr>
          <w:rFonts w:cstheme="minorHAnsi"/>
          <w:sz w:val="20"/>
          <w:szCs w:val="20"/>
          <w:lang w:val="en-NZ"/>
        </w:rPr>
      </w:pPr>
    </w:p>
    <w:p w14:paraId="0354A469" w14:textId="77777777" w:rsidR="00E512B4" w:rsidRPr="00F459DF" w:rsidRDefault="00E512B4" w:rsidP="004745BC">
      <w:pPr>
        <w:pStyle w:val="BodyText"/>
        <w:rPr>
          <w:rFonts w:cstheme="minorHAnsi"/>
          <w:sz w:val="20"/>
          <w:szCs w:val="20"/>
          <w:lang w:val="en-NZ"/>
        </w:rPr>
      </w:pPr>
    </w:p>
    <w:p w14:paraId="5258F4C0" w14:textId="77777777" w:rsidR="00E512B4" w:rsidRPr="00F459DF" w:rsidRDefault="00E512B4" w:rsidP="004745BC">
      <w:pPr>
        <w:pStyle w:val="BodyText"/>
        <w:rPr>
          <w:rFonts w:cstheme="minorHAnsi"/>
          <w:sz w:val="20"/>
          <w:szCs w:val="20"/>
          <w:lang w:val="en-NZ"/>
        </w:rPr>
      </w:pPr>
    </w:p>
    <w:tbl>
      <w:tblPr>
        <w:tblStyle w:val="GDHPlainTable"/>
        <w:tblW w:w="0" w:type="auto"/>
        <w:tblLook w:val="04A0" w:firstRow="1" w:lastRow="0" w:firstColumn="1" w:lastColumn="0" w:noHBand="0" w:noVBand="1"/>
      </w:tblPr>
      <w:tblGrid>
        <w:gridCol w:w="1484"/>
        <w:gridCol w:w="1918"/>
        <w:gridCol w:w="1529"/>
        <w:gridCol w:w="1529"/>
        <w:gridCol w:w="1529"/>
        <w:gridCol w:w="1530"/>
      </w:tblGrid>
      <w:tr w:rsidR="00AC28DC" w:rsidRPr="00F459DF" w14:paraId="28580505" w14:textId="77777777" w:rsidTr="006E7E61">
        <w:tc>
          <w:tcPr>
            <w:tcW w:w="3402" w:type="dxa"/>
            <w:gridSpan w:val="2"/>
            <w:tcBorders>
              <w:top w:val="nil"/>
              <w:left w:val="nil"/>
              <w:bottom w:val="single" w:sz="4" w:space="0" w:color="FFFFFF" w:themeColor="background1"/>
              <w:right w:val="single" w:sz="4" w:space="0" w:color="FFFFFF" w:themeColor="background1"/>
            </w:tcBorders>
            <w:shd w:val="clear" w:color="auto" w:fill="auto"/>
            <w:vAlign w:val="center"/>
          </w:tcPr>
          <w:p w14:paraId="1D8B6C1C" w14:textId="77777777" w:rsidR="00AC28DC" w:rsidRPr="00F459DF" w:rsidRDefault="00AC28DC" w:rsidP="006E7E61">
            <w:pPr>
              <w:pStyle w:val="BodyText"/>
              <w:rPr>
                <w:lang w:val="en-NZ"/>
              </w:rPr>
            </w:pPr>
          </w:p>
        </w:tc>
        <w:tc>
          <w:tcPr>
            <w:tcW w:w="6117" w:type="dxa"/>
            <w:gridSpan w:val="4"/>
            <w:tcBorders>
              <w:top w:val="single" w:sz="4" w:space="0" w:color="FFFFFF" w:themeColor="background1"/>
              <w:left w:val="single" w:sz="4" w:space="0" w:color="FFFFFF" w:themeColor="background1"/>
            </w:tcBorders>
            <w:shd w:val="clear" w:color="auto" w:fill="000000" w:themeFill="text1"/>
            <w:vAlign w:val="center"/>
          </w:tcPr>
          <w:p w14:paraId="08BF276C" w14:textId="77777777" w:rsidR="00AC28DC" w:rsidRPr="00F459DF" w:rsidRDefault="00AC28DC" w:rsidP="006E7E61">
            <w:pPr>
              <w:pStyle w:val="BodyText"/>
              <w:jc w:val="center"/>
              <w:rPr>
                <w:b/>
                <w:bCs/>
                <w:lang w:val="en-NZ"/>
              </w:rPr>
            </w:pPr>
            <w:r w:rsidRPr="00F459DF">
              <w:rPr>
                <w:b/>
                <w:bCs/>
                <w:lang w:val="en-NZ"/>
              </w:rPr>
              <w:t>Classification Level</w:t>
            </w:r>
          </w:p>
        </w:tc>
      </w:tr>
      <w:tr w:rsidR="00AC28DC" w:rsidRPr="00F459DF" w14:paraId="09B72D1B" w14:textId="77777777" w:rsidTr="006E7E61">
        <w:trPr>
          <w:gridBefore w:val="1"/>
          <w:wBefore w:w="1484" w:type="dxa"/>
        </w:trPr>
        <w:tc>
          <w:tcPr>
            <w:tcW w:w="1918" w:type="dxa"/>
            <w:tcBorders>
              <w:top w:val="single" w:sz="4" w:space="0" w:color="FFFFFF" w:themeColor="background1"/>
              <w:left w:val="single" w:sz="4" w:space="0" w:color="D9D9D9" w:themeColor="background2"/>
              <w:bottom w:val="single" w:sz="4" w:space="0" w:color="FFFFFF" w:themeColor="background1"/>
              <w:right w:val="single" w:sz="4" w:space="0" w:color="FFFFFF" w:themeColor="background1"/>
            </w:tcBorders>
            <w:shd w:val="clear" w:color="auto" w:fill="000000" w:themeFill="text1"/>
            <w:vAlign w:val="center"/>
          </w:tcPr>
          <w:p w14:paraId="53C55FCA" w14:textId="77777777" w:rsidR="00AC28DC" w:rsidRPr="00F459DF" w:rsidRDefault="00AC28DC" w:rsidP="006E7E61">
            <w:pPr>
              <w:pStyle w:val="BodyText"/>
              <w:ind w:left="142"/>
              <w:rPr>
                <w:b/>
                <w:bCs/>
                <w:lang w:val="en-NZ"/>
              </w:rPr>
            </w:pPr>
            <w:r w:rsidRPr="00F459DF">
              <w:rPr>
                <w:b/>
                <w:bCs/>
                <w:lang w:val="en-NZ"/>
              </w:rPr>
              <w:t>Work Categories</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000000" w:themeFill="text1"/>
            <w:vAlign w:val="center"/>
          </w:tcPr>
          <w:p w14:paraId="55F8B374" w14:textId="77777777" w:rsidR="00AC28DC" w:rsidRPr="00F459DF" w:rsidRDefault="00AC28DC" w:rsidP="006E7E61">
            <w:pPr>
              <w:pStyle w:val="BodyText"/>
              <w:jc w:val="center"/>
              <w:rPr>
                <w:b/>
                <w:bCs/>
                <w:lang w:val="en-NZ"/>
              </w:rPr>
            </w:pPr>
            <w:r w:rsidRPr="00F459DF">
              <w:rPr>
                <w:b/>
                <w:bCs/>
                <w:lang w:val="en-NZ"/>
              </w:rPr>
              <w:t>A</w:t>
            </w:r>
          </w:p>
        </w:tc>
        <w:tc>
          <w:tcPr>
            <w:tcW w:w="1529" w:type="dxa"/>
            <w:tcBorders>
              <w:left w:val="single" w:sz="4" w:space="0" w:color="FFFFFF" w:themeColor="background1"/>
              <w:bottom w:val="single" w:sz="4" w:space="0" w:color="FFFFFF" w:themeColor="background1"/>
              <w:right w:val="single" w:sz="4" w:space="0" w:color="FFFFFF" w:themeColor="background1"/>
            </w:tcBorders>
            <w:shd w:val="clear" w:color="auto" w:fill="000000" w:themeFill="text1"/>
            <w:vAlign w:val="center"/>
          </w:tcPr>
          <w:p w14:paraId="410958A2" w14:textId="77777777" w:rsidR="00AC28DC" w:rsidRPr="00F459DF" w:rsidRDefault="00AC28DC" w:rsidP="006E7E61">
            <w:pPr>
              <w:pStyle w:val="BodyText"/>
              <w:jc w:val="center"/>
              <w:rPr>
                <w:b/>
                <w:bCs/>
                <w:lang w:val="en-NZ"/>
              </w:rPr>
            </w:pPr>
            <w:r w:rsidRPr="00F459DF">
              <w:rPr>
                <w:b/>
                <w:bCs/>
                <w:lang w:val="en-NZ"/>
              </w:rPr>
              <w:t>B</w:t>
            </w:r>
          </w:p>
        </w:tc>
        <w:tc>
          <w:tcPr>
            <w:tcW w:w="1529" w:type="dxa"/>
            <w:tcBorders>
              <w:left w:val="single" w:sz="4" w:space="0" w:color="FFFFFF" w:themeColor="background1"/>
              <w:bottom w:val="single" w:sz="4" w:space="0" w:color="FFFFFF" w:themeColor="background1"/>
              <w:right w:val="single" w:sz="4" w:space="0" w:color="FFFFFF" w:themeColor="background1"/>
            </w:tcBorders>
            <w:shd w:val="clear" w:color="auto" w:fill="000000" w:themeFill="text1"/>
            <w:vAlign w:val="center"/>
          </w:tcPr>
          <w:p w14:paraId="1E9A237C" w14:textId="77777777" w:rsidR="00AC28DC" w:rsidRPr="00F459DF" w:rsidRDefault="00AC28DC" w:rsidP="006E7E61">
            <w:pPr>
              <w:pStyle w:val="BodyText"/>
              <w:jc w:val="center"/>
              <w:rPr>
                <w:b/>
                <w:bCs/>
                <w:lang w:val="en-NZ"/>
              </w:rPr>
            </w:pPr>
            <w:r w:rsidRPr="00F459DF">
              <w:rPr>
                <w:b/>
                <w:bCs/>
                <w:lang w:val="en-NZ"/>
              </w:rPr>
              <w:t>C</w:t>
            </w:r>
          </w:p>
        </w:tc>
        <w:tc>
          <w:tcPr>
            <w:tcW w:w="1530" w:type="dxa"/>
            <w:tcBorders>
              <w:left w:val="single" w:sz="4" w:space="0" w:color="FFFFFF" w:themeColor="background1"/>
              <w:bottom w:val="single" w:sz="4" w:space="0" w:color="FFFFFF" w:themeColor="background1"/>
            </w:tcBorders>
            <w:shd w:val="clear" w:color="auto" w:fill="000000" w:themeFill="text1"/>
            <w:vAlign w:val="center"/>
          </w:tcPr>
          <w:p w14:paraId="1A4FFD5A" w14:textId="77777777" w:rsidR="00AC28DC" w:rsidRPr="00F459DF" w:rsidRDefault="00AC28DC" w:rsidP="006E7E61">
            <w:pPr>
              <w:pStyle w:val="BodyText"/>
              <w:jc w:val="center"/>
              <w:rPr>
                <w:b/>
                <w:bCs/>
                <w:lang w:val="en-NZ"/>
              </w:rPr>
            </w:pPr>
            <w:r w:rsidRPr="00F459DF">
              <w:rPr>
                <w:b/>
                <w:bCs/>
                <w:lang w:val="en-NZ"/>
              </w:rPr>
              <w:t>D</w:t>
            </w:r>
          </w:p>
        </w:tc>
      </w:tr>
      <w:tr w:rsidR="00AC28DC" w:rsidRPr="00F459DF" w14:paraId="6A93E6A0" w14:textId="77777777" w:rsidTr="006E7E61">
        <w:trPr>
          <w:gridBefore w:val="1"/>
          <w:wBefore w:w="1484" w:type="dxa"/>
        </w:trPr>
        <w:tc>
          <w:tcPr>
            <w:tcW w:w="1918" w:type="dxa"/>
            <w:tcBorders>
              <w:top w:val="single" w:sz="4" w:space="0" w:color="FFFFFF" w:themeColor="background1"/>
              <w:left w:val="single" w:sz="4" w:space="0" w:color="D9D9D9" w:themeColor="background2"/>
              <w:bottom w:val="single" w:sz="4" w:space="0" w:color="FFFFFF" w:themeColor="background1"/>
              <w:right w:val="single" w:sz="4" w:space="0" w:color="FFFFFF" w:themeColor="background1"/>
            </w:tcBorders>
            <w:shd w:val="clear" w:color="auto" w:fill="000000" w:themeFill="text1"/>
            <w:vAlign w:val="center"/>
          </w:tcPr>
          <w:p w14:paraId="534A1C41" w14:textId="77777777" w:rsidR="00AC28DC" w:rsidRPr="00F459DF" w:rsidRDefault="00AC28DC" w:rsidP="006E7E61">
            <w:pPr>
              <w:pStyle w:val="BodyText"/>
              <w:ind w:left="142"/>
              <w:rPr>
                <w:lang w:val="en-NZ"/>
              </w:rPr>
            </w:pPr>
            <w:r w:rsidRPr="00F459DF">
              <w:rPr>
                <w:lang w:val="en-NZ"/>
              </w:rPr>
              <w:t>1. Roading</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5D2AD356" w14:textId="77777777" w:rsidR="00AC28DC" w:rsidRPr="00F459DF" w:rsidRDefault="00AC28DC" w:rsidP="006E7E61">
            <w:pPr>
              <w:pStyle w:val="BodyText"/>
              <w:jc w:val="center"/>
              <w:rPr>
                <w:lang w:val="en-NZ"/>
              </w:rPr>
            </w:pPr>
            <w:r w:rsidRPr="00F459DF">
              <w:rPr>
                <w:lang w:val="en-NZ"/>
              </w:rPr>
              <w:t>1A</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4EFA6F65" w14:textId="77777777" w:rsidR="00AC28DC" w:rsidRPr="00F459DF" w:rsidRDefault="00AC28DC" w:rsidP="006E7E61">
            <w:pPr>
              <w:pStyle w:val="BodyText"/>
              <w:jc w:val="center"/>
              <w:rPr>
                <w:lang w:val="en-NZ"/>
              </w:rPr>
            </w:pPr>
            <w:r w:rsidRPr="00F459DF">
              <w:rPr>
                <w:lang w:val="en-NZ"/>
              </w:rPr>
              <w:t>1B</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789057C5" w14:textId="77777777" w:rsidR="00AC28DC" w:rsidRPr="00F459DF" w:rsidRDefault="00AC28DC" w:rsidP="006E7E61">
            <w:pPr>
              <w:pStyle w:val="BodyText"/>
              <w:jc w:val="center"/>
              <w:rPr>
                <w:lang w:val="en-NZ"/>
              </w:rPr>
            </w:pPr>
            <w:r w:rsidRPr="00F459DF">
              <w:rPr>
                <w:lang w:val="en-NZ"/>
              </w:rPr>
              <w:t>1C</w:t>
            </w:r>
          </w:p>
        </w:tc>
        <w:tc>
          <w:tcPr>
            <w:tcW w:w="1530"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vAlign w:val="center"/>
          </w:tcPr>
          <w:p w14:paraId="548417DA" w14:textId="77777777" w:rsidR="00AC28DC" w:rsidRPr="00F459DF" w:rsidRDefault="00AC28DC" w:rsidP="006E7E61">
            <w:pPr>
              <w:pStyle w:val="BodyText"/>
              <w:jc w:val="center"/>
              <w:rPr>
                <w:lang w:val="en-NZ"/>
              </w:rPr>
            </w:pPr>
            <w:r w:rsidRPr="00F459DF">
              <w:rPr>
                <w:lang w:val="en-NZ"/>
              </w:rPr>
              <w:t>1D</w:t>
            </w:r>
          </w:p>
        </w:tc>
      </w:tr>
      <w:tr w:rsidR="00AC28DC" w:rsidRPr="00F459DF" w14:paraId="1A1A46B8" w14:textId="77777777" w:rsidTr="006E7E61">
        <w:trPr>
          <w:gridBefore w:val="1"/>
          <w:wBefore w:w="1484" w:type="dxa"/>
        </w:trPr>
        <w:tc>
          <w:tcPr>
            <w:tcW w:w="1918" w:type="dxa"/>
            <w:tcBorders>
              <w:top w:val="single" w:sz="4" w:space="0" w:color="FFFFFF" w:themeColor="background1"/>
              <w:left w:val="single" w:sz="4" w:space="0" w:color="D9D9D9" w:themeColor="background2"/>
              <w:bottom w:val="single" w:sz="4" w:space="0" w:color="FFFFFF" w:themeColor="background1"/>
              <w:right w:val="single" w:sz="4" w:space="0" w:color="FFFFFF" w:themeColor="background1"/>
            </w:tcBorders>
            <w:shd w:val="clear" w:color="auto" w:fill="000000" w:themeFill="text1"/>
            <w:vAlign w:val="center"/>
          </w:tcPr>
          <w:p w14:paraId="47037F90" w14:textId="77777777" w:rsidR="00AC28DC" w:rsidRPr="00F459DF" w:rsidRDefault="00AC28DC" w:rsidP="006E7E61">
            <w:pPr>
              <w:pStyle w:val="BodyText"/>
              <w:ind w:left="142"/>
              <w:rPr>
                <w:lang w:val="en-NZ"/>
              </w:rPr>
            </w:pPr>
            <w:r w:rsidRPr="00F459DF">
              <w:rPr>
                <w:lang w:val="en-NZ"/>
              </w:rPr>
              <w:t>2. Structures</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6C417F51" w14:textId="77777777" w:rsidR="00AC28DC" w:rsidRPr="00F459DF" w:rsidRDefault="00AC28DC" w:rsidP="006E7E61">
            <w:pPr>
              <w:pStyle w:val="BodyText"/>
              <w:jc w:val="center"/>
              <w:rPr>
                <w:lang w:val="en-NZ"/>
              </w:rPr>
            </w:pPr>
            <w:r w:rsidRPr="00F459DF">
              <w:rPr>
                <w:lang w:val="en-NZ"/>
              </w:rPr>
              <w:t>2A</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27BE359F" w14:textId="77777777" w:rsidR="00AC28DC" w:rsidRPr="00F459DF" w:rsidRDefault="00AC28DC" w:rsidP="006E7E61">
            <w:pPr>
              <w:pStyle w:val="BodyText"/>
              <w:jc w:val="center"/>
              <w:rPr>
                <w:lang w:val="en-NZ"/>
              </w:rPr>
            </w:pPr>
            <w:r w:rsidRPr="00F459DF">
              <w:rPr>
                <w:lang w:val="en-NZ"/>
              </w:rPr>
              <w:t>2B</w:t>
            </w:r>
          </w:p>
        </w:tc>
        <w:tc>
          <w:tcPr>
            <w:tcW w:w="152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vAlign w:val="center"/>
          </w:tcPr>
          <w:p w14:paraId="471BDD84" w14:textId="77777777" w:rsidR="00AC28DC" w:rsidRPr="00F459DF" w:rsidRDefault="00AC28DC" w:rsidP="006E7E61">
            <w:pPr>
              <w:pStyle w:val="BodyText"/>
              <w:jc w:val="center"/>
              <w:rPr>
                <w:lang w:val="en-NZ"/>
              </w:rPr>
            </w:pPr>
            <w:r w:rsidRPr="00F459DF">
              <w:rPr>
                <w:lang w:val="en-NZ"/>
              </w:rPr>
              <w:t>2C</w:t>
            </w:r>
          </w:p>
        </w:tc>
        <w:tc>
          <w:tcPr>
            <w:tcW w:w="1530" w:type="dxa"/>
            <w:tcBorders>
              <w:top w:val="single" w:sz="4" w:space="0" w:color="FFFFFF" w:themeColor="background1"/>
              <w:left w:val="single" w:sz="4" w:space="0" w:color="FFFFFF" w:themeColor="background1"/>
            </w:tcBorders>
            <w:shd w:val="clear" w:color="auto" w:fill="D9D9D9" w:themeFill="background1" w:themeFillShade="D9"/>
            <w:vAlign w:val="center"/>
          </w:tcPr>
          <w:p w14:paraId="130DF91B" w14:textId="77777777" w:rsidR="00AC28DC" w:rsidRPr="00F459DF" w:rsidRDefault="00AC28DC" w:rsidP="006E7E61">
            <w:pPr>
              <w:pStyle w:val="BodyText"/>
              <w:jc w:val="center"/>
              <w:rPr>
                <w:lang w:val="en-NZ"/>
              </w:rPr>
            </w:pPr>
            <w:r w:rsidRPr="00F459DF">
              <w:rPr>
                <w:lang w:val="en-NZ"/>
              </w:rPr>
              <w:t>2D</w:t>
            </w:r>
          </w:p>
        </w:tc>
      </w:tr>
    </w:tbl>
    <w:p w14:paraId="3EB1414E" w14:textId="5FF55660" w:rsidR="000F2CE0" w:rsidRPr="00F459DF" w:rsidRDefault="007019CA" w:rsidP="00C22296">
      <w:pPr>
        <w:spacing w:after="160" w:line="259" w:lineRule="auto"/>
        <w:jc w:val="center"/>
        <w:rPr>
          <w:rFonts w:cstheme="minorHAnsi"/>
          <w:szCs w:val="20"/>
          <w:lang w:val="en-NZ"/>
        </w:rPr>
      </w:pPr>
      <w:r w:rsidRPr="00F459DF">
        <w:rPr>
          <w:rFonts w:cstheme="minorHAnsi"/>
          <w:szCs w:val="20"/>
          <w:lang w:val="en-NZ"/>
        </w:rPr>
        <w:t>Please circle</w:t>
      </w:r>
      <w:r w:rsidR="0023439A" w:rsidRPr="00F459DF">
        <w:rPr>
          <w:rFonts w:cstheme="minorHAnsi"/>
          <w:szCs w:val="20"/>
          <w:lang w:val="en-NZ"/>
        </w:rPr>
        <w:t xml:space="preserve"> what categories &amp; </w:t>
      </w:r>
      <w:r w:rsidR="00C22296" w:rsidRPr="00F459DF">
        <w:rPr>
          <w:rFonts w:cstheme="minorHAnsi"/>
          <w:szCs w:val="20"/>
          <w:lang w:val="en-NZ"/>
        </w:rPr>
        <w:t>classification levels you wish to apply for.</w:t>
      </w:r>
    </w:p>
    <w:p w14:paraId="68C1C425" w14:textId="77777777" w:rsidR="00507E8F" w:rsidRPr="00F459DF" w:rsidRDefault="00507E8F" w:rsidP="00507E8F">
      <w:pPr>
        <w:spacing w:after="160" w:line="259" w:lineRule="auto"/>
        <w:jc w:val="both"/>
        <w:rPr>
          <w:rFonts w:cstheme="minorHAnsi"/>
          <w:szCs w:val="20"/>
          <w:lang w:val="en-NZ"/>
        </w:rPr>
      </w:pPr>
    </w:p>
    <w:p w14:paraId="5BE9BEF5" w14:textId="77777777" w:rsidR="00E512B4" w:rsidRPr="00F459DF" w:rsidRDefault="00E512B4" w:rsidP="00507E8F">
      <w:pPr>
        <w:spacing w:after="160" w:line="259" w:lineRule="auto"/>
        <w:jc w:val="both"/>
        <w:rPr>
          <w:rFonts w:cstheme="minorHAnsi"/>
          <w:szCs w:val="20"/>
          <w:lang w:val="en-NZ"/>
        </w:rPr>
      </w:pPr>
    </w:p>
    <w:p w14:paraId="570F9A7B" w14:textId="77777777" w:rsidR="00E512B4" w:rsidRPr="00F459DF" w:rsidRDefault="00E512B4" w:rsidP="00507E8F">
      <w:pPr>
        <w:spacing w:after="160" w:line="259" w:lineRule="auto"/>
        <w:jc w:val="both"/>
        <w:rPr>
          <w:rFonts w:cstheme="minorHAnsi"/>
          <w:szCs w:val="20"/>
          <w:lang w:val="en-NZ"/>
        </w:rPr>
      </w:pPr>
    </w:p>
    <w:p w14:paraId="2B67EE4F" w14:textId="54C257DB" w:rsidR="004745BC" w:rsidRPr="00F459DF" w:rsidRDefault="004745BC" w:rsidP="004745BC">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C — APPLICATION NOTIFICATION</w:t>
      </w:r>
      <w:r w:rsidRPr="00F459DF">
        <w:rPr>
          <w:rFonts w:cstheme="minorHAnsi"/>
          <w:b/>
          <w:bCs/>
          <w:spacing w:val="4"/>
          <w:w w:val="90"/>
          <w:sz w:val="40"/>
          <w:szCs w:val="40"/>
          <w:u w:color="000000"/>
          <w:lang w:val="en-NZ"/>
        </w:rPr>
        <w:t xml:space="preserve"> </w:t>
      </w:r>
      <w:r w:rsidRPr="00F459DF">
        <w:rPr>
          <w:rFonts w:cstheme="minorHAnsi"/>
          <w:b/>
          <w:bCs/>
          <w:w w:val="90"/>
          <w:sz w:val="40"/>
          <w:szCs w:val="40"/>
          <w:u w:color="000000"/>
          <w:lang w:val="en-NZ"/>
        </w:rPr>
        <w:t>FORM</w:t>
      </w:r>
      <w:r w:rsidRPr="00F459DF">
        <w:rPr>
          <w:rFonts w:cstheme="minorHAnsi"/>
          <w:b/>
          <w:bCs/>
          <w:sz w:val="40"/>
          <w:szCs w:val="40"/>
          <w:u w:color="000000"/>
          <w:lang w:val="en-NZ"/>
        </w:rPr>
        <w:tab/>
      </w:r>
    </w:p>
    <w:p w14:paraId="4D2E0F03" w14:textId="52103CB0" w:rsidR="004745BC" w:rsidRPr="00F459DF" w:rsidRDefault="004745BC" w:rsidP="004745BC">
      <w:pPr>
        <w:pStyle w:val="BodyText"/>
        <w:rPr>
          <w:rFonts w:cstheme="minorHAnsi"/>
          <w:szCs w:val="24"/>
          <w:lang w:val="en-NZ"/>
        </w:rPr>
      </w:pPr>
      <w:r w:rsidRPr="00F459DF">
        <w:rPr>
          <w:rFonts w:cstheme="minorHAnsi"/>
          <w:szCs w:val="24"/>
          <w:lang w:val="en-NZ"/>
        </w:rPr>
        <w:t xml:space="preserve">ROADING </w:t>
      </w:r>
      <w:r w:rsidR="00F67F2A"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sample letter only</w:t>
      </w:r>
      <w:r w:rsidRPr="00F459DF">
        <w:rPr>
          <w:rFonts w:cstheme="minorHAnsi"/>
          <w:szCs w:val="24"/>
          <w:lang w:val="en-NZ"/>
        </w:rPr>
        <w:t>)</w:t>
      </w:r>
    </w:p>
    <w:p w14:paraId="21947F83" w14:textId="77777777" w:rsidR="004745BC" w:rsidRPr="00F459DF" w:rsidRDefault="004745BC" w:rsidP="007425C5">
      <w:pPr>
        <w:pStyle w:val="BodyText"/>
        <w:rPr>
          <w:rFonts w:cstheme="minorHAnsi"/>
          <w:sz w:val="18"/>
          <w:szCs w:val="18"/>
          <w:lang w:val="en-NZ"/>
        </w:rPr>
      </w:pPr>
    </w:p>
    <w:p w14:paraId="408CA428" w14:textId="6DE0CE6E" w:rsidR="004745BC" w:rsidRPr="00F459DF" w:rsidRDefault="004745BC" w:rsidP="007425C5">
      <w:pPr>
        <w:pStyle w:val="BodyText"/>
        <w:rPr>
          <w:rFonts w:cstheme="minorHAnsi"/>
          <w:sz w:val="18"/>
          <w:szCs w:val="18"/>
          <w:lang w:val="en-NZ"/>
        </w:rPr>
      </w:pPr>
      <w:r w:rsidRPr="00F459DF">
        <w:rPr>
          <w:rFonts w:cstheme="minorHAnsi"/>
          <w:sz w:val="18"/>
          <w:szCs w:val="18"/>
          <w:lang w:val="en-NZ"/>
        </w:rPr>
        <w:t>Date</w:t>
      </w:r>
    </w:p>
    <w:p w14:paraId="42508375" w14:textId="77777777" w:rsidR="004745BC" w:rsidRPr="00F459DF" w:rsidRDefault="004745BC" w:rsidP="007425C5">
      <w:pPr>
        <w:pStyle w:val="BodyText"/>
        <w:rPr>
          <w:rFonts w:cstheme="minorHAnsi"/>
          <w:sz w:val="18"/>
          <w:szCs w:val="18"/>
          <w:lang w:val="en-NZ"/>
        </w:rPr>
      </w:pPr>
    </w:p>
    <w:p w14:paraId="357B23B4" w14:textId="4C8A9807" w:rsidR="004745BC" w:rsidRPr="00F459DF" w:rsidRDefault="004745BC" w:rsidP="007425C5">
      <w:pPr>
        <w:pStyle w:val="BodyText"/>
        <w:rPr>
          <w:rFonts w:cstheme="minorHAnsi"/>
          <w:sz w:val="18"/>
          <w:szCs w:val="18"/>
          <w:lang w:val="en-NZ"/>
        </w:rPr>
      </w:pPr>
      <w:r w:rsidRPr="00F459DF">
        <w:rPr>
          <w:rFonts w:cstheme="minorHAnsi"/>
          <w:sz w:val="18"/>
          <w:szCs w:val="18"/>
          <w:lang w:val="en-NZ"/>
        </w:rPr>
        <w:t>Contractor Name</w:t>
      </w:r>
    </w:p>
    <w:p w14:paraId="540D337C" w14:textId="2D7921AD" w:rsidR="004745BC" w:rsidRPr="00F459DF" w:rsidRDefault="004745BC" w:rsidP="007425C5">
      <w:pPr>
        <w:pStyle w:val="BodyText"/>
        <w:rPr>
          <w:rFonts w:cstheme="minorHAnsi"/>
          <w:sz w:val="18"/>
          <w:szCs w:val="18"/>
          <w:lang w:val="en-NZ"/>
        </w:rPr>
      </w:pPr>
      <w:r w:rsidRPr="00F459DF">
        <w:rPr>
          <w:rFonts w:cstheme="minorHAnsi"/>
          <w:sz w:val="18"/>
          <w:szCs w:val="18"/>
          <w:lang w:val="en-NZ"/>
        </w:rPr>
        <w:t>Address 1</w:t>
      </w:r>
    </w:p>
    <w:p w14:paraId="7A19089B" w14:textId="3FDEB4D7" w:rsidR="004745BC" w:rsidRPr="00F459DF" w:rsidRDefault="004745BC" w:rsidP="007425C5">
      <w:pPr>
        <w:pStyle w:val="BodyText"/>
        <w:rPr>
          <w:rFonts w:cstheme="minorHAnsi"/>
          <w:sz w:val="18"/>
          <w:szCs w:val="18"/>
          <w:lang w:val="en-NZ"/>
        </w:rPr>
      </w:pPr>
      <w:r w:rsidRPr="00F459DF">
        <w:rPr>
          <w:rFonts w:cstheme="minorHAnsi"/>
          <w:sz w:val="18"/>
          <w:szCs w:val="18"/>
          <w:lang w:val="en-NZ"/>
        </w:rPr>
        <w:t>Address 2</w:t>
      </w:r>
    </w:p>
    <w:p w14:paraId="04D05961" w14:textId="22C77ECF" w:rsidR="004745BC" w:rsidRPr="00F459DF" w:rsidRDefault="004745BC" w:rsidP="007425C5">
      <w:pPr>
        <w:pStyle w:val="BodyText"/>
        <w:rPr>
          <w:rFonts w:cstheme="minorHAnsi"/>
          <w:sz w:val="18"/>
          <w:szCs w:val="18"/>
          <w:lang w:val="en-NZ"/>
        </w:rPr>
      </w:pPr>
      <w:r w:rsidRPr="00F459DF">
        <w:rPr>
          <w:rFonts w:cstheme="minorHAnsi"/>
          <w:sz w:val="18"/>
          <w:szCs w:val="18"/>
          <w:lang w:val="en-NZ"/>
        </w:rPr>
        <w:t>City   Postcode</w:t>
      </w:r>
    </w:p>
    <w:p w14:paraId="10C11BDC" w14:textId="77777777" w:rsidR="004745BC" w:rsidRPr="00F459DF" w:rsidRDefault="004745BC" w:rsidP="007425C5">
      <w:pPr>
        <w:pStyle w:val="BodyText"/>
        <w:rPr>
          <w:rFonts w:cstheme="minorHAnsi"/>
          <w:sz w:val="18"/>
          <w:szCs w:val="18"/>
          <w:lang w:val="en-NZ"/>
        </w:rPr>
      </w:pPr>
    </w:p>
    <w:p w14:paraId="1E6EDA91" w14:textId="77777777" w:rsidR="004745BC" w:rsidRPr="00F459DF" w:rsidRDefault="004745BC" w:rsidP="007425C5">
      <w:pPr>
        <w:pStyle w:val="BodyText"/>
        <w:rPr>
          <w:rFonts w:cstheme="minorHAnsi"/>
          <w:sz w:val="18"/>
          <w:szCs w:val="18"/>
          <w:lang w:val="en-NZ"/>
        </w:rPr>
      </w:pPr>
    </w:p>
    <w:p w14:paraId="77A9C9E5" w14:textId="04891516" w:rsidR="004745BC" w:rsidRPr="00F459DF" w:rsidRDefault="004745BC" w:rsidP="007425C5">
      <w:pPr>
        <w:pStyle w:val="BodyText"/>
        <w:rPr>
          <w:rFonts w:cstheme="minorHAnsi"/>
          <w:sz w:val="18"/>
          <w:szCs w:val="18"/>
          <w:lang w:val="en-NZ"/>
        </w:rPr>
      </w:pPr>
      <w:r w:rsidRPr="00F459DF">
        <w:rPr>
          <w:rFonts w:cstheme="minorHAnsi"/>
          <w:sz w:val="18"/>
          <w:szCs w:val="18"/>
          <w:lang w:val="en-NZ"/>
        </w:rPr>
        <w:t>Dear Sir/Madam</w:t>
      </w:r>
    </w:p>
    <w:p w14:paraId="3FB70415" w14:textId="77777777" w:rsidR="004745BC" w:rsidRPr="00F459DF" w:rsidRDefault="004745BC" w:rsidP="007425C5">
      <w:pPr>
        <w:pStyle w:val="BodyText"/>
        <w:rPr>
          <w:rFonts w:cstheme="minorHAnsi"/>
          <w:sz w:val="18"/>
          <w:szCs w:val="18"/>
          <w:lang w:val="en-NZ"/>
        </w:rPr>
      </w:pPr>
    </w:p>
    <w:p w14:paraId="72825C56" w14:textId="44246755" w:rsidR="004745BC" w:rsidRPr="00F459DF" w:rsidRDefault="004745BC" w:rsidP="007425C5">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Application</w:t>
      </w:r>
    </w:p>
    <w:p w14:paraId="5D4A53D8" w14:textId="77777777" w:rsidR="004745BC" w:rsidRPr="00F459DF" w:rsidRDefault="004745BC" w:rsidP="007425C5">
      <w:pPr>
        <w:pStyle w:val="BodyText"/>
        <w:rPr>
          <w:rFonts w:cstheme="minorHAnsi"/>
          <w:sz w:val="18"/>
          <w:szCs w:val="18"/>
          <w:lang w:val="en-NZ"/>
        </w:rPr>
      </w:pPr>
    </w:p>
    <w:p w14:paraId="3FF34348" w14:textId="6AE0749D" w:rsidR="004745BC" w:rsidRPr="00F459DF" w:rsidRDefault="004745BC" w:rsidP="007425C5">
      <w:pPr>
        <w:pStyle w:val="BodyText"/>
        <w:rPr>
          <w:rFonts w:cstheme="minorHAnsi"/>
          <w:sz w:val="18"/>
          <w:szCs w:val="18"/>
          <w:lang w:val="en-NZ"/>
        </w:rPr>
      </w:pPr>
      <w:r w:rsidRPr="00F459DF">
        <w:rPr>
          <w:rFonts w:cstheme="minorHAnsi"/>
          <w:sz w:val="18"/>
          <w:szCs w:val="18"/>
          <w:lang w:val="en-NZ"/>
        </w:rPr>
        <w:t>Your application for the above has been received. You will be notified of the result of the Council’s evaluation in due course.</w:t>
      </w:r>
    </w:p>
    <w:p w14:paraId="0C9513BF" w14:textId="77777777" w:rsidR="004745BC" w:rsidRPr="00F459DF" w:rsidRDefault="004745BC" w:rsidP="007425C5">
      <w:pPr>
        <w:pStyle w:val="BodyText"/>
        <w:rPr>
          <w:rFonts w:cstheme="minorHAnsi"/>
          <w:sz w:val="18"/>
          <w:szCs w:val="18"/>
          <w:lang w:val="en-NZ"/>
        </w:rPr>
      </w:pPr>
    </w:p>
    <w:p w14:paraId="367E5B55" w14:textId="11342689" w:rsidR="004745BC" w:rsidRPr="00F459DF" w:rsidRDefault="004745BC" w:rsidP="007425C5">
      <w:pPr>
        <w:pStyle w:val="BodyText"/>
        <w:rPr>
          <w:rFonts w:cstheme="minorHAnsi"/>
          <w:sz w:val="18"/>
          <w:szCs w:val="18"/>
          <w:lang w:val="en-NZ"/>
        </w:rPr>
      </w:pPr>
      <w:r w:rsidRPr="00F459DF">
        <w:rPr>
          <w:rFonts w:cstheme="minorHAnsi"/>
          <w:sz w:val="18"/>
          <w:szCs w:val="18"/>
          <w:lang w:val="en-NZ"/>
        </w:rPr>
        <w:t>Yours faithfully,</w:t>
      </w:r>
    </w:p>
    <w:p w14:paraId="44D2DA8E" w14:textId="77777777" w:rsidR="004745BC" w:rsidRPr="00F459DF" w:rsidRDefault="004745BC" w:rsidP="007425C5">
      <w:pPr>
        <w:pStyle w:val="BodyText"/>
        <w:rPr>
          <w:rFonts w:cstheme="minorHAnsi"/>
          <w:sz w:val="18"/>
          <w:szCs w:val="18"/>
          <w:lang w:val="en-NZ"/>
        </w:rPr>
      </w:pPr>
    </w:p>
    <w:p w14:paraId="7409CD3F" w14:textId="77777777" w:rsidR="004745BC" w:rsidRPr="00F459DF" w:rsidRDefault="004745BC" w:rsidP="007425C5">
      <w:pPr>
        <w:pStyle w:val="BodyText"/>
        <w:rPr>
          <w:rFonts w:cstheme="minorHAnsi"/>
          <w:sz w:val="18"/>
          <w:szCs w:val="18"/>
          <w:lang w:val="en-NZ"/>
        </w:rPr>
      </w:pPr>
    </w:p>
    <w:p w14:paraId="5FA3A864" w14:textId="07998295" w:rsidR="004745BC" w:rsidRPr="00F459DF" w:rsidRDefault="004745BC" w:rsidP="007425C5">
      <w:pPr>
        <w:pStyle w:val="BodyText"/>
        <w:rPr>
          <w:rFonts w:cstheme="minorHAnsi"/>
          <w:sz w:val="18"/>
          <w:szCs w:val="18"/>
          <w:lang w:val="en-NZ"/>
        </w:rPr>
      </w:pPr>
      <w:r w:rsidRPr="00F459DF">
        <w:rPr>
          <w:rFonts w:cstheme="minorHAnsi"/>
          <w:sz w:val="18"/>
          <w:szCs w:val="18"/>
          <w:lang w:val="en-NZ"/>
        </w:rPr>
        <w:t>First Name Last Name</w:t>
      </w:r>
    </w:p>
    <w:p w14:paraId="05897B21" w14:textId="23D330B2" w:rsidR="004745BC" w:rsidRPr="00F459DF" w:rsidRDefault="004745BC" w:rsidP="007425C5">
      <w:pPr>
        <w:pStyle w:val="BodyText"/>
        <w:rPr>
          <w:rFonts w:cstheme="minorHAnsi"/>
          <w:sz w:val="18"/>
          <w:szCs w:val="18"/>
          <w:lang w:val="en-NZ"/>
        </w:rPr>
      </w:pPr>
      <w:r w:rsidRPr="00F459DF">
        <w:rPr>
          <w:rFonts w:cstheme="minorHAnsi"/>
          <w:sz w:val="18"/>
          <w:szCs w:val="18"/>
          <w:lang w:val="en-NZ"/>
        </w:rPr>
        <w:t>Title/Position</w:t>
      </w:r>
    </w:p>
    <w:p w14:paraId="7E5099CF" w14:textId="77777777" w:rsidR="004745BC" w:rsidRPr="00F459DF" w:rsidRDefault="004745BC" w:rsidP="007425C5">
      <w:pPr>
        <w:pStyle w:val="BodyText"/>
        <w:rPr>
          <w:rFonts w:cstheme="minorHAnsi"/>
          <w:sz w:val="18"/>
          <w:szCs w:val="18"/>
          <w:lang w:val="en-NZ"/>
        </w:rPr>
      </w:pPr>
      <w:r w:rsidRPr="00F459DF">
        <w:rPr>
          <w:rFonts w:cstheme="minorHAnsi"/>
          <w:sz w:val="18"/>
          <w:szCs w:val="18"/>
          <w:lang w:val="en-NZ"/>
        </w:rPr>
        <w:t>Unit</w:t>
      </w:r>
    </w:p>
    <w:p w14:paraId="3141A8CE" w14:textId="14AAFA4A" w:rsidR="004745BC" w:rsidRPr="00F459DF" w:rsidRDefault="004745BC" w:rsidP="007425C5">
      <w:pPr>
        <w:pStyle w:val="BodyText"/>
        <w:rPr>
          <w:rFonts w:cstheme="minorHAnsi"/>
          <w:sz w:val="18"/>
          <w:szCs w:val="18"/>
          <w:lang w:val="en-NZ"/>
        </w:rPr>
      </w:pPr>
      <w:r w:rsidRPr="00F459DF">
        <w:rPr>
          <w:rFonts w:cstheme="minorHAnsi"/>
          <w:sz w:val="18"/>
          <w:szCs w:val="18"/>
          <w:lang w:val="en-NZ"/>
        </w:rPr>
        <w:t>Group</w:t>
      </w:r>
    </w:p>
    <w:p w14:paraId="1D8AF09A" w14:textId="77777777" w:rsidR="000F2CE0" w:rsidRPr="00F459DF" w:rsidRDefault="000F2CE0">
      <w:pPr>
        <w:spacing w:after="160" w:line="259" w:lineRule="auto"/>
        <w:rPr>
          <w:rFonts w:cstheme="minorHAnsi"/>
          <w:szCs w:val="20"/>
          <w:lang w:val="en-NZ"/>
        </w:rPr>
      </w:pPr>
      <w:r w:rsidRPr="00F459DF">
        <w:rPr>
          <w:rFonts w:cstheme="minorHAnsi"/>
          <w:szCs w:val="20"/>
          <w:lang w:val="en-NZ"/>
        </w:rPr>
        <w:br w:type="page"/>
      </w:r>
    </w:p>
    <w:p w14:paraId="06434D0A" w14:textId="10796E58" w:rsidR="004745BC" w:rsidRPr="00F459DF" w:rsidRDefault="004745BC" w:rsidP="004745BC">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D — PREQUALIFICATION NOTIFICATION</w:t>
      </w:r>
      <w:r w:rsidRPr="00F459DF">
        <w:rPr>
          <w:rFonts w:cstheme="minorHAnsi"/>
          <w:b/>
          <w:bCs/>
          <w:spacing w:val="4"/>
          <w:w w:val="90"/>
          <w:sz w:val="40"/>
          <w:szCs w:val="40"/>
          <w:u w:color="000000"/>
          <w:lang w:val="en-NZ"/>
        </w:rPr>
        <w:t xml:space="preserve"> </w:t>
      </w:r>
      <w:r w:rsidRPr="00F459DF">
        <w:rPr>
          <w:rFonts w:cstheme="minorHAnsi"/>
          <w:b/>
          <w:bCs/>
          <w:w w:val="90"/>
          <w:sz w:val="40"/>
          <w:szCs w:val="40"/>
          <w:u w:color="000000"/>
          <w:lang w:val="en-NZ"/>
        </w:rPr>
        <w:t>FORM</w:t>
      </w:r>
      <w:r w:rsidRPr="00F459DF">
        <w:rPr>
          <w:rFonts w:cstheme="minorHAnsi"/>
          <w:b/>
          <w:bCs/>
          <w:sz w:val="40"/>
          <w:szCs w:val="40"/>
          <w:u w:color="000000"/>
          <w:lang w:val="en-NZ"/>
        </w:rPr>
        <w:tab/>
      </w:r>
    </w:p>
    <w:p w14:paraId="5EEF236A" w14:textId="53F4FCC9" w:rsidR="004745BC" w:rsidRPr="00F459DF" w:rsidRDefault="004745BC" w:rsidP="004745BC">
      <w:pPr>
        <w:pStyle w:val="BodyText"/>
        <w:rPr>
          <w:rFonts w:cstheme="minorHAnsi"/>
          <w:szCs w:val="24"/>
          <w:lang w:val="en-NZ"/>
        </w:rPr>
      </w:pPr>
      <w:r w:rsidRPr="00F459DF">
        <w:rPr>
          <w:rFonts w:cstheme="minorHAnsi"/>
          <w:szCs w:val="24"/>
          <w:lang w:val="en-NZ"/>
        </w:rPr>
        <w:t xml:space="preserve">ROADING </w:t>
      </w:r>
      <w:r w:rsidR="00F67F2A" w:rsidRPr="00F459DF">
        <w:rPr>
          <w:rFonts w:cstheme="minorHAnsi"/>
          <w:szCs w:val="24"/>
          <w:lang w:val="en-NZ"/>
        </w:rPr>
        <w:t xml:space="preserve">/ </w:t>
      </w:r>
      <w:r w:rsidRPr="00F459DF">
        <w:rPr>
          <w:rFonts w:cstheme="minorHAnsi"/>
          <w:szCs w:val="24"/>
          <w:lang w:val="en-NZ"/>
        </w:rPr>
        <w:t>STRUCTURES CONTRACTOR PREQUALIFICATION (</w:t>
      </w:r>
      <w:r w:rsidRPr="00F459DF">
        <w:rPr>
          <w:rFonts w:cstheme="minorHAnsi"/>
          <w:i/>
          <w:iCs/>
          <w:szCs w:val="24"/>
          <w:lang w:val="en-NZ"/>
        </w:rPr>
        <w:t>sample letter only</w:t>
      </w:r>
      <w:r w:rsidRPr="00F459DF">
        <w:rPr>
          <w:rFonts w:cstheme="minorHAnsi"/>
          <w:szCs w:val="24"/>
          <w:lang w:val="en-NZ"/>
        </w:rPr>
        <w:t>)</w:t>
      </w:r>
    </w:p>
    <w:p w14:paraId="7DE6B39A" w14:textId="77777777" w:rsidR="004745BC" w:rsidRPr="00F459DF" w:rsidRDefault="004745BC" w:rsidP="004745BC">
      <w:pPr>
        <w:pStyle w:val="BodyText"/>
        <w:rPr>
          <w:rFonts w:cstheme="minorHAnsi"/>
          <w:sz w:val="18"/>
          <w:szCs w:val="18"/>
          <w:lang w:val="en-NZ"/>
        </w:rPr>
      </w:pPr>
    </w:p>
    <w:p w14:paraId="0A24C15A"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Date</w:t>
      </w:r>
    </w:p>
    <w:p w14:paraId="3F1A5A49" w14:textId="77777777" w:rsidR="004745BC" w:rsidRPr="00F459DF" w:rsidRDefault="004745BC" w:rsidP="004745BC">
      <w:pPr>
        <w:pStyle w:val="BodyText"/>
        <w:rPr>
          <w:rFonts w:cstheme="minorHAnsi"/>
          <w:sz w:val="18"/>
          <w:szCs w:val="18"/>
          <w:lang w:val="en-NZ"/>
        </w:rPr>
      </w:pPr>
    </w:p>
    <w:p w14:paraId="71066C06"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Contractor Name</w:t>
      </w:r>
    </w:p>
    <w:p w14:paraId="1E6B034A"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Address 1</w:t>
      </w:r>
    </w:p>
    <w:p w14:paraId="0A69F0F2"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Address 2</w:t>
      </w:r>
    </w:p>
    <w:p w14:paraId="1D4D3D32"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City   Postcode</w:t>
      </w:r>
    </w:p>
    <w:p w14:paraId="3731735E" w14:textId="77777777" w:rsidR="004745BC" w:rsidRPr="00F459DF" w:rsidRDefault="004745BC" w:rsidP="004745BC">
      <w:pPr>
        <w:pStyle w:val="BodyText"/>
        <w:rPr>
          <w:rFonts w:cstheme="minorHAnsi"/>
          <w:sz w:val="18"/>
          <w:szCs w:val="18"/>
          <w:lang w:val="en-NZ"/>
        </w:rPr>
      </w:pPr>
    </w:p>
    <w:p w14:paraId="7F23AC92" w14:textId="77777777" w:rsidR="004745BC" w:rsidRPr="00F459DF" w:rsidRDefault="004745BC" w:rsidP="004745BC">
      <w:pPr>
        <w:pStyle w:val="BodyText"/>
        <w:rPr>
          <w:rFonts w:cstheme="minorHAnsi"/>
          <w:sz w:val="18"/>
          <w:szCs w:val="18"/>
          <w:lang w:val="en-NZ"/>
        </w:rPr>
      </w:pPr>
    </w:p>
    <w:p w14:paraId="16A04B90"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Dear Sir/Madam</w:t>
      </w:r>
    </w:p>
    <w:p w14:paraId="1E7F83CB" w14:textId="77777777" w:rsidR="004745BC" w:rsidRPr="00F459DF" w:rsidRDefault="004745BC" w:rsidP="004745BC">
      <w:pPr>
        <w:pStyle w:val="BodyText"/>
        <w:rPr>
          <w:rFonts w:cstheme="minorHAnsi"/>
          <w:sz w:val="18"/>
          <w:szCs w:val="18"/>
          <w:lang w:val="en-NZ"/>
        </w:rPr>
      </w:pPr>
    </w:p>
    <w:p w14:paraId="1CEFCA3B" w14:textId="04F5FAB8" w:rsidR="004745BC" w:rsidRPr="00F459DF" w:rsidRDefault="004745BC" w:rsidP="004745BC">
      <w:pPr>
        <w:pStyle w:val="BodyText"/>
        <w:rPr>
          <w:rFonts w:cstheme="minorHAnsi"/>
          <w:b/>
          <w:bCs/>
          <w:sz w:val="18"/>
          <w:szCs w:val="18"/>
          <w:lang w:val="en-NZ"/>
        </w:rPr>
      </w:pPr>
      <w:r w:rsidRPr="00F459DF">
        <w:rPr>
          <w:rFonts w:cstheme="minorHAnsi"/>
          <w:b/>
          <w:bCs/>
          <w:sz w:val="18"/>
          <w:szCs w:val="18"/>
          <w:lang w:val="en-NZ"/>
        </w:rPr>
        <w:t xml:space="preserve">RE: Application for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w:t>
      </w:r>
    </w:p>
    <w:p w14:paraId="362DF7DA" w14:textId="77777777" w:rsidR="004745BC" w:rsidRPr="00F459DF" w:rsidRDefault="004745BC" w:rsidP="004745BC">
      <w:pPr>
        <w:pStyle w:val="BodyText"/>
        <w:rPr>
          <w:rFonts w:cstheme="minorHAnsi"/>
          <w:sz w:val="18"/>
          <w:szCs w:val="18"/>
          <w:lang w:val="en-NZ"/>
        </w:rPr>
      </w:pPr>
    </w:p>
    <w:p w14:paraId="1C8A2570" w14:textId="0ACCF5FD" w:rsidR="004745BC" w:rsidRPr="00F459DF" w:rsidRDefault="004745BC" w:rsidP="004745BC">
      <w:pPr>
        <w:pStyle w:val="BodyText"/>
        <w:rPr>
          <w:rFonts w:cstheme="minorHAnsi"/>
          <w:sz w:val="18"/>
          <w:szCs w:val="18"/>
          <w:lang w:val="en-NZ"/>
        </w:rPr>
      </w:pPr>
      <w:r w:rsidRPr="00F459DF">
        <w:rPr>
          <w:rFonts w:cstheme="minorHAnsi"/>
          <w:sz w:val="18"/>
          <w:szCs w:val="18"/>
          <w:lang w:val="en-NZ"/>
        </w:rPr>
        <w:t>Your application has been processed by the Council’s Roading and Structures Prequalification Team.</w:t>
      </w:r>
    </w:p>
    <w:p w14:paraId="7ACAF8D9" w14:textId="77777777" w:rsidR="004745BC" w:rsidRPr="00F459DF" w:rsidRDefault="004745BC" w:rsidP="004745BC">
      <w:pPr>
        <w:pStyle w:val="BodyText"/>
        <w:rPr>
          <w:rFonts w:cstheme="minorHAnsi"/>
          <w:sz w:val="18"/>
          <w:szCs w:val="18"/>
          <w:lang w:val="en-NZ"/>
        </w:rPr>
      </w:pPr>
    </w:p>
    <w:p w14:paraId="589E5D44" w14:textId="45BAF083" w:rsidR="00575441" w:rsidRPr="00F459DF" w:rsidRDefault="00575441" w:rsidP="004745BC">
      <w:pPr>
        <w:pStyle w:val="BodyText"/>
        <w:rPr>
          <w:rFonts w:cstheme="minorHAnsi"/>
          <w:b/>
          <w:bCs/>
          <w:sz w:val="18"/>
          <w:szCs w:val="18"/>
          <w:lang w:val="en-NZ"/>
        </w:rPr>
      </w:pPr>
      <w:r w:rsidRPr="00F459DF">
        <w:rPr>
          <w:rFonts w:cstheme="minorHAnsi"/>
          <w:b/>
          <w:bCs/>
          <w:sz w:val="18"/>
          <w:szCs w:val="18"/>
          <w:lang w:val="en-NZ"/>
        </w:rPr>
        <w:t>OPTION 1:</w:t>
      </w:r>
    </w:p>
    <w:p w14:paraId="235F5602" w14:textId="38C87430" w:rsidR="00575441" w:rsidRPr="00F459DF" w:rsidRDefault="00575441" w:rsidP="00575441">
      <w:pPr>
        <w:pStyle w:val="BodyText"/>
        <w:rPr>
          <w:rFonts w:cstheme="minorHAnsi"/>
          <w:sz w:val="18"/>
          <w:szCs w:val="18"/>
          <w:lang w:val="en-NZ"/>
        </w:rPr>
      </w:pPr>
      <w:r w:rsidRPr="00F459DF">
        <w:rPr>
          <w:rFonts w:cstheme="minorHAnsi"/>
          <w:sz w:val="18"/>
          <w:szCs w:val="18"/>
          <w:lang w:val="en-NZ"/>
        </w:rPr>
        <w:t xml:space="preserve">Your Company has been evaluated as Prequalifying for the following Work Category and Classification Level(s): </w:t>
      </w:r>
      <w:r w:rsidRPr="00F459DF">
        <w:rPr>
          <w:rFonts w:cstheme="minorHAnsi"/>
          <w:i/>
          <w:iCs/>
          <w:sz w:val="18"/>
          <w:szCs w:val="18"/>
          <w:lang w:val="en-NZ"/>
        </w:rPr>
        <w:t>&lt;insert category and level(s)&gt;</w:t>
      </w:r>
      <w:r w:rsidRPr="00F459DF">
        <w:rPr>
          <w:rFonts w:cstheme="minorHAnsi"/>
          <w:sz w:val="18"/>
          <w:szCs w:val="18"/>
          <w:lang w:val="en-NZ"/>
        </w:rPr>
        <w:t>.</w:t>
      </w:r>
    </w:p>
    <w:p w14:paraId="6B491948" w14:textId="77777777" w:rsidR="00BA1792" w:rsidRPr="00F459DF" w:rsidRDefault="00BA1792" w:rsidP="00BA1792">
      <w:pPr>
        <w:pStyle w:val="NoSpacing"/>
        <w:rPr>
          <w:rFonts w:asciiTheme="minorHAnsi" w:eastAsiaTheme="minorHAnsi" w:hAnsiTheme="minorHAnsi" w:cstheme="minorHAnsi"/>
          <w:sz w:val="18"/>
          <w:szCs w:val="18"/>
        </w:rPr>
      </w:pPr>
      <w:r w:rsidRPr="00F459DF">
        <w:rPr>
          <w:rFonts w:asciiTheme="minorHAnsi" w:eastAsiaTheme="minorHAnsi" w:hAnsiTheme="minorHAnsi" w:cstheme="minorHAnsi"/>
          <w:sz w:val="18"/>
          <w:szCs w:val="18"/>
        </w:rPr>
        <w:t>Accordingly, your Company name will be either added or expiry date updated on the Council’s Roading Contractor Prequalification list, published on the Council website.  The link to this website being:</w:t>
      </w:r>
    </w:p>
    <w:p w14:paraId="6E5BC92D" w14:textId="77777777" w:rsidR="00BA1792" w:rsidRPr="00F459DF" w:rsidRDefault="00000000" w:rsidP="00BA1792">
      <w:pPr>
        <w:pStyle w:val="NoSpacing"/>
        <w:rPr>
          <w:rFonts w:asciiTheme="minorHAnsi" w:eastAsiaTheme="minorHAnsi" w:hAnsiTheme="minorHAnsi" w:cstheme="minorHAnsi"/>
          <w:b/>
          <w:sz w:val="18"/>
          <w:szCs w:val="18"/>
        </w:rPr>
      </w:pPr>
      <w:hyperlink r:id="rId25" w:history="1">
        <w:r w:rsidR="00BA1792" w:rsidRPr="00F459DF">
          <w:rPr>
            <w:rFonts w:asciiTheme="minorHAnsi" w:eastAsiaTheme="minorHAnsi" w:hAnsiTheme="minorHAnsi" w:cstheme="minorHAnsi"/>
            <w:b/>
            <w:sz w:val="18"/>
            <w:szCs w:val="18"/>
          </w:rPr>
          <w:t>https://ccc.govt.nz/consents-and-licences/construction-requirements/approved-contractors/roading-construction/</w:t>
        </w:r>
      </w:hyperlink>
    </w:p>
    <w:p w14:paraId="78407564" w14:textId="77777777" w:rsidR="00E552D7" w:rsidRPr="00F459DF" w:rsidRDefault="00E552D7" w:rsidP="00BA1792">
      <w:pPr>
        <w:pStyle w:val="NoSpacing"/>
        <w:rPr>
          <w:rFonts w:asciiTheme="minorHAnsi" w:eastAsiaTheme="minorHAnsi" w:hAnsiTheme="minorHAnsi" w:cstheme="minorHAnsi"/>
          <w:sz w:val="18"/>
          <w:szCs w:val="18"/>
        </w:rPr>
      </w:pPr>
    </w:p>
    <w:p w14:paraId="401A486B" w14:textId="77777777" w:rsidR="00BA1792" w:rsidRPr="00F459DF" w:rsidRDefault="00BA1792" w:rsidP="00BA1792">
      <w:pPr>
        <w:pStyle w:val="NoSpacing"/>
        <w:rPr>
          <w:rFonts w:asciiTheme="minorHAnsi" w:eastAsiaTheme="minorHAnsi" w:hAnsiTheme="minorHAnsi" w:cstheme="minorHAnsi"/>
          <w:sz w:val="18"/>
          <w:szCs w:val="18"/>
        </w:rPr>
      </w:pPr>
      <w:r w:rsidRPr="00F459DF">
        <w:rPr>
          <w:rFonts w:asciiTheme="minorHAnsi" w:eastAsiaTheme="minorHAnsi" w:hAnsiTheme="minorHAnsi" w:cstheme="minorHAnsi"/>
          <w:sz w:val="18"/>
          <w:szCs w:val="18"/>
        </w:rPr>
        <w:t>The council contracts will be advertised through the New Zealand Government Electronic Tenders Service (GETS) and will require your company to register online to receive these tenders.</w:t>
      </w:r>
    </w:p>
    <w:p w14:paraId="4B590624" w14:textId="77777777" w:rsidR="00BA1792" w:rsidRPr="00F459DF" w:rsidRDefault="00BA1792" w:rsidP="00BA1792">
      <w:pPr>
        <w:pStyle w:val="NoSpacing"/>
        <w:rPr>
          <w:rFonts w:asciiTheme="minorHAnsi" w:eastAsiaTheme="minorHAnsi" w:hAnsiTheme="minorHAnsi" w:cstheme="minorHAnsi"/>
          <w:sz w:val="18"/>
          <w:szCs w:val="18"/>
        </w:rPr>
      </w:pPr>
      <w:r w:rsidRPr="00F459DF">
        <w:rPr>
          <w:rFonts w:asciiTheme="minorHAnsi" w:eastAsiaTheme="minorHAnsi" w:hAnsiTheme="minorHAnsi" w:cstheme="minorHAnsi"/>
          <w:sz w:val="18"/>
          <w:szCs w:val="18"/>
        </w:rPr>
        <w:t>Please use the link below to register:</w:t>
      </w:r>
    </w:p>
    <w:p w14:paraId="314D61AE" w14:textId="77777777" w:rsidR="00BA1792" w:rsidRPr="00F459DF" w:rsidRDefault="00000000" w:rsidP="00BA1792">
      <w:pPr>
        <w:pStyle w:val="NoSpacing"/>
        <w:rPr>
          <w:rFonts w:asciiTheme="minorHAnsi" w:eastAsiaTheme="minorHAnsi" w:hAnsiTheme="minorHAnsi" w:cstheme="minorHAnsi"/>
          <w:b/>
          <w:sz w:val="18"/>
          <w:szCs w:val="18"/>
        </w:rPr>
      </w:pPr>
      <w:hyperlink r:id="rId26" w:history="1">
        <w:r w:rsidR="00BA1792" w:rsidRPr="00F459DF">
          <w:rPr>
            <w:rFonts w:asciiTheme="minorHAnsi" w:eastAsiaTheme="minorHAnsi" w:hAnsiTheme="minorHAnsi" w:cstheme="minorHAnsi"/>
            <w:b/>
            <w:sz w:val="18"/>
            <w:szCs w:val="18"/>
          </w:rPr>
          <w:t>https://www.gets.govt.nz/RegisterUser.htm</w:t>
        </w:r>
      </w:hyperlink>
    </w:p>
    <w:p w14:paraId="650A3AAC" w14:textId="77777777" w:rsidR="00E552D7" w:rsidRPr="00F459DF" w:rsidRDefault="00E552D7" w:rsidP="00BA1792">
      <w:pPr>
        <w:pStyle w:val="NoSpacing"/>
        <w:rPr>
          <w:rFonts w:asciiTheme="minorHAnsi" w:eastAsiaTheme="minorHAnsi" w:hAnsiTheme="minorHAnsi" w:cstheme="minorHAnsi"/>
          <w:sz w:val="18"/>
          <w:szCs w:val="18"/>
        </w:rPr>
      </w:pPr>
    </w:p>
    <w:p w14:paraId="721B84C9" w14:textId="77777777" w:rsidR="00BA1792" w:rsidRPr="00F459DF" w:rsidRDefault="00BA1792" w:rsidP="00BA1792">
      <w:pPr>
        <w:pStyle w:val="NoSpacing"/>
        <w:rPr>
          <w:rFonts w:asciiTheme="minorHAnsi" w:eastAsiaTheme="minorHAnsi" w:hAnsiTheme="minorHAnsi" w:cstheme="minorHAnsi"/>
          <w:sz w:val="18"/>
          <w:szCs w:val="18"/>
        </w:rPr>
      </w:pPr>
      <w:r w:rsidRPr="00F459DF">
        <w:rPr>
          <w:rFonts w:asciiTheme="minorHAnsi" w:eastAsiaTheme="minorHAnsi" w:hAnsiTheme="minorHAnsi" w:cstheme="minorHAnsi"/>
          <w:sz w:val="18"/>
          <w:szCs w:val="18"/>
        </w:rPr>
        <w:t>Note this Prequalification is valid for a three-year period from the date of this letter unless you are notified of decertification prior to that date.  To recertify for Prequalification, it is necessary to reapply at least three months prior to the expiry date of 01 May 2026.</w:t>
      </w:r>
    </w:p>
    <w:p w14:paraId="5EBA694B" w14:textId="77777777" w:rsidR="00E552D7" w:rsidRPr="00F459DF" w:rsidRDefault="00E552D7" w:rsidP="00BA1792">
      <w:pPr>
        <w:pStyle w:val="NoSpacing"/>
        <w:rPr>
          <w:rFonts w:asciiTheme="minorHAnsi" w:eastAsiaTheme="minorHAnsi" w:hAnsiTheme="minorHAnsi" w:cstheme="minorHAnsi"/>
          <w:sz w:val="18"/>
          <w:szCs w:val="18"/>
        </w:rPr>
      </w:pPr>
    </w:p>
    <w:p w14:paraId="4379EC73" w14:textId="77777777" w:rsidR="00575441" w:rsidRPr="00F459DF" w:rsidRDefault="00575441" w:rsidP="00575441">
      <w:pPr>
        <w:pStyle w:val="BodyText"/>
        <w:rPr>
          <w:rFonts w:cstheme="minorHAnsi"/>
          <w:b/>
          <w:bCs/>
          <w:sz w:val="18"/>
          <w:szCs w:val="18"/>
          <w:lang w:val="en-NZ"/>
        </w:rPr>
      </w:pPr>
      <w:r w:rsidRPr="00F459DF">
        <w:rPr>
          <w:rFonts w:cstheme="minorHAnsi"/>
          <w:b/>
          <w:bCs/>
          <w:sz w:val="18"/>
          <w:szCs w:val="18"/>
          <w:lang w:val="en-NZ"/>
        </w:rPr>
        <w:t>OPTION 2:</w:t>
      </w:r>
    </w:p>
    <w:p w14:paraId="18CC8789" w14:textId="11F28F07" w:rsidR="00575441" w:rsidRPr="00F459DF" w:rsidRDefault="00575441" w:rsidP="00575441">
      <w:pPr>
        <w:pStyle w:val="BodyText"/>
        <w:rPr>
          <w:rFonts w:cstheme="minorHAnsi"/>
          <w:sz w:val="18"/>
          <w:szCs w:val="18"/>
          <w:lang w:val="en-NZ"/>
        </w:rPr>
      </w:pPr>
      <w:r w:rsidRPr="00F459DF">
        <w:rPr>
          <w:rFonts w:cstheme="minorHAnsi"/>
          <w:sz w:val="18"/>
          <w:szCs w:val="18"/>
          <w:lang w:val="en-NZ"/>
        </w:rPr>
        <w:t>Your Company has failed to prequalify for any Work Classification Levels for the following reasons:</w:t>
      </w:r>
    </w:p>
    <w:tbl>
      <w:tblPr>
        <w:tblStyle w:val="GHDGridTable"/>
        <w:tblW w:w="5000" w:type="pct"/>
        <w:tblLayout w:type="fixed"/>
        <w:tblLook w:val="0620" w:firstRow="1" w:lastRow="0" w:firstColumn="0" w:lastColumn="0" w:noHBand="1" w:noVBand="1"/>
      </w:tblPr>
      <w:tblGrid>
        <w:gridCol w:w="562"/>
        <w:gridCol w:w="2694"/>
        <w:gridCol w:w="6258"/>
      </w:tblGrid>
      <w:tr w:rsidR="00575441" w:rsidRPr="00F459DF" w14:paraId="01B1549C" w14:textId="77777777" w:rsidTr="00575441">
        <w:trPr>
          <w:cnfStyle w:val="100000000000" w:firstRow="1" w:lastRow="0" w:firstColumn="0" w:lastColumn="0" w:oddVBand="0" w:evenVBand="0" w:oddHBand="0" w:evenHBand="0" w:firstRowFirstColumn="0" w:firstRowLastColumn="0" w:lastRowFirstColumn="0" w:lastRowLastColumn="0"/>
        </w:trPr>
        <w:tc>
          <w:tcPr>
            <w:tcW w:w="562" w:type="dxa"/>
          </w:tcPr>
          <w:p w14:paraId="411C623F" w14:textId="77777777" w:rsidR="00575441" w:rsidRPr="00F459DF" w:rsidRDefault="00575441" w:rsidP="000C3FB4">
            <w:pPr>
              <w:pStyle w:val="TableHeading"/>
              <w:rPr>
                <w:szCs w:val="18"/>
                <w:lang w:val="en-NZ"/>
              </w:rPr>
            </w:pPr>
          </w:p>
        </w:tc>
        <w:tc>
          <w:tcPr>
            <w:tcW w:w="2694" w:type="dxa"/>
          </w:tcPr>
          <w:p w14:paraId="3FEA280C" w14:textId="52347293" w:rsidR="00575441" w:rsidRPr="00F459DF" w:rsidRDefault="00575441" w:rsidP="000C3FB4">
            <w:pPr>
              <w:pStyle w:val="TableHeading"/>
              <w:rPr>
                <w:szCs w:val="18"/>
                <w:lang w:val="en-NZ"/>
              </w:rPr>
            </w:pPr>
            <w:r w:rsidRPr="00F459DF">
              <w:rPr>
                <w:szCs w:val="18"/>
                <w:lang w:val="en-NZ"/>
              </w:rPr>
              <w:t>Attribute</w:t>
            </w:r>
          </w:p>
        </w:tc>
        <w:tc>
          <w:tcPr>
            <w:tcW w:w="6258" w:type="dxa"/>
          </w:tcPr>
          <w:p w14:paraId="150F2955" w14:textId="0A17B07A" w:rsidR="00575441" w:rsidRPr="00F459DF" w:rsidRDefault="00575441" w:rsidP="000C3FB4">
            <w:pPr>
              <w:pStyle w:val="TableHeading"/>
              <w:rPr>
                <w:szCs w:val="18"/>
                <w:lang w:val="en-NZ"/>
              </w:rPr>
            </w:pPr>
            <w:r w:rsidRPr="00F459DF">
              <w:rPr>
                <w:szCs w:val="18"/>
                <w:lang w:val="en-NZ"/>
              </w:rPr>
              <w:t>Deficiency</w:t>
            </w:r>
          </w:p>
        </w:tc>
      </w:tr>
      <w:tr w:rsidR="00575441" w:rsidRPr="00F459DF" w14:paraId="2AA19B9C" w14:textId="77777777" w:rsidTr="00575441">
        <w:tc>
          <w:tcPr>
            <w:tcW w:w="562" w:type="dxa"/>
          </w:tcPr>
          <w:p w14:paraId="2D3D2D0E" w14:textId="747C6F15" w:rsidR="00575441" w:rsidRPr="00F459DF" w:rsidRDefault="00575441" w:rsidP="000C3FB4">
            <w:pPr>
              <w:pStyle w:val="TableText"/>
              <w:rPr>
                <w:szCs w:val="18"/>
                <w:lang w:val="en-NZ"/>
              </w:rPr>
            </w:pPr>
            <w:r w:rsidRPr="00F459DF">
              <w:rPr>
                <w:szCs w:val="18"/>
                <w:lang w:val="en-NZ"/>
              </w:rPr>
              <w:t>1</w:t>
            </w:r>
          </w:p>
        </w:tc>
        <w:tc>
          <w:tcPr>
            <w:tcW w:w="2694" w:type="dxa"/>
          </w:tcPr>
          <w:p w14:paraId="298AEECC" w14:textId="7E9B3E2D" w:rsidR="00575441" w:rsidRPr="00F459DF" w:rsidRDefault="00575441" w:rsidP="000C3FB4">
            <w:pPr>
              <w:pStyle w:val="TableText"/>
              <w:rPr>
                <w:szCs w:val="18"/>
                <w:lang w:val="en-NZ"/>
              </w:rPr>
            </w:pPr>
            <w:r w:rsidRPr="00F459DF">
              <w:rPr>
                <w:szCs w:val="18"/>
                <w:lang w:val="en-NZ"/>
              </w:rPr>
              <w:t>Experience and Resources</w:t>
            </w:r>
          </w:p>
        </w:tc>
        <w:tc>
          <w:tcPr>
            <w:tcW w:w="6258" w:type="dxa"/>
          </w:tcPr>
          <w:p w14:paraId="51F7CDDE" w14:textId="77777777" w:rsidR="00575441" w:rsidRPr="00F459DF" w:rsidRDefault="00575441" w:rsidP="000C3FB4">
            <w:pPr>
              <w:pStyle w:val="TableText"/>
              <w:rPr>
                <w:szCs w:val="18"/>
                <w:lang w:val="en-NZ"/>
              </w:rPr>
            </w:pPr>
          </w:p>
        </w:tc>
      </w:tr>
      <w:tr w:rsidR="00575441" w:rsidRPr="00F459DF" w14:paraId="571B1431" w14:textId="77777777" w:rsidTr="00575441">
        <w:tc>
          <w:tcPr>
            <w:tcW w:w="562" w:type="dxa"/>
          </w:tcPr>
          <w:p w14:paraId="39BC0AEB" w14:textId="64BE8185" w:rsidR="00575441" w:rsidRPr="00F459DF" w:rsidRDefault="00575441" w:rsidP="000C3FB4">
            <w:pPr>
              <w:pStyle w:val="TableText"/>
              <w:rPr>
                <w:szCs w:val="18"/>
                <w:lang w:val="en-NZ"/>
              </w:rPr>
            </w:pPr>
            <w:r w:rsidRPr="00F459DF">
              <w:rPr>
                <w:szCs w:val="18"/>
                <w:lang w:val="en-NZ"/>
              </w:rPr>
              <w:t>2</w:t>
            </w:r>
          </w:p>
        </w:tc>
        <w:tc>
          <w:tcPr>
            <w:tcW w:w="2694" w:type="dxa"/>
          </w:tcPr>
          <w:p w14:paraId="14DB80F9" w14:textId="1D93DF81" w:rsidR="00575441" w:rsidRPr="00F459DF" w:rsidRDefault="00575441" w:rsidP="000C3FB4">
            <w:pPr>
              <w:pStyle w:val="TableText"/>
              <w:rPr>
                <w:szCs w:val="18"/>
                <w:lang w:val="en-NZ"/>
              </w:rPr>
            </w:pPr>
            <w:r w:rsidRPr="00F459DF">
              <w:rPr>
                <w:szCs w:val="18"/>
                <w:lang w:val="en-NZ"/>
              </w:rPr>
              <w:t>Traffic Management</w:t>
            </w:r>
          </w:p>
        </w:tc>
        <w:tc>
          <w:tcPr>
            <w:tcW w:w="6258" w:type="dxa"/>
          </w:tcPr>
          <w:p w14:paraId="43EF8701" w14:textId="77777777" w:rsidR="00575441" w:rsidRPr="00F459DF" w:rsidRDefault="00575441" w:rsidP="000C3FB4">
            <w:pPr>
              <w:pStyle w:val="TableText"/>
              <w:rPr>
                <w:szCs w:val="18"/>
                <w:lang w:val="en-NZ"/>
              </w:rPr>
            </w:pPr>
          </w:p>
        </w:tc>
      </w:tr>
      <w:tr w:rsidR="00575441" w:rsidRPr="00F459DF" w14:paraId="6216ABF2" w14:textId="77777777" w:rsidTr="00575441">
        <w:tc>
          <w:tcPr>
            <w:tcW w:w="562" w:type="dxa"/>
          </w:tcPr>
          <w:p w14:paraId="2B4644B0" w14:textId="7B7BC61F" w:rsidR="00575441" w:rsidRPr="00F459DF" w:rsidRDefault="00575441" w:rsidP="000C3FB4">
            <w:pPr>
              <w:pStyle w:val="TableText"/>
              <w:rPr>
                <w:szCs w:val="18"/>
                <w:lang w:val="en-NZ"/>
              </w:rPr>
            </w:pPr>
            <w:r w:rsidRPr="00F459DF">
              <w:rPr>
                <w:szCs w:val="18"/>
                <w:lang w:val="en-NZ"/>
              </w:rPr>
              <w:t>3</w:t>
            </w:r>
          </w:p>
        </w:tc>
        <w:tc>
          <w:tcPr>
            <w:tcW w:w="2694" w:type="dxa"/>
          </w:tcPr>
          <w:p w14:paraId="44E28C0B" w14:textId="7C24A0A1" w:rsidR="00575441" w:rsidRPr="00F459DF" w:rsidRDefault="00575441" w:rsidP="000C3FB4">
            <w:pPr>
              <w:pStyle w:val="TableText"/>
              <w:rPr>
                <w:szCs w:val="18"/>
                <w:lang w:val="en-NZ"/>
              </w:rPr>
            </w:pPr>
            <w:r w:rsidRPr="00F459DF">
              <w:rPr>
                <w:szCs w:val="18"/>
                <w:lang w:val="en-NZ"/>
              </w:rPr>
              <w:t>Environmental Management</w:t>
            </w:r>
          </w:p>
        </w:tc>
        <w:tc>
          <w:tcPr>
            <w:tcW w:w="6258" w:type="dxa"/>
          </w:tcPr>
          <w:p w14:paraId="42235F95" w14:textId="77777777" w:rsidR="00575441" w:rsidRPr="00F459DF" w:rsidRDefault="00575441" w:rsidP="000C3FB4">
            <w:pPr>
              <w:pStyle w:val="TableText"/>
              <w:rPr>
                <w:szCs w:val="18"/>
                <w:lang w:val="en-NZ"/>
              </w:rPr>
            </w:pPr>
          </w:p>
        </w:tc>
      </w:tr>
      <w:tr w:rsidR="00575441" w:rsidRPr="00F459DF" w14:paraId="1A4F72DC" w14:textId="77777777" w:rsidTr="00575441">
        <w:tc>
          <w:tcPr>
            <w:tcW w:w="562" w:type="dxa"/>
          </w:tcPr>
          <w:p w14:paraId="7D751FBF" w14:textId="566C884C" w:rsidR="00575441" w:rsidRPr="00F459DF" w:rsidRDefault="00575441" w:rsidP="000C3FB4">
            <w:pPr>
              <w:pStyle w:val="TableText"/>
              <w:rPr>
                <w:szCs w:val="18"/>
                <w:lang w:val="en-NZ"/>
              </w:rPr>
            </w:pPr>
            <w:r w:rsidRPr="00F459DF">
              <w:rPr>
                <w:szCs w:val="18"/>
                <w:lang w:val="en-NZ"/>
              </w:rPr>
              <w:t>4</w:t>
            </w:r>
          </w:p>
        </w:tc>
        <w:tc>
          <w:tcPr>
            <w:tcW w:w="2694" w:type="dxa"/>
          </w:tcPr>
          <w:p w14:paraId="1ACF546F" w14:textId="2433389A" w:rsidR="00575441" w:rsidRPr="00F459DF" w:rsidRDefault="00575441" w:rsidP="000C3FB4">
            <w:pPr>
              <w:pStyle w:val="TableText"/>
              <w:rPr>
                <w:szCs w:val="18"/>
                <w:lang w:val="en-NZ"/>
              </w:rPr>
            </w:pPr>
            <w:r w:rsidRPr="00F459DF">
              <w:rPr>
                <w:szCs w:val="18"/>
                <w:lang w:val="en-NZ"/>
              </w:rPr>
              <w:t>Sustainability Management</w:t>
            </w:r>
          </w:p>
        </w:tc>
        <w:tc>
          <w:tcPr>
            <w:tcW w:w="6258" w:type="dxa"/>
          </w:tcPr>
          <w:p w14:paraId="1EE6E0EC" w14:textId="77777777" w:rsidR="00575441" w:rsidRPr="00F459DF" w:rsidRDefault="00575441" w:rsidP="000C3FB4">
            <w:pPr>
              <w:pStyle w:val="TableText"/>
              <w:rPr>
                <w:szCs w:val="18"/>
                <w:lang w:val="en-NZ"/>
              </w:rPr>
            </w:pPr>
          </w:p>
        </w:tc>
      </w:tr>
      <w:tr w:rsidR="00575441" w:rsidRPr="00F459DF" w14:paraId="0A3D8632" w14:textId="77777777" w:rsidTr="00575441">
        <w:tc>
          <w:tcPr>
            <w:tcW w:w="562" w:type="dxa"/>
          </w:tcPr>
          <w:p w14:paraId="3EDB1901" w14:textId="1CB5C153" w:rsidR="00575441" w:rsidRPr="00F459DF" w:rsidRDefault="00575441" w:rsidP="000C3FB4">
            <w:pPr>
              <w:pStyle w:val="TableText"/>
              <w:rPr>
                <w:szCs w:val="18"/>
                <w:lang w:val="en-NZ"/>
              </w:rPr>
            </w:pPr>
            <w:r w:rsidRPr="00F459DF">
              <w:rPr>
                <w:szCs w:val="18"/>
                <w:lang w:val="en-NZ"/>
              </w:rPr>
              <w:t>5</w:t>
            </w:r>
          </w:p>
        </w:tc>
        <w:tc>
          <w:tcPr>
            <w:tcW w:w="2694" w:type="dxa"/>
          </w:tcPr>
          <w:p w14:paraId="74F63371" w14:textId="5C0F2603" w:rsidR="00575441" w:rsidRPr="00F459DF" w:rsidRDefault="00575441" w:rsidP="000C3FB4">
            <w:pPr>
              <w:pStyle w:val="TableText"/>
              <w:rPr>
                <w:szCs w:val="18"/>
                <w:lang w:val="en-NZ"/>
              </w:rPr>
            </w:pPr>
            <w:r w:rsidRPr="00F459DF">
              <w:rPr>
                <w:szCs w:val="18"/>
                <w:lang w:val="en-NZ"/>
              </w:rPr>
              <w:t>Project Management</w:t>
            </w:r>
          </w:p>
        </w:tc>
        <w:tc>
          <w:tcPr>
            <w:tcW w:w="6258" w:type="dxa"/>
          </w:tcPr>
          <w:p w14:paraId="242067DE" w14:textId="77777777" w:rsidR="00575441" w:rsidRPr="00F459DF" w:rsidRDefault="00575441" w:rsidP="000C3FB4">
            <w:pPr>
              <w:pStyle w:val="TableText"/>
              <w:rPr>
                <w:szCs w:val="18"/>
                <w:lang w:val="en-NZ"/>
              </w:rPr>
            </w:pPr>
          </w:p>
        </w:tc>
      </w:tr>
      <w:tr w:rsidR="00575441" w:rsidRPr="00F459DF" w14:paraId="39B3CA32" w14:textId="77777777" w:rsidTr="00575441">
        <w:tc>
          <w:tcPr>
            <w:tcW w:w="562" w:type="dxa"/>
          </w:tcPr>
          <w:p w14:paraId="2ABDE56F" w14:textId="03C64E58" w:rsidR="00575441" w:rsidRPr="00F459DF" w:rsidRDefault="00575441" w:rsidP="000C3FB4">
            <w:pPr>
              <w:pStyle w:val="TableText"/>
              <w:rPr>
                <w:szCs w:val="18"/>
                <w:lang w:val="en-NZ"/>
              </w:rPr>
            </w:pPr>
            <w:r w:rsidRPr="00F459DF">
              <w:rPr>
                <w:szCs w:val="18"/>
                <w:lang w:val="en-NZ"/>
              </w:rPr>
              <w:t>6</w:t>
            </w:r>
          </w:p>
        </w:tc>
        <w:tc>
          <w:tcPr>
            <w:tcW w:w="2694" w:type="dxa"/>
          </w:tcPr>
          <w:p w14:paraId="7551D7C5" w14:textId="7BC97F46" w:rsidR="00575441" w:rsidRPr="00F459DF" w:rsidRDefault="00575441" w:rsidP="000C3FB4">
            <w:pPr>
              <w:pStyle w:val="TableText"/>
              <w:rPr>
                <w:szCs w:val="18"/>
                <w:lang w:val="en-NZ"/>
              </w:rPr>
            </w:pPr>
            <w:r w:rsidRPr="00F459DF">
              <w:rPr>
                <w:szCs w:val="18"/>
                <w:lang w:val="en-NZ"/>
              </w:rPr>
              <w:t>Co-operation and Partnering</w:t>
            </w:r>
          </w:p>
        </w:tc>
        <w:tc>
          <w:tcPr>
            <w:tcW w:w="6258" w:type="dxa"/>
          </w:tcPr>
          <w:p w14:paraId="5FCF95D4" w14:textId="77777777" w:rsidR="00575441" w:rsidRPr="00F459DF" w:rsidRDefault="00575441" w:rsidP="000C3FB4">
            <w:pPr>
              <w:pStyle w:val="TableText"/>
              <w:rPr>
                <w:szCs w:val="18"/>
                <w:lang w:val="en-NZ"/>
              </w:rPr>
            </w:pPr>
          </w:p>
        </w:tc>
      </w:tr>
      <w:tr w:rsidR="00575441" w:rsidRPr="00F459DF" w14:paraId="11374EDD" w14:textId="77777777" w:rsidTr="00575441">
        <w:tc>
          <w:tcPr>
            <w:tcW w:w="562" w:type="dxa"/>
          </w:tcPr>
          <w:p w14:paraId="63D722E0" w14:textId="69B83A7E" w:rsidR="00575441" w:rsidRPr="00F459DF" w:rsidRDefault="00575441" w:rsidP="000C3FB4">
            <w:pPr>
              <w:pStyle w:val="TableText"/>
              <w:rPr>
                <w:szCs w:val="18"/>
                <w:lang w:val="en-NZ"/>
              </w:rPr>
            </w:pPr>
            <w:r w:rsidRPr="00F459DF">
              <w:rPr>
                <w:szCs w:val="18"/>
                <w:lang w:val="en-NZ"/>
              </w:rPr>
              <w:lastRenderedPageBreak/>
              <w:t>7</w:t>
            </w:r>
          </w:p>
        </w:tc>
        <w:tc>
          <w:tcPr>
            <w:tcW w:w="2694" w:type="dxa"/>
          </w:tcPr>
          <w:p w14:paraId="4160B462" w14:textId="1FA799F1" w:rsidR="00575441" w:rsidRPr="00F459DF" w:rsidRDefault="00575441" w:rsidP="000C3FB4">
            <w:pPr>
              <w:pStyle w:val="TableText"/>
              <w:rPr>
                <w:szCs w:val="18"/>
                <w:lang w:val="en-NZ"/>
              </w:rPr>
            </w:pPr>
            <w:r w:rsidRPr="00F459DF">
              <w:rPr>
                <w:szCs w:val="18"/>
                <w:lang w:val="en-NZ"/>
              </w:rPr>
              <w:t>Quality Assurance</w:t>
            </w:r>
          </w:p>
        </w:tc>
        <w:tc>
          <w:tcPr>
            <w:tcW w:w="6258" w:type="dxa"/>
          </w:tcPr>
          <w:p w14:paraId="35F4F3BC" w14:textId="77777777" w:rsidR="00575441" w:rsidRPr="00F459DF" w:rsidRDefault="00575441" w:rsidP="000C3FB4">
            <w:pPr>
              <w:pStyle w:val="TableText"/>
              <w:rPr>
                <w:szCs w:val="18"/>
                <w:lang w:val="en-NZ"/>
              </w:rPr>
            </w:pPr>
          </w:p>
        </w:tc>
      </w:tr>
      <w:tr w:rsidR="00575441" w:rsidRPr="00F459DF" w14:paraId="643949F2" w14:textId="77777777" w:rsidTr="00575441">
        <w:tc>
          <w:tcPr>
            <w:tcW w:w="562" w:type="dxa"/>
          </w:tcPr>
          <w:p w14:paraId="53699BAB" w14:textId="5BA8DA46" w:rsidR="00575441" w:rsidRPr="00F459DF" w:rsidRDefault="00575441" w:rsidP="000C3FB4">
            <w:pPr>
              <w:pStyle w:val="TableText"/>
              <w:rPr>
                <w:szCs w:val="18"/>
                <w:lang w:val="en-NZ"/>
              </w:rPr>
            </w:pPr>
            <w:r w:rsidRPr="00F459DF">
              <w:rPr>
                <w:szCs w:val="18"/>
                <w:lang w:val="en-NZ"/>
              </w:rPr>
              <w:t>8</w:t>
            </w:r>
          </w:p>
        </w:tc>
        <w:tc>
          <w:tcPr>
            <w:tcW w:w="2694" w:type="dxa"/>
          </w:tcPr>
          <w:p w14:paraId="11D9266A" w14:textId="33FA2D46" w:rsidR="00575441" w:rsidRPr="00F459DF" w:rsidRDefault="00575441" w:rsidP="000C3FB4">
            <w:pPr>
              <w:pStyle w:val="TableText"/>
              <w:rPr>
                <w:szCs w:val="18"/>
                <w:lang w:val="en-NZ"/>
              </w:rPr>
            </w:pPr>
            <w:r w:rsidRPr="00F459DF">
              <w:rPr>
                <w:szCs w:val="18"/>
                <w:lang w:val="en-NZ"/>
              </w:rPr>
              <w:t>Financial Due Diligence</w:t>
            </w:r>
          </w:p>
        </w:tc>
        <w:tc>
          <w:tcPr>
            <w:tcW w:w="6258" w:type="dxa"/>
          </w:tcPr>
          <w:p w14:paraId="52A377D7" w14:textId="77777777" w:rsidR="00575441" w:rsidRPr="00F459DF" w:rsidRDefault="00575441" w:rsidP="000C3FB4">
            <w:pPr>
              <w:pStyle w:val="TableText"/>
              <w:rPr>
                <w:szCs w:val="18"/>
                <w:lang w:val="en-NZ"/>
              </w:rPr>
            </w:pPr>
          </w:p>
        </w:tc>
      </w:tr>
      <w:tr w:rsidR="00575441" w:rsidRPr="00F459DF" w14:paraId="4EF24437" w14:textId="77777777" w:rsidTr="00575441">
        <w:tc>
          <w:tcPr>
            <w:tcW w:w="562" w:type="dxa"/>
          </w:tcPr>
          <w:p w14:paraId="718C5867" w14:textId="77CA9BD9" w:rsidR="00575441" w:rsidRPr="00F459DF" w:rsidRDefault="00575441" w:rsidP="000C3FB4">
            <w:pPr>
              <w:pStyle w:val="TableText"/>
              <w:rPr>
                <w:szCs w:val="18"/>
                <w:lang w:val="en-NZ"/>
              </w:rPr>
            </w:pPr>
            <w:r w:rsidRPr="00F459DF">
              <w:rPr>
                <w:szCs w:val="18"/>
                <w:lang w:val="en-NZ"/>
              </w:rPr>
              <w:t>9</w:t>
            </w:r>
          </w:p>
        </w:tc>
        <w:tc>
          <w:tcPr>
            <w:tcW w:w="2694" w:type="dxa"/>
          </w:tcPr>
          <w:p w14:paraId="04D6B6C3" w14:textId="7495DADC" w:rsidR="00575441" w:rsidRPr="00F459DF" w:rsidRDefault="00575441" w:rsidP="000C3FB4">
            <w:pPr>
              <w:pStyle w:val="TableText"/>
              <w:rPr>
                <w:szCs w:val="18"/>
                <w:lang w:val="en-NZ"/>
              </w:rPr>
            </w:pPr>
            <w:r w:rsidRPr="00F459DF">
              <w:rPr>
                <w:szCs w:val="18"/>
                <w:lang w:val="en-NZ"/>
              </w:rPr>
              <w:t>Health and Safety</w:t>
            </w:r>
          </w:p>
        </w:tc>
        <w:tc>
          <w:tcPr>
            <w:tcW w:w="6258" w:type="dxa"/>
          </w:tcPr>
          <w:p w14:paraId="3C2E1541" w14:textId="77777777" w:rsidR="00575441" w:rsidRPr="00F459DF" w:rsidRDefault="00575441" w:rsidP="000C3FB4">
            <w:pPr>
              <w:pStyle w:val="TableText"/>
              <w:rPr>
                <w:szCs w:val="18"/>
                <w:lang w:val="en-NZ"/>
              </w:rPr>
            </w:pPr>
          </w:p>
        </w:tc>
      </w:tr>
      <w:tr w:rsidR="00575441" w:rsidRPr="00F459DF" w14:paraId="1A6C25B4" w14:textId="77777777" w:rsidTr="00575441">
        <w:tc>
          <w:tcPr>
            <w:tcW w:w="562" w:type="dxa"/>
          </w:tcPr>
          <w:p w14:paraId="3633FD7A" w14:textId="02E3DA17" w:rsidR="00575441" w:rsidRPr="00F459DF" w:rsidRDefault="00575441" w:rsidP="000C3FB4">
            <w:pPr>
              <w:pStyle w:val="TableText"/>
              <w:rPr>
                <w:szCs w:val="18"/>
                <w:lang w:val="en-NZ"/>
              </w:rPr>
            </w:pPr>
            <w:r w:rsidRPr="00F459DF">
              <w:rPr>
                <w:szCs w:val="18"/>
                <w:lang w:val="en-NZ"/>
              </w:rPr>
              <w:t>10</w:t>
            </w:r>
          </w:p>
        </w:tc>
        <w:tc>
          <w:tcPr>
            <w:tcW w:w="2694" w:type="dxa"/>
          </w:tcPr>
          <w:p w14:paraId="3F2FD782" w14:textId="0C0345B5" w:rsidR="00575441" w:rsidRPr="00F459DF" w:rsidRDefault="00575441" w:rsidP="000C3FB4">
            <w:pPr>
              <w:pStyle w:val="TableText"/>
              <w:rPr>
                <w:szCs w:val="18"/>
                <w:lang w:val="en-NZ"/>
              </w:rPr>
            </w:pPr>
            <w:r w:rsidRPr="00F459DF">
              <w:rPr>
                <w:szCs w:val="18"/>
                <w:lang w:val="en-NZ"/>
              </w:rPr>
              <w:t>Insurance</w:t>
            </w:r>
          </w:p>
        </w:tc>
        <w:tc>
          <w:tcPr>
            <w:tcW w:w="6258" w:type="dxa"/>
          </w:tcPr>
          <w:p w14:paraId="296B74CA" w14:textId="77777777" w:rsidR="00575441" w:rsidRPr="00F459DF" w:rsidRDefault="00575441" w:rsidP="000C3FB4">
            <w:pPr>
              <w:pStyle w:val="TableText"/>
              <w:rPr>
                <w:szCs w:val="18"/>
                <w:lang w:val="en-NZ"/>
              </w:rPr>
            </w:pPr>
          </w:p>
        </w:tc>
      </w:tr>
    </w:tbl>
    <w:p w14:paraId="19A22AB9" w14:textId="306647DA" w:rsidR="004745BC" w:rsidRPr="00F459DF" w:rsidRDefault="00575441" w:rsidP="004745BC">
      <w:pPr>
        <w:pStyle w:val="BodyText"/>
        <w:rPr>
          <w:rFonts w:cstheme="minorHAnsi"/>
          <w:sz w:val="18"/>
          <w:szCs w:val="18"/>
          <w:lang w:val="en-NZ"/>
        </w:rPr>
      </w:pPr>
      <w:r w:rsidRPr="00F459DF">
        <w:rPr>
          <w:rFonts w:cstheme="minorHAnsi"/>
          <w:sz w:val="18"/>
          <w:szCs w:val="18"/>
          <w:lang w:val="en-NZ"/>
        </w:rPr>
        <w:t>You can reapply for prequalification when your company has corrected the evaluated deficiencies detailed above. A new fully documented application must be submitted for any reapplication.</w:t>
      </w:r>
      <w:r w:rsidR="00807875" w:rsidRPr="00F459DF">
        <w:rPr>
          <w:rFonts w:cstheme="minorHAnsi"/>
          <w:sz w:val="18"/>
          <w:szCs w:val="18"/>
          <w:lang w:val="en-NZ"/>
        </w:rPr>
        <w:t xml:space="preserve"> A</w:t>
      </w:r>
      <w:r w:rsidR="00302981" w:rsidRPr="00F459DF">
        <w:rPr>
          <w:rFonts w:cstheme="minorHAnsi"/>
          <w:sz w:val="18"/>
          <w:szCs w:val="18"/>
          <w:lang w:val="en-NZ"/>
        </w:rPr>
        <w:t xml:space="preserve"> new application fee of $500 (Inclusive of GST) will be invoiced.</w:t>
      </w:r>
    </w:p>
    <w:p w14:paraId="1BD2CE8A" w14:textId="77777777" w:rsidR="004745BC" w:rsidRPr="00F459DF" w:rsidRDefault="004745BC" w:rsidP="004745BC">
      <w:pPr>
        <w:pStyle w:val="BodyText"/>
        <w:rPr>
          <w:rFonts w:cstheme="minorHAnsi"/>
          <w:sz w:val="18"/>
          <w:szCs w:val="18"/>
          <w:lang w:val="en-NZ"/>
        </w:rPr>
      </w:pPr>
    </w:p>
    <w:p w14:paraId="57B9A1C1"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Yours faithfully,</w:t>
      </w:r>
    </w:p>
    <w:p w14:paraId="077F4BF3" w14:textId="77777777" w:rsidR="004745BC" w:rsidRPr="00F459DF" w:rsidRDefault="004745BC" w:rsidP="004745BC">
      <w:pPr>
        <w:pStyle w:val="BodyText"/>
        <w:rPr>
          <w:rFonts w:cstheme="minorHAnsi"/>
          <w:sz w:val="18"/>
          <w:szCs w:val="18"/>
          <w:lang w:val="en-NZ"/>
        </w:rPr>
      </w:pPr>
    </w:p>
    <w:p w14:paraId="39914CCB" w14:textId="77777777" w:rsidR="004745BC" w:rsidRPr="00F459DF" w:rsidRDefault="004745BC" w:rsidP="004745BC">
      <w:pPr>
        <w:pStyle w:val="BodyText"/>
        <w:rPr>
          <w:rFonts w:cstheme="minorHAnsi"/>
          <w:sz w:val="18"/>
          <w:szCs w:val="18"/>
          <w:lang w:val="en-NZ"/>
        </w:rPr>
      </w:pPr>
    </w:p>
    <w:p w14:paraId="163BE556"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First Name Last Name</w:t>
      </w:r>
    </w:p>
    <w:p w14:paraId="12D9C2B3"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Title/Position</w:t>
      </w:r>
    </w:p>
    <w:p w14:paraId="470F182E"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Unit</w:t>
      </w:r>
    </w:p>
    <w:p w14:paraId="291F7DAB" w14:textId="77777777" w:rsidR="004745BC" w:rsidRPr="00F459DF" w:rsidRDefault="004745BC" w:rsidP="004745BC">
      <w:pPr>
        <w:pStyle w:val="BodyText"/>
        <w:rPr>
          <w:rFonts w:cstheme="minorHAnsi"/>
          <w:sz w:val="18"/>
          <w:szCs w:val="18"/>
          <w:lang w:val="en-NZ"/>
        </w:rPr>
      </w:pPr>
      <w:r w:rsidRPr="00F459DF">
        <w:rPr>
          <w:rFonts w:cstheme="minorHAnsi"/>
          <w:sz w:val="18"/>
          <w:szCs w:val="18"/>
          <w:lang w:val="en-NZ"/>
        </w:rPr>
        <w:t>Group</w:t>
      </w:r>
    </w:p>
    <w:p w14:paraId="232D3190" w14:textId="7FF1BEA9" w:rsidR="00933BD8" w:rsidRPr="00F459DF" w:rsidRDefault="00933BD8">
      <w:pPr>
        <w:spacing w:after="160" w:line="259" w:lineRule="auto"/>
        <w:rPr>
          <w:rFonts w:cstheme="minorHAnsi"/>
          <w:szCs w:val="20"/>
          <w:lang w:val="en-NZ"/>
        </w:rPr>
      </w:pPr>
      <w:r w:rsidRPr="00F459DF">
        <w:rPr>
          <w:rFonts w:cstheme="minorHAnsi"/>
          <w:szCs w:val="20"/>
          <w:lang w:val="en-NZ"/>
        </w:rPr>
        <w:br w:type="page"/>
      </w:r>
    </w:p>
    <w:p w14:paraId="5AD1C78E" w14:textId="6FBAAC8D" w:rsidR="00933BD8" w:rsidRPr="00F459DF" w:rsidRDefault="00933BD8" w:rsidP="00933BD8">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1 — EXPERIENCE AND RESOURCES VERIFICATION LETTER</w:t>
      </w:r>
      <w:r w:rsidRPr="00F459DF">
        <w:rPr>
          <w:rFonts w:cstheme="minorHAnsi"/>
          <w:b/>
          <w:bCs/>
          <w:sz w:val="40"/>
          <w:szCs w:val="40"/>
          <w:u w:color="000000"/>
          <w:lang w:val="en-NZ"/>
        </w:rPr>
        <w:tab/>
      </w:r>
    </w:p>
    <w:p w14:paraId="3CE17F28" w14:textId="400DEE31" w:rsidR="00933BD8" w:rsidRPr="00F459DF" w:rsidRDefault="00933BD8" w:rsidP="00933BD8">
      <w:pPr>
        <w:pStyle w:val="BodyText"/>
        <w:rPr>
          <w:rFonts w:cstheme="minorHAnsi"/>
          <w:szCs w:val="24"/>
          <w:lang w:val="en-NZ"/>
        </w:rPr>
      </w:pPr>
      <w:r w:rsidRPr="00F459DF">
        <w:rPr>
          <w:rFonts w:cstheme="minorHAnsi"/>
          <w:szCs w:val="24"/>
          <w:lang w:val="en-NZ"/>
        </w:rPr>
        <w:t>ROADING</w:t>
      </w:r>
      <w:r w:rsidR="0028790D" w:rsidRPr="00F459DF">
        <w:rPr>
          <w:rFonts w:cstheme="minorHAnsi"/>
          <w:szCs w:val="24"/>
          <w:lang w:val="en-NZ"/>
        </w:rPr>
        <w:t xml:space="preserve"> /</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31D802F0" w14:textId="77777777" w:rsidR="00933BD8" w:rsidRPr="00F459DF" w:rsidRDefault="00933BD8" w:rsidP="00933BD8">
      <w:pPr>
        <w:pStyle w:val="BodyText"/>
        <w:rPr>
          <w:rFonts w:cstheme="minorHAnsi"/>
          <w:sz w:val="18"/>
          <w:szCs w:val="18"/>
          <w:lang w:val="en-NZ"/>
        </w:rPr>
      </w:pPr>
    </w:p>
    <w:p w14:paraId="46F5901F" w14:textId="77777777" w:rsidR="00933BD8" w:rsidRPr="00F459DF" w:rsidRDefault="00933BD8" w:rsidP="00933BD8">
      <w:pPr>
        <w:pStyle w:val="BodyText"/>
        <w:rPr>
          <w:rFonts w:cstheme="minorHAnsi"/>
          <w:sz w:val="18"/>
          <w:szCs w:val="18"/>
          <w:lang w:val="en-NZ"/>
        </w:rPr>
      </w:pPr>
      <w:r w:rsidRPr="00F459DF">
        <w:rPr>
          <w:rFonts w:cstheme="minorHAnsi"/>
          <w:sz w:val="18"/>
          <w:szCs w:val="18"/>
          <w:lang w:val="en-NZ"/>
        </w:rPr>
        <w:t>Date</w:t>
      </w:r>
    </w:p>
    <w:p w14:paraId="782C6955" w14:textId="77777777" w:rsidR="004745BC" w:rsidRPr="00F459DF" w:rsidRDefault="004745BC" w:rsidP="007425C5">
      <w:pPr>
        <w:pStyle w:val="BodyText"/>
        <w:rPr>
          <w:rFonts w:cstheme="minorHAnsi"/>
          <w:sz w:val="18"/>
          <w:szCs w:val="18"/>
          <w:lang w:val="en-NZ"/>
        </w:rPr>
      </w:pPr>
    </w:p>
    <w:p w14:paraId="2079E1EE" w14:textId="3D332456" w:rsidR="004301B5" w:rsidRPr="00F459DF" w:rsidRDefault="00933BD8" w:rsidP="007425C5">
      <w:pPr>
        <w:pStyle w:val="BodyText"/>
        <w:rPr>
          <w:rFonts w:cstheme="minorHAnsi"/>
          <w:sz w:val="18"/>
          <w:szCs w:val="18"/>
          <w:lang w:val="en-NZ"/>
        </w:rPr>
      </w:pPr>
      <w:r w:rsidRPr="00F459DF">
        <w:rPr>
          <w:rFonts w:cstheme="minorHAnsi"/>
          <w:sz w:val="18"/>
          <w:szCs w:val="18"/>
          <w:lang w:val="en-NZ"/>
        </w:rPr>
        <w:t>Manager,</w:t>
      </w:r>
      <w:r w:rsidR="00F4360C" w:rsidRPr="00F459DF">
        <w:rPr>
          <w:rFonts w:cstheme="minorHAnsi"/>
          <w:sz w:val="18"/>
          <w:szCs w:val="18"/>
          <w:lang w:val="en-NZ"/>
        </w:rPr>
        <w:t xml:space="preserve"> Technical Services and Design</w:t>
      </w:r>
      <w:r w:rsidRPr="00F459DF">
        <w:rPr>
          <w:rFonts w:cstheme="minorHAnsi"/>
          <w:sz w:val="18"/>
          <w:szCs w:val="18"/>
          <w:lang w:val="en-NZ"/>
        </w:rPr>
        <w:t xml:space="preserve"> </w:t>
      </w:r>
    </w:p>
    <w:p w14:paraId="60F440A1" w14:textId="1BAFAC89" w:rsidR="00933BD8" w:rsidRPr="00F459DF" w:rsidRDefault="00933BD8" w:rsidP="007425C5">
      <w:pPr>
        <w:pStyle w:val="BodyText"/>
        <w:rPr>
          <w:rFonts w:cstheme="minorHAnsi"/>
          <w:sz w:val="18"/>
          <w:szCs w:val="18"/>
          <w:lang w:val="en-NZ"/>
        </w:rPr>
      </w:pPr>
      <w:r w:rsidRPr="00F459DF">
        <w:rPr>
          <w:rFonts w:cstheme="minorHAnsi"/>
          <w:sz w:val="18"/>
          <w:szCs w:val="18"/>
          <w:lang w:val="en-NZ"/>
        </w:rPr>
        <w:t>Technical Services and Design</w:t>
      </w:r>
      <w:r w:rsidR="00F4360C" w:rsidRPr="00F459DF">
        <w:rPr>
          <w:rFonts w:cstheme="minorHAnsi"/>
          <w:sz w:val="18"/>
          <w:szCs w:val="18"/>
          <w:lang w:val="en-NZ"/>
        </w:rPr>
        <w:t xml:space="preserve"> Unit</w:t>
      </w:r>
    </w:p>
    <w:p w14:paraId="65CBFC2A" w14:textId="562CD7E9" w:rsidR="00933BD8" w:rsidRPr="00F459DF" w:rsidRDefault="00933BD8" w:rsidP="007425C5">
      <w:pPr>
        <w:pStyle w:val="BodyText"/>
        <w:rPr>
          <w:rFonts w:cstheme="minorHAnsi"/>
          <w:sz w:val="18"/>
          <w:szCs w:val="18"/>
          <w:lang w:val="en-NZ"/>
        </w:rPr>
      </w:pPr>
      <w:r w:rsidRPr="00F459DF">
        <w:rPr>
          <w:rFonts w:cstheme="minorHAnsi"/>
          <w:sz w:val="18"/>
          <w:szCs w:val="18"/>
          <w:lang w:val="en-NZ"/>
        </w:rPr>
        <w:t>Christchurch City Council</w:t>
      </w:r>
    </w:p>
    <w:p w14:paraId="3EBB12A5" w14:textId="7337E397" w:rsidR="00933BD8" w:rsidRPr="00F459DF" w:rsidRDefault="00933BD8" w:rsidP="007425C5">
      <w:pPr>
        <w:pStyle w:val="BodyText"/>
        <w:rPr>
          <w:rFonts w:cstheme="minorHAnsi"/>
          <w:sz w:val="18"/>
          <w:szCs w:val="18"/>
          <w:lang w:val="en-NZ"/>
        </w:rPr>
      </w:pPr>
      <w:r w:rsidRPr="00F459DF">
        <w:rPr>
          <w:rFonts w:cstheme="minorHAnsi"/>
          <w:sz w:val="18"/>
          <w:szCs w:val="18"/>
          <w:lang w:val="en-NZ"/>
        </w:rPr>
        <w:t>PO Box 73011</w:t>
      </w:r>
    </w:p>
    <w:p w14:paraId="570B6D05" w14:textId="57D4C5B9" w:rsidR="00933BD8" w:rsidRPr="00F459DF" w:rsidRDefault="00933BD8" w:rsidP="007425C5">
      <w:pPr>
        <w:pStyle w:val="BodyText"/>
        <w:rPr>
          <w:rFonts w:cstheme="minorHAnsi"/>
          <w:sz w:val="18"/>
          <w:szCs w:val="18"/>
          <w:lang w:val="en-NZ"/>
        </w:rPr>
      </w:pPr>
      <w:r w:rsidRPr="00F459DF">
        <w:rPr>
          <w:rFonts w:cstheme="minorHAnsi"/>
          <w:sz w:val="18"/>
          <w:szCs w:val="18"/>
          <w:lang w:val="en-NZ"/>
        </w:rPr>
        <w:t>Christchurch   8154</w:t>
      </w:r>
    </w:p>
    <w:p w14:paraId="07E971D5" w14:textId="77777777" w:rsidR="00933BD8" w:rsidRPr="00F459DF" w:rsidRDefault="00933BD8" w:rsidP="007425C5">
      <w:pPr>
        <w:pStyle w:val="BodyText"/>
        <w:rPr>
          <w:rFonts w:cstheme="minorHAnsi"/>
          <w:sz w:val="18"/>
          <w:szCs w:val="18"/>
          <w:lang w:val="en-NZ"/>
        </w:rPr>
      </w:pPr>
    </w:p>
    <w:p w14:paraId="78EF5252" w14:textId="28D4900B" w:rsidR="00933BD8" w:rsidRPr="00F459DF" w:rsidRDefault="00933BD8" w:rsidP="007425C5">
      <w:pPr>
        <w:pStyle w:val="BodyText"/>
        <w:rPr>
          <w:rFonts w:cstheme="minorHAnsi"/>
          <w:sz w:val="18"/>
          <w:szCs w:val="18"/>
          <w:lang w:val="en-NZ"/>
        </w:rPr>
      </w:pPr>
      <w:r w:rsidRPr="00F459DF">
        <w:rPr>
          <w:rFonts w:cstheme="minorHAnsi"/>
          <w:sz w:val="18"/>
          <w:szCs w:val="18"/>
          <w:lang w:val="en-NZ"/>
        </w:rPr>
        <w:t>Dear Sir/Madam</w:t>
      </w:r>
    </w:p>
    <w:p w14:paraId="57E6A79E" w14:textId="77777777" w:rsidR="00933BD8" w:rsidRPr="00F459DF" w:rsidRDefault="00933BD8" w:rsidP="00933BD8">
      <w:pPr>
        <w:pStyle w:val="BodyText"/>
        <w:rPr>
          <w:rFonts w:cstheme="minorHAnsi"/>
          <w:sz w:val="18"/>
          <w:szCs w:val="18"/>
          <w:lang w:val="en-NZ"/>
        </w:rPr>
      </w:pPr>
    </w:p>
    <w:p w14:paraId="46B944AB" w14:textId="2587FB9B" w:rsidR="00933BD8" w:rsidRPr="00F459DF" w:rsidRDefault="00933BD8" w:rsidP="00933BD8">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Experience </w:t>
      </w:r>
      <w:r w:rsidR="001A176C" w:rsidRPr="00F459DF">
        <w:rPr>
          <w:rFonts w:cstheme="minorHAnsi"/>
          <w:b/>
          <w:bCs/>
          <w:sz w:val="18"/>
          <w:szCs w:val="18"/>
          <w:lang w:val="en-NZ"/>
        </w:rPr>
        <w:t xml:space="preserve">&amp; </w:t>
      </w:r>
      <w:r w:rsidRPr="00F459DF">
        <w:rPr>
          <w:rFonts w:cstheme="minorHAnsi"/>
          <w:b/>
          <w:bCs/>
          <w:sz w:val="18"/>
          <w:szCs w:val="18"/>
          <w:lang w:val="en-NZ"/>
        </w:rPr>
        <w:t>Resources Verification</w:t>
      </w:r>
    </w:p>
    <w:p w14:paraId="4C8C4004" w14:textId="77777777" w:rsidR="00933BD8" w:rsidRPr="00F459DF" w:rsidRDefault="00933BD8" w:rsidP="00933BD8">
      <w:pPr>
        <w:pStyle w:val="BodyText"/>
        <w:rPr>
          <w:rFonts w:cstheme="minorHAnsi"/>
          <w:sz w:val="18"/>
          <w:szCs w:val="18"/>
          <w:lang w:val="en-NZ"/>
        </w:rPr>
      </w:pPr>
    </w:p>
    <w:p w14:paraId="6726D5D8" w14:textId="30BF8C00" w:rsidR="00933BD8" w:rsidRPr="00F459DF" w:rsidRDefault="008C73A2" w:rsidP="00933BD8">
      <w:pPr>
        <w:pStyle w:val="BodyText"/>
        <w:rPr>
          <w:rFonts w:cstheme="minorHAnsi"/>
          <w:sz w:val="18"/>
          <w:szCs w:val="18"/>
          <w:lang w:val="en-NZ"/>
        </w:rPr>
      </w:pPr>
      <w:r w:rsidRPr="00F459DF">
        <w:rPr>
          <w:rFonts w:cstheme="minorHAnsi"/>
          <w:sz w:val="18"/>
          <w:szCs w:val="18"/>
          <w:lang w:val="en-NZ"/>
        </w:rPr>
        <w:t xml:space="preserve">In relation to the </w:t>
      </w:r>
      <w:r w:rsidR="00CB26CE" w:rsidRPr="00F459DF">
        <w:rPr>
          <w:rFonts w:cstheme="minorHAnsi"/>
          <w:sz w:val="18"/>
          <w:szCs w:val="18"/>
          <w:lang w:val="en-NZ"/>
        </w:rPr>
        <w:t>Christchurch City Council Roading and Structures Contractor Prequalification process I have been asked to confirm that in my opinion</w:t>
      </w:r>
      <w:r w:rsidR="00CB26CE" w:rsidRPr="00F459DF">
        <w:rPr>
          <w:rFonts w:cstheme="minorHAnsi"/>
          <w:sz w:val="18"/>
          <w:szCs w:val="18"/>
          <w:u w:val="single"/>
          <w:lang w:val="en-NZ"/>
        </w:rPr>
        <w:t xml:space="preserve">                                                                                  </w:t>
      </w:r>
      <w:r w:rsidR="00CB26CE" w:rsidRPr="00F459DF">
        <w:rPr>
          <w:rFonts w:cstheme="minorHAnsi"/>
          <w:sz w:val="18"/>
          <w:szCs w:val="18"/>
          <w:lang w:val="en-NZ"/>
        </w:rPr>
        <w:t>(</w:t>
      </w:r>
      <w:r w:rsidR="00CB26CE" w:rsidRPr="00F459DF">
        <w:rPr>
          <w:rFonts w:cstheme="minorHAnsi"/>
          <w:i/>
          <w:iCs/>
          <w:sz w:val="18"/>
          <w:szCs w:val="18"/>
          <w:lang w:val="en-NZ"/>
        </w:rPr>
        <w:t>name of Contractor</w:t>
      </w:r>
      <w:r w:rsidR="00CB26CE" w:rsidRPr="00F459DF">
        <w:rPr>
          <w:rFonts w:cstheme="minorHAnsi"/>
          <w:sz w:val="18"/>
          <w:szCs w:val="18"/>
          <w:lang w:val="en-NZ"/>
        </w:rPr>
        <w:t xml:space="preserve">) has satisfactorily completed </w:t>
      </w:r>
      <w:r w:rsidR="00CB26CE" w:rsidRPr="00F459DF">
        <w:rPr>
          <w:rFonts w:cstheme="minorHAnsi"/>
          <w:sz w:val="18"/>
          <w:szCs w:val="18"/>
          <w:u w:val="single"/>
          <w:lang w:val="en-NZ"/>
        </w:rPr>
        <w:t xml:space="preserve">                                                                                              </w:t>
      </w:r>
      <w:r w:rsidR="00CB26CE" w:rsidRPr="00F459DF">
        <w:rPr>
          <w:rFonts w:cstheme="minorHAnsi"/>
          <w:sz w:val="18"/>
          <w:szCs w:val="18"/>
          <w:lang w:val="en-NZ"/>
        </w:rPr>
        <w:t>(</w:t>
      </w:r>
      <w:r w:rsidR="00CB26CE" w:rsidRPr="00F459DF">
        <w:rPr>
          <w:rFonts w:cstheme="minorHAnsi"/>
          <w:i/>
          <w:iCs/>
          <w:sz w:val="18"/>
          <w:szCs w:val="18"/>
          <w:lang w:val="en-NZ"/>
        </w:rPr>
        <w:t>name of projects</w:t>
      </w:r>
      <w:r w:rsidR="00CB26CE" w:rsidRPr="00F459DF">
        <w:rPr>
          <w:rFonts w:cstheme="minorHAnsi"/>
          <w:sz w:val="18"/>
          <w:szCs w:val="18"/>
          <w:lang w:val="en-NZ"/>
        </w:rPr>
        <w:t>) to the value of</w:t>
      </w:r>
      <w:r w:rsidR="00CB26CE" w:rsidRPr="00F459DF">
        <w:rPr>
          <w:rFonts w:cstheme="minorHAnsi"/>
          <w:sz w:val="18"/>
          <w:szCs w:val="18"/>
          <w:u w:val="single"/>
          <w:lang w:val="en-NZ"/>
        </w:rPr>
        <w:t xml:space="preserve">                                                </w:t>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CB26CE" w:rsidRPr="00F459DF">
        <w:rPr>
          <w:rFonts w:cstheme="minorHAnsi"/>
          <w:sz w:val="18"/>
          <w:szCs w:val="18"/>
          <w:u w:val="single"/>
          <w:lang w:val="en-NZ"/>
        </w:rPr>
        <w:t xml:space="preserve">                                              </w:t>
      </w:r>
      <w:r w:rsidR="00CB26CE" w:rsidRPr="00F459DF">
        <w:rPr>
          <w:rFonts w:cstheme="minorHAnsi"/>
          <w:sz w:val="18"/>
          <w:szCs w:val="18"/>
          <w:lang w:val="en-NZ"/>
        </w:rPr>
        <w:t>(</w:t>
      </w:r>
      <w:r w:rsidR="00CB26CE" w:rsidRPr="00F459DF">
        <w:rPr>
          <w:rFonts w:cstheme="minorHAnsi"/>
          <w:i/>
          <w:iCs/>
          <w:sz w:val="18"/>
          <w:szCs w:val="18"/>
          <w:lang w:val="en-NZ"/>
        </w:rPr>
        <w:t>value</w:t>
      </w:r>
      <w:r w:rsidR="00CB26CE" w:rsidRPr="00F459DF">
        <w:rPr>
          <w:rFonts w:cstheme="minorHAnsi"/>
          <w:sz w:val="18"/>
          <w:szCs w:val="18"/>
          <w:lang w:val="en-NZ"/>
        </w:rPr>
        <w:t>). In my view</w:t>
      </w:r>
      <w:r w:rsidR="000F2CE0" w:rsidRPr="00F459DF">
        <w:rPr>
          <w:rFonts w:cstheme="minorHAnsi"/>
          <w:sz w:val="18"/>
          <w:szCs w:val="18"/>
          <w:u w:val="single"/>
          <w:lang w:val="en-NZ"/>
        </w:rPr>
        <w:t xml:space="preserve"> </w:t>
      </w:r>
      <w:r w:rsidR="00910E22" w:rsidRPr="00F459DF">
        <w:rPr>
          <w:rFonts w:cstheme="minorHAnsi"/>
          <w:sz w:val="18"/>
          <w:szCs w:val="18"/>
          <w:u w:val="single"/>
          <w:lang w:val="en-NZ"/>
        </w:rPr>
        <w:t>_______________________________________</w:t>
      </w:r>
      <w:r w:rsidR="000F2CE0" w:rsidRPr="00F459DF">
        <w:rPr>
          <w:rFonts w:cstheme="minorHAnsi"/>
          <w:sz w:val="18"/>
          <w:szCs w:val="18"/>
          <w:u w:val="single"/>
          <w:lang w:val="en-NZ"/>
        </w:rPr>
        <w:t xml:space="preserve">                                                                                            </w:t>
      </w:r>
      <w:r w:rsidR="000F2CE0" w:rsidRPr="00F459DF">
        <w:rPr>
          <w:rFonts w:cstheme="minorHAnsi"/>
          <w:sz w:val="18"/>
          <w:szCs w:val="18"/>
          <w:lang w:val="en-NZ"/>
        </w:rPr>
        <w:t xml:space="preserve"> </w:t>
      </w:r>
      <w:r w:rsidR="00CB26CE" w:rsidRPr="00F459DF">
        <w:rPr>
          <w:rFonts w:cstheme="minorHAnsi"/>
          <w:sz w:val="18"/>
          <w:szCs w:val="18"/>
          <w:lang w:val="en-NZ"/>
        </w:rPr>
        <w:t>(</w:t>
      </w:r>
      <w:r w:rsidR="00CB26CE" w:rsidRPr="00F459DF">
        <w:rPr>
          <w:rFonts w:cstheme="minorHAnsi"/>
          <w:i/>
          <w:iCs/>
          <w:sz w:val="18"/>
          <w:szCs w:val="18"/>
          <w:lang w:val="en-NZ"/>
        </w:rPr>
        <w:t>name of Contractor</w:t>
      </w:r>
      <w:r w:rsidR="00CB26CE" w:rsidRPr="00F459DF">
        <w:rPr>
          <w:rFonts w:cstheme="minorHAnsi"/>
          <w:sz w:val="18"/>
          <w:szCs w:val="18"/>
          <w:lang w:val="en-NZ"/>
        </w:rPr>
        <w:t>) has the experience and resources to carry out projects in the Work Classification Level below (</w:t>
      </w:r>
      <w:r w:rsidR="00CB26CE" w:rsidRPr="00F459DF">
        <w:rPr>
          <w:rFonts w:cstheme="minorHAnsi"/>
          <w:i/>
          <w:iCs/>
          <w:sz w:val="18"/>
          <w:szCs w:val="18"/>
          <w:lang w:val="en-NZ"/>
        </w:rPr>
        <w:t>strike out all but one level</w:t>
      </w:r>
      <w:r w:rsidR="00CB26CE" w:rsidRPr="00F459DF">
        <w:rPr>
          <w:rFonts w:cstheme="minorHAnsi"/>
          <w:sz w:val="18"/>
          <w:szCs w:val="18"/>
          <w:lang w:val="en-NZ"/>
        </w:rPr>
        <w:t>)</w:t>
      </w:r>
      <w:r w:rsidR="00975F8D" w:rsidRPr="00F459DF">
        <w:rPr>
          <w:rFonts w:cstheme="minorHAnsi"/>
          <w:sz w:val="18"/>
          <w:szCs w:val="18"/>
          <w:lang w:val="en-NZ"/>
        </w:rPr>
        <w:t xml:space="preserve"> for the Roading / Structures Work Category (</w:t>
      </w:r>
      <w:r w:rsidR="00975F8D" w:rsidRPr="00F459DF">
        <w:rPr>
          <w:rFonts w:cstheme="minorHAnsi"/>
          <w:i/>
          <w:iCs/>
          <w:sz w:val="18"/>
          <w:szCs w:val="18"/>
          <w:lang w:val="en-NZ"/>
        </w:rPr>
        <w:t>strike out one</w:t>
      </w:r>
      <w:r w:rsidR="00975F8D" w:rsidRPr="00F459DF">
        <w:rPr>
          <w:rFonts w:cstheme="minorHAnsi"/>
          <w:sz w:val="18"/>
          <w:szCs w:val="18"/>
          <w:lang w:val="en-NZ"/>
        </w:rPr>
        <w:t>)</w:t>
      </w:r>
      <w:r w:rsidR="00CB26CE" w:rsidRPr="00F459DF">
        <w:rPr>
          <w:rFonts w:cstheme="minorHAnsi"/>
          <w:sz w:val="18"/>
          <w:szCs w:val="18"/>
          <w:lang w:val="en-NZ"/>
        </w:rPr>
        <w:t>:</w:t>
      </w:r>
    </w:p>
    <w:tbl>
      <w:tblPr>
        <w:tblStyle w:val="GDHPlainTable"/>
        <w:tblW w:w="0" w:type="auto"/>
        <w:tblInd w:w="-5" w:type="dxa"/>
        <w:tblLook w:val="04A0" w:firstRow="1" w:lastRow="0" w:firstColumn="1" w:lastColumn="0" w:noHBand="0" w:noVBand="1"/>
      </w:tblPr>
      <w:tblGrid>
        <w:gridCol w:w="1484"/>
        <w:gridCol w:w="8035"/>
      </w:tblGrid>
      <w:tr w:rsidR="00975F8D" w:rsidRPr="00F459DF" w14:paraId="4D90AF9A" w14:textId="77777777" w:rsidTr="00975F8D">
        <w:tc>
          <w:tcPr>
            <w:tcW w:w="1484"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301C48D2" w14:textId="77777777" w:rsidR="00975F8D" w:rsidRPr="00F459DF" w:rsidRDefault="00975F8D" w:rsidP="000C3FB4">
            <w:pPr>
              <w:pStyle w:val="BodyText"/>
              <w:jc w:val="center"/>
              <w:rPr>
                <w:rFonts w:cstheme="minorHAnsi"/>
                <w:b/>
                <w:bCs/>
                <w:sz w:val="18"/>
                <w:szCs w:val="18"/>
                <w:lang w:val="en-NZ"/>
              </w:rPr>
            </w:pPr>
            <w:r w:rsidRPr="00F459DF">
              <w:rPr>
                <w:rFonts w:cstheme="minorHAnsi"/>
                <w:b/>
                <w:bCs/>
                <w:sz w:val="18"/>
                <w:szCs w:val="18"/>
                <w:lang w:val="en-NZ"/>
              </w:rPr>
              <w:t>Level A</w:t>
            </w:r>
          </w:p>
        </w:tc>
        <w:tc>
          <w:tcPr>
            <w:tcW w:w="8035"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48225D5B" w14:textId="57322F2C"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 xml:space="preserve">Prequalification typically for high value Capital Works and Maintenance </w:t>
            </w:r>
            <w:r w:rsidR="00BA07C1" w:rsidRPr="00F459DF">
              <w:rPr>
                <w:rFonts w:cstheme="minorHAnsi"/>
                <w:sz w:val="18"/>
                <w:szCs w:val="18"/>
                <w:lang w:val="en-NZ"/>
              </w:rPr>
              <w:t>of Roading Related</w:t>
            </w:r>
            <w:r w:rsidR="00A46D81" w:rsidRPr="00F459DF">
              <w:rPr>
                <w:rFonts w:cstheme="minorHAnsi"/>
                <w:sz w:val="18"/>
                <w:szCs w:val="18"/>
                <w:lang w:val="en-NZ"/>
              </w:rPr>
              <w:t xml:space="preserve"> Structures.</w:t>
            </w:r>
          </w:p>
          <w:p w14:paraId="69644752"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Capable resources and experience to carry out projects estimated above $5Million (indicative only)</w:t>
            </w:r>
          </w:p>
          <w:p w14:paraId="4710F7C5" w14:textId="6B24816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 xml:space="preserve">Directly responsible for the delivery of activities or have experience as a </w:t>
            </w:r>
            <w:r w:rsidR="00C0628D" w:rsidRPr="00F459DF">
              <w:rPr>
                <w:rFonts w:cstheme="minorHAnsi"/>
                <w:sz w:val="18"/>
                <w:szCs w:val="18"/>
                <w:lang w:val="en-NZ"/>
              </w:rPr>
              <w:t>M</w:t>
            </w:r>
            <w:r w:rsidR="00015841" w:rsidRPr="00F459DF">
              <w:rPr>
                <w:rFonts w:cstheme="minorHAnsi"/>
                <w:sz w:val="18"/>
                <w:szCs w:val="18"/>
                <w:lang w:val="en-NZ"/>
              </w:rPr>
              <w:t>ain</w:t>
            </w:r>
            <w:r w:rsidR="00C0628D" w:rsidRPr="00F459DF">
              <w:rPr>
                <w:rFonts w:cstheme="minorHAnsi"/>
                <w:sz w:val="18"/>
                <w:szCs w:val="18"/>
                <w:lang w:val="en-NZ"/>
              </w:rPr>
              <w:t xml:space="preserve"> </w:t>
            </w:r>
            <w:r w:rsidRPr="00F459DF">
              <w:rPr>
                <w:rFonts w:cstheme="minorHAnsi"/>
                <w:sz w:val="18"/>
                <w:szCs w:val="18"/>
                <w:lang w:val="en-NZ"/>
              </w:rPr>
              <w:t>Contractor responsible for the delivery of activities included in this work category</w:t>
            </w:r>
          </w:p>
          <w:p w14:paraId="70FE1861" w14:textId="3CCF2D0F"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Are considered high risk</w:t>
            </w:r>
            <w:r w:rsidR="00065603" w:rsidRPr="00F459DF">
              <w:rPr>
                <w:rFonts w:cstheme="minorHAnsi"/>
                <w:sz w:val="18"/>
                <w:szCs w:val="18"/>
                <w:lang w:val="en-NZ"/>
              </w:rPr>
              <w:t xml:space="preserve"> projects.</w:t>
            </w:r>
          </w:p>
          <w:p w14:paraId="5EFA3CF1"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Needs the highest Quality Management System to ISO9001: 2015</w:t>
            </w:r>
          </w:p>
          <w:p w14:paraId="4100E58F"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Technically complex requiring specialist appreciation and understanding</w:t>
            </w:r>
          </w:p>
          <w:p w14:paraId="5A736A07"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Involves full partnering and co-operation with all parties</w:t>
            </w:r>
          </w:p>
          <w:p w14:paraId="18B76889"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Level 1, 2 and 3 Traffic Management</w:t>
            </w:r>
          </w:p>
          <w:p w14:paraId="4F320904"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Complex and sensitive Environmental Management issues</w:t>
            </w:r>
          </w:p>
        </w:tc>
      </w:tr>
      <w:tr w:rsidR="00975F8D" w:rsidRPr="00F459DF" w14:paraId="557E0E2A" w14:textId="77777777" w:rsidTr="00975F8D">
        <w:tc>
          <w:tcPr>
            <w:tcW w:w="1484"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42AD75EB" w14:textId="77777777" w:rsidR="00975F8D" w:rsidRPr="00F459DF" w:rsidRDefault="00975F8D" w:rsidP="000C3FB4">
            <w:pPr>
              <w:pStyle w:val="BodyText"/>
              <w:jc w:val="center"/>
              <w:rPr>
                <w:rFonts w:cstheme="minorHAnsi"/>
                <w:b/>
                <w:bCs/>
                <w:sz w:val="18"/>
                <w:szCs w:val="18"/>
                <w:lang w:val="en-NZ"/>
              </w:rPr>
            </w:pPr>
            <w:r w:rsidRPr="00F459DF">
              <w:rPr>
                <w:rFonts w:cstheme="minorHAnsi"/>
                <w:b/>
                <w:bCs/>
                <w:sz w:val="18"/>
                <w:szCs w:val="18"/>
                <w:lang w:val="en-NZ"/>
              </w:rPr>
              <w:t>Level B</w:t>
            </w:r>
          </w:p>
        </w:tc>
        <w:tc>
          <w:tcPr>
            <w:tcW w:w="8035"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1391A372" w14:textId="72854C05"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Prequalification typically for medium to high value Capital Works and Maintenance</w:t>
            </w:r>
            <w:r w:rsidR="00727BB6" w:rsidRPr="00F459DF">
              <w:rPr>
                <w:rFonts w:cstheme="minorHAnsi"/>
                <w:sz w:val="18"/>
                <w:szCs w:val="18"/>
                <w:lang w:val="en-NZ"/>
              </w:rPr>
              <w:t xml:space="preserve"> of Roading Related Structures.</w:t>
            </w:r>
            <w:r w:rsidRPr="00F459DF">
              <w:rPr>
                <w:rFonts w:cstheme="minorHAnsi"/>
                <w:sz w:val="18"/>
                <w:szCs w:val="18"/>
                <w:lang w:val="en-NZ"/>
              </w:rPr>
              <w:t xml:space="preserve"> </w:t>
            </w:r>
          </w:p>
          <w:p w14:paraId="5538158B"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Capable resources and experience to carry out projects estimated between $1Million and $5Million (indicative only)</w:t>
            </w:r>
          </w:p>
          <w:p w14:paraId="639F5A1F" w14:textId="4CE59162"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Are considered medium to high risk</w:t>
            </w:r>
            <w:r w:rsidR="00B109A9" w:rsidRPr="00F459DF">
              <w:rPr>
                <w:rFonts w:cstheme="minorHAnsi"/>
                <w:sz w:val="18"/>
                <w:szCs w:val="18"/>
                <w:lang w:val="en-NZ"/>
              </w:rPr>
              <w:t xml:space="preserve"> projects.</w:t>
            </w:r>
          </w:p>
          <w:p w14:paraId="7351554A"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Quality Management System having evidence of working towards ISO9001: 2015 certification</w:t>
            </w:r>
          </w:p>
          <w:p w14:paraId="1241E5A8"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Technically complex requiring technical appreciation and understanding</w:t>
            </w:r>
          </w:p>
          <w:p w14:paraId="0514158F"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Limited surveillance required, and the Contractor adheres to the principles of partnering</w:t>
            </w:r>
          </w:p>
          <w:p w14:paraId="6E8BB2EA"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Level 1, 2 and 3 Traffic Management</w:t>
            </w:r>
          </w:p>
          <w:p w14:paraId="005B9C0B"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Complex Environmental Management issues</w:t>
            </w:r>
          </w:p>
        </w:tc>
      </w:tr>
      <w:tr w:rsidR="00975F8D" w:rsidRPr="00F459DF" w14:paraId="5228FCA9" w14:textId="77777777" w:rsidTr="00975F8D">
        <w:tc>
          <w:tcPr>
            <w:tcW w:w="1484" w:type="dxa"/>
            <w:tcBorders>
              <w:top w:val="single" w:sz="4" w:space="0" w:color="FFFFFF" w:themeColor="background1"/>
              <w:bottom w:val="single" w:sz="4" w:space="0" w:color="FFFFFF" w:themeColor="background1"/>
              <w:right w:val="single" w:sz="4" w:space="0" w:color="FFFFFF" w:themeColor="background1"/>
            </w:tcBorders>
            <w:shd w:val="clear" w:color="auto" w:fill="000000" w:themeFill="text1"/>
          </w:tcPr>
          <w:p w14:paraId="5FF235A0" w14:textId="77777777" w:rsidR="00975F8D" w:rsidRPr="00F459DF" w:rsidRDefault="00975F8D" w:rsidP="000C3FB4">
            <w:pPr>
              <w:pStyle w:val="BodyText"/>
              <w:jc w:val="center"/>
              <w:rPr>
                <w:rFonts w:cstheme="minorHAnsi"/>
                <w:b/>
                <w:bCs/>
                <w:sz w:val="18"/>
                <w:szCs w:val="18"/>
                <w:lang w:val="en-NZ"/>
              </w:rPr>
            </w:pPr>
            <w:r w:rsidRPr="00F459DF">
              <w:rPr>
                <w:rFonts w:cstheme="minorHAnsi"/>
                <w:b/>
                <w:bCs/>
                <w:sz w:val="18"/>
                <w:szCs w:val="18"/>
                <w:lang w:val="en-NZ"/>
              </w:rPr>
              <w:t>Level C</w:t>
            </w:r>
          </w:p>
        </w:tc>
        <w:tc>
          <w:tcPr>
            <w:tcW w:w="8035" w:type="dxa"/>
            <w:tcBorders>
              <w:top w:val="single" w:sz="4" w:space="0" w:color="FFFFFF" w:themeColor="background1"/>
              <w:left w:val="single" w:sz="4" w:space="0" w:color="FFFFFF" w:themeColor="background1"/>
              <w:bottom w:val="single" w:sz="4" w:space="0" w:color="FFFFFF" w:themeColor="background1"/>
            </w:tcBorders>
            <w:shd w:val="clear" w:color="auto" w:fill="D9D9D9" w:themeFill="background1" w:themeFillShade="D9"/>
          </w:tcPr>
          <w:p w14:paraId="6A003794" w14:textId="7EC2428A"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Prequalification typically for low to medium value Capital Works and Maintenance</w:t>
            </w:r>
            <w:r w:rsidR="00F66F45" w:rsidRPr="00F459DF">
              <w:rPr>
                <w:rFonts w:cstheme="minorHAnsi"/>
                <w:sz w:val="18"/>
                <w:szCs w:val="18"/>
                <w:lang w:val="en-NZ"/>
              </w:rPr>
              <w:t xml:space="preserve"> of</w:t>
            </w:r>
            <w:r w:rsidR="00DC111B" w:rsidRPr="00F459DF">
              <w:rPr>
                <w:rFonts w:cstheme="minorHAnsi"/>
                <w:sz w:val="18"/>
                <w:szCs w:val="18"/>
                <w:lang w:val="en-NZ"/>
              </w:rPr>
              <w:t xml:space="preserve"> Roading Related Structures.</w:t>
            </w:r>
            <w:r w:rsidRPr="00F459DF">
              <w:rPr>
                <w:rFonts w:cstheme="minorHAnsi"/>
                <w:sz w:val="18"/>
                <w:szCs w:val="18"/>
                <w:lang w:val="en-NZ"/>
              </w:rPr>
              <w:t xml:space="preserve"> </w:t>
            </w:r>
          </w:p>
          <w:p w14:paraId="25611DA8"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Capable resources and experience to carry out projects estimated between $0.1Million and $1Million (indicative only)</w:t>
            </w:r>
          </w:p>
          <w:p w14:paraId="19BB774C" w14:textId="2AA60661"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Are considered low to medium risk</w:t>
            </w:r>
            <w:r w:rsidR="00B109A9" w:rsidRPr="00F459DF">
              <w:rPr>
                <w:rFonts w:cstheme="minorHAnsi"/>
                <w:sz w:val="18"/>
                <w:szCs w:val="18"/>
                <w:lang w:val="en-NZ"/>
              </w:rPr>
              <w:t xml:space="preserve"> projects.</w:t>
            </w:r>
          </w:p>
          <w:p w14:paraId="47DC5A1A"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Need a moderate level of quality control</w:t>
            </w:r>
          </w:p>
          <w:p w14:paraId="6B7979D3" w14:textId="2597BAEC"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p>
          <w:p w14:paraId="2E438073"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Not technically complex but requiring technical appreciation and understanding</w:t>
            </w:r>
          </w:p>
          <w:p w14:paraId="6EA38BB9"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Minimum surveillance on co-operation and pro-active partnering</w:t>
            </w:r>
          </w:p>
          <w:p w14:paraId="13343125"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Level 1 and 2 Traffic Management</w:t>
            </w:r>
          </w:p>
          <w:p w14:paraId="544E1283"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Simple Environmental Management issues</w:t>
            </w:r>
          </w:p>
        </w:tc>
      </w:tr>
      <w:tr w:rsidR="00975F8D" w:rsidRPr="00F459DF" w14:paraId="4EC1290D" w14:textId="77777777" w:rsidTr="00975F8D">
        <w:tc>
          <w:tcPr>
            <w:tcW w:w="1484" w:type="dxa"/>
            <w:tcBorders>
              <w:top w:val="single" w:sz="4" w:space="0" w:color="FFFFFF" w:themeColor="background1"/>
              <w:right w:val="single" w:sz="4" w:space="0" w:color="FFFFFF" w:themeColor="background1"/>
            </w:tcBorders>
            <w:shd w:val="clear" w:color="auto" w:fill="000000" w:themeFill="text1"/>
          </w:tcPr>
          <w:p w14:paraId="0971CDC4" w14:textId="77777777" w:rsidR="00975F8D" w:rsidRPr="00F459DF" w:rsidRDefault="00975F8D" w:rsidP="000C3FB4">
            <w:pPr>
              <w:pStyle w:val="BodyText"/>
              <w:jc w:val="center"/>
              <w:rPr>
                <w:rFonts w:cstheme="minorHAnsi"/>
                <w:b/>
                <w:bCs/>
                <w:sz w:val="18"/>
                <w:szCs w:val="18"/>
                <w:lang w:val="en-NZ"/>
              </w:rPr>
            </w:pPr>
            <w:r w:rsidRPr="00F459DF">
              <w:rPr>
                <w:rFonts w:cstheme="minorHAnsi"/>
                <w:b/>
                <w:bCs/>
                <w:sz w:val="18"/>
                <w:szCs w:val="18"/>
                <w:lang w:val="en-NZ"/>
              </w:rPr>
              <w:lastRenderedPageBreak/>
              <w:t>Level D</w:t>
            </w:r>
          </w:p>
        </w:tc>
        <w:tc>
          <w:tcPr>
            <w:tcW w:w="8035" w:type="dxa"/>
            <w:tcBorders>
              <w:top w:val="single" w:sz="4" w:space="0" w:color="FFFFFF" w:themeColor="background1"/>
              <w:left w:val="single" w:sz="4" w:space="0" w:color="FFFFFF" w:themeColor="background1"/>
            </w:tcBorders>
            <w:shd w:val="clear" w:color="auto" w:fill="D9D9D9" w:themeFill="background1" w:themeFillShade="D9"/>
          </w:tcPr>
          <w:p w14:paraId="6DEFA108" w14:textId="48EAB498"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 xml:space="preserve">Prequalification classification typically for the Low Cost / Low Risk, Minor Works, Safety Programs and Maintenance </w:t>
            </w:r>
            <w:r w:rsidR="00C520D9" w:rsidRPr="00F459DF">
              <w:rPr>
                <w:rFonts w:cstheme="minorHAnsi"/>
                <w:sz w:val="18"/>
                <w:szCs w:val="18"/>
                <w:lang w:val="en-NZ"/>
              </w:rPr>
              <w:t xml:space="preserve">of small </w:t>
            </w:r>
            <w:r w:rsidR="007142F1" w:rsidRPr="00F459DF">
              <w:rPr>
                <w:rFonts w:cstheme="minorHAnsi"/>
                <w:sz w:val="18"/>
                <w:szCs w:val="18"/>
                <w:lang w:val="en-NZ"/>
              </w:rPr>
              <w:t>Roading Related Structures</w:t>
            </w:r>
            <w:r w:rsidR="00F00B00" w:rsidRPr="00F459DF">
              <w:rPr>
                <w:rFonts w:cstheme="minorHAnsi"/>
                <w:sz w:val="18"/>
                <w:szCs w:val="18"/>
                <w:lang w:val="en-NZ"/>
              </w:rPr>
              <w:t>.</w:t>
            </w:r>
          </w:p>
          <w:p w14:paraId="1D019F07"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Capable resources and experience to carry out projects usually less than $0.1Million (indicative only)</w:t>
            </w:r>
          </w:p>
          <w:p w14:paraId="623E9167"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Are considered low risk</w:t>
            </w:r>
          </w:p>
          <w:p w14:paraId="155D0FA9"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Need a simple level of quality control</w:t>
            </w:r>
          </w:p>
          <w:p w14:paraId="2E2E87CF" w14:textId="6F1F0248"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p>
          <w:p w14:paraId="4A1CD9A1"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Technically simple, routine or repetitive</w:t>
            </w:r>
          </w:p>
          <w:p w14:paraId="4FD5CFA0"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Minor level of surveillance and support</w:t>
            </w:r>
          </w:p>
          <w:p w14:paraId="588B1AAB"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Level 1 Traffic Management</w:t>
            </w:r>
          </w:p>
          <w:p w14:paraId="6B8B0163" w14:textId="77777777" w:rsidR="00975F8D" w:rsidRPr="00F459DF" w:rsidRDefault="00975F8D" w:rsidP="000C3FB4">
            <w:pPr>
              <w:pStyle w:val="BodyText"/>
              <w:numPr>
                <w:ilvl w:val="0"/>
                <w:numId w:val="23"/>
              </w:numPr>
              <w:spacing w:before="0" w:after="0" w:line="240" w:lineRule="auto"/>
              <w:ind w:left="714" w:hanging="357"/>
              <w:rPr>
                <w:rFonts w:cstheme="minorHAnsi"/>
                <w:sz w:val="18"/>
                <w:szCs w:val="18"/>
                <w:lang w:val="en-NZ"/>
              </w:rPr>
            </w:pPr>
            <w:r w:rsidRPr="00F459DF">
              <w:rPr>
                <w:rFonts w:cstheme="minorHAnsi"/>
                <w:sz w:val="18"/>
                <w:szCs w:val="18"/>
                <w:lang w:val="en-NZ"/>
              </w:rPr>
              <w:t>Does not involve sensitive Environmental Management issues</w:t>
            </w:r>
          </w:p>
        </w:tc>
      </w:tr>
    </w:tbl>
    <w:p w14:paraId="17A78388" w14:textId="64FF409A" w:rsidR="00975F8D" w:rsidRPr="00F459DF" w:rsidRDefault="009D2128" w:rsidP="009D2128">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4F0BBBC8" w14:textId="77777777" w:rsidR="009D2128" w:rsidRPr="00F459DF" w:rsidRDefault="009D2128" w:rsidP="009D2128">
      <w:pPr>
        <w:pStyle w:val="BodyText"/>
        <w:rPr>
          <w:rFonts w:cstheme="minorHAnsi"/>
          <w:sz w:val="18"/>
          <w:szCs w:val="18"/>
          <w:lang w:val="en-NZ"/>
        </w:rPr>
      </w:pPr>
    </w:p>
    <w:p w14:paraId="1E427558" w14:textId="7C4A5156" w:rsidR="00455245" w:rsidRPr="00F459DF" w:rsidRDefault="009D2128" w:rsidP="009D2128">
      <w:pPr>
        <w:pStyle w:val="BodyText"/>
        <w:rPr>
          <w:rFonts w:cstheme="minorHAnsi"/>
          <w:sz w:val="18"/>
          <w:szCs w:val="18"/>
          <w:u w:val="single"/>
          <w:lang w:val="en-NZ"/>
        </w:rPr>
      </w:pPr>
      <w:r w:rsidRPr="00F459DF">
        <w:rPr>
          <w:rFonts w:cstheme="minorHAnsi"/>
          <w:sz w:val="18"/>
          <w:szCs w:val="18"/>
          <w:lang w:val="en-NZ"/>
        </w:rPr>
        <w:t>Signed</w:t>
      </w:r>
      <w:r w:rsidR="00455245" w:rsidRPr="00F459DF">
        <w:rPr>
          <w:rFonts w:cstheme="minorHAnsi"/>
          <w:sz w:val="18"/>
          <w:szCs w:val="18"/>
          <w:lang w:val="en-NZ"/>
        </w:rPr>
        <w:t xml:space="preserve">: </w:t>
      </w:r>
      <w:r w:rsidR="00455245" w:rsidRPr="00F459DF">
        <w:rPr>
          <w:rFonts w:cstheme="minorHAnsi"/>
          <w:sz w:val="18"/>
          <w:szCs w:val="18"/>
          <w:u w:val="single"/>
          <w:lang w:val="en-NZ"/>
        </w:rPr>
        <w:t xml:space="preserve">      </w:t>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t xml:space="preserve">      </w:t>
      </w:r>
      <w:r w:rsidR="00455245" w:rsidRPr="00F459DF">
        <w:rPr>
          <w:rFonts w:cstheme="minorHAnsi"/>
          <w:sz w:val="18"/>
          <w:szCs w:val="18"/>
          <w:lang w:val="en-NZ"/>
        </w:rPr>
        <w:t xml:space="preserve">  Date: </w:t>
      </w:r>
      <w:r w:rsidR="00455245" w:rsidRPr="00F459DF">
        <w:rPr>
          <w:rFonts w:cstheme="minorHAnsi"/>
          <w:sz w:val="18"/>
          <w:szCs w:val="18"/>
          <w:u w:val="single"/>
          <w:lang w:val="en-NZ"/>
        </w:rPr>
        <w:t xml:space="preserve">  </w:t>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r>
      <w:r w:rsidR="00455245" w:rsidRPr="00F459DF">
        <w:rPr>
          <w:rFonts w:cstheme="minorHAnsi"/>
          <w:sz w:val="18"/>
          <w:szCs w:val="18"/>
          <w:u w:val="single"/>
          <w:lang w:val="en-NZ"/>
        </w:rPr>
        <w:tab/>
      </w:r>
    </w:p>
    <w:p w14:paraId="0B6A752C" w14:textId="77777777" w:rsidR="00BB6464" w:rsidRPr="00F459DF" w:rsidRDefault="00BB6464" w:rsidP="009D2128">
      <w:pPr>
        <w:pStyle w:val="BodyText"/>
        <w:rPr>
          <w:rFonts w:cstheme="minorHAnsi"/>
          <w:sz w:val="18"/>
          <w:szCs w:val="18"/>
          <w:u w:val="single"/>
          <w:lang w:val="en-NZ"/>
        </w:rPr>
      </w:pPr>
    </w:p>
    <w:p w14:paraId="5D2781EA" w14:textId="07929A9F" w:rsidR="00455245" w:rsidRPr="00F459DF" w:rsidRDefault="00455245" w:rsidP="009D2128">
      <w:pPr>
        <w:pStyle w:val="BodyText"/>
        <w:rPr>
          <w:rFonts w:cstheme="minorHAnsi"/>
          <w:sz w:val="18"/>
          <w:szCs w:val="18"/>
          <w:lang w:val="en-NZ"/>
        </w:rPr>
      </w:pPr>
      <w:r w:rsidRPr="00F459DF">
        <w:rPr>
          <w:rFonts w:cstheme="minorHAnsi"/>
          <w:sz w:val="18"/>
          <w:szCs w:val="18"/>
          <w:lang w:val="en-NZ"/>
        </w:rPr>
        <w:t>Position in Supervising Authority:</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1E783F67" w14:textId="2FFAA26F" w:rsidR="00455245" w:rsidRPr="00F459DF" w:rsidRDefault="00455245" w:rsidP="009D2128">
      <w:pPr>
        <w:pStyle w:val="BodyText"/>
        <w:rPr>
          <w:rFonts w:cstheme="minorHAnsi"/>
          <w:i/>
          <w:iCs/>
          <w:sz w:val="18"/>
          <w:szCs w:val="18"/>
          <w:lang w:val="en-NZ"/>
        </w:rPr>
      </w:pPr>
      <w:r w:rsidRPr="00F459DF">
        <w:rPr>
          <w:rFonts w:cstheme="minorHAnsi"/>
          <w:i/>
          <w:iCs/>
          <w:sz w:val="18"/>
          <w:szCs w:val="18"/>
          <w:lang w:val="en-NZ"/>
        </w:rPr>
        <w:t>(Engineer to Contract/Project Manager)</w:t>
      </w:r>
    </w:p>
    <w:p w14:paraId="264E12A8" w14:textId="77777777" w:rsidR="00BB6464" w:rsidRPr="00F459DF" w:rsidRDefault="00455245" w:rsidP="009D2128">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3DC6D73B" w14:textId="77777777" w:rsidR="00BB6464" w:rsidRPr="00F459DF" w:rsidRDefault="00BB6464" w:rsidP="009D2128">
      <w:pPr>
        <w:pStyle w:val="BodyText"/>
        <w:rPr>
          <w:rFonts w:cstheme="minorHAnsi"/>
          <w:sz w:val="18"/>
          <w:szCs w:val="18"/>
          <w:u w:val="single"/>
          <w:lang w:val="en-NZ"/>
        </w:rPr>
      </w:pPr>
    </w:p>
    <w:p w14:paraId="687BEC07" w14:textId="1C2E7839" w:rsidR="00455245" w:rsidRPr="00F459DF" w:rsidRDefault="00455245" w:rsidP="009D2128">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2FE353E" w14:textId="77777777" w:rsidR="00BB6464" w:rsidRPr="00F459DF" w:rsidRDefault="00BB6464" w:rsidP="009D2128">
      <w:pPr>
        <w:pStyle w:val="BodyText"/>
        <w:rPr>
          <w:rFonts w:cstheme="minorHAnsi"/>
          <w:sz w:val="18"/>
          <w:szCs w:val="18"/>
          <w:lang w:val="en-NZ"/>
        </w:rPr>
      </w:pPr>
    </w:p>
    <w:p w14:paraId="6BEB8A32" w14:textId="64290CBC" w:rsidR="00455245" w:rsidRPr="00F459DF" w:rsidRDefault="00455245" w:rsidP="009D2128">
      <w:pPr>
        <w:pStyle w:val="BodyText"/>
        <w:rPr>
          <w:rFonts w:cstheme="minorHAnsi"/>
          <w:sz w:val="20"/>
          <w:szCs w:val="20"/>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20"/>
          <w:szCs w:val="20"/>
          <w:u w:val="single"/>
          <w:lang w:val="en-NZ"/>
        </w:rPr>
        <w:t xml:space="preserve"> </w:t>
      </w:r>
      <w:r w:rsidRPr="00F459DF">
        <w:rPr>
          <w:rFonts w:cstheme="minorHAnsi"/>
          <w:sz w:val="20"/>
          <w:szCs w:val="20"/>
          <w:lang w:val="en-NZ"/>
        </w:rPr>
        <w:t xml:space="preserve">   </w:t>
      </w:r>
    </w:p>
    <w:p w14:paraId="484B1C99" w14:textId="77777777" w:rsidR="000F2CE0" w:rsidRPr="00F459DF" w:rsidRDefault="000F2CE0">
      <w:pPr>
        <w:spacing w:after="160" w:line="259" w:lineRule="auto"/>
        <w:rPr>
          <w:rFonts w:cstheme="minorHAnsi"/>
          <w:szCs w:val="20"/>
          <w:lang w:val="en-NZ"/>
        </w:rPr>
      </w:pPr>
      <w:r w:rsidRPr="00F459DF">
        <w:rPr>
          <w:rFonts w:cstheme="minorHAnsi"/>
          <w:szCs w:val="20"/>
          <w:lang w:val="en-NZ"/>
        </w:rPr>
        <w:br w:type="page"/>
      </w:r>
    </w:p>
    <w:p w14:paraId="35E9FC7F" w14:textId="3C0288E9" w:rsidR="001A176C" w:rsidRPr="00F459DF" w:rsidRDefault="001A176C" w:rsidP="001A176C">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2 — TRAFFIC MANAGEMENT VERIFICATION LETTER</w:t>
      </w:r>
      <w:r w:rsidRPr="00F459DF">
        <w:rPr>
          <w:rFonts w:cstheme="minorHAnsi"/>
          <w:b/>
          <w:bCs/>
          <w:sz w:val="40"/>
          <w:szCs w:val="40"/>
          <w:u w:color="000000"/>
          <w:lang w:val="en-NZ"/>
        </w:rPr>
        <w:tab/>
      </w:r>
    </w:p>
    <w:p w14:paraId="6C887099" w14:textId="79194A9F" w:rsidR="001A176C" w:rsidRPr="00F459DF" w:rsidRDefault="001A176C" w:rsidP="001A176C">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 xml:space="preserve">/ STRUCTURES </w:t>
      </w:r>
      <w:r w:rsidRPr="00F459DF">
        <w:rPr>
          <w:rFonts w:cstheme="minorHAnsi"/>
          <w:szCs w:val="24"/>
          <w:lang w:val="en-NZ"/>
        </w:rPr>
        <w:t>CONTRACTOR PREQUALIFICATION (</w:t>
      </w:r>
      <w:r w:rsidRPr="00F459DF">
        <w:rPr>
          <w:rFonts w:cstheme="minorHAnsi"/>
          <w:i/>
          <w:iCs/>
          <w:szCs w:val="24"/>
          <w:lang w:val="en-NZ"/>
        </w:rPr>
        <w:t>template letter only</w:t>
      </w:r>
      <w:r w:rsidRPr="00F459DF">
        <w:rPr>
          <w:rFonts w:cstheme="minorHAnsi"/>
          <w:szCs w:val="24"/>
          <w:lang w:val="en-NZ"/>
        </w:rPr>
        <w:t>)</w:t>
      </w:r>
    </w:p>
    <w:p w14:paraId="49547CF7" w14:textId="77777777" w:rsidR="001A176C" w:rsidRPr="00F459DF" w:rsidRDefault="001A176C" w:rsidP="001A176C">
      <w:pPr>
        <w:pStyle w:val="BodyText"/>
        <w:rPr>
          <w:rFonts w:cstheme="minorHAnsi"/>
          <w:sz w:val="18"/>
          <w:szCs w:val="18"/>
          <w:lang w:val="en-NZ"/>
        </w:rPr>
      </w:pPr>
    </w:p>
    <w:p w14:paraId="494AF269" w14:textId="77777777" w:rsidR="001A176C" w:rsidRPr="00F459DF" w:rsidRDefault="001A176C" w:rsidP="001A176C">
      <w:pPr>
        <w:pStyle w:val="BodyText"/>
        <w:rPr>
          <w:rFonts w:cstheme="minorHAnsi"/>
          <w:sz w:val="18"/>
          <w:szCs w:val="18"/>
          <w:lang w:val="en-NZ"/>
        </w:rPr>
      </w:pPr>
      <w:r w:rsidRPr="00F459DF">
        <w:rPr>
          <w:rFonts w:cstheme="minorHAnsi"/>
          <w:sz w:val="18"/>
          <w:szCs w:val="18"/>
          <w:lang w:val="en-NZ"/>
        </w:rPr>
        <w:t>Date</w:t>
      </w:r>
    </w:p>
    <w:p w14:paraId="5B428873" w14:textId="77777777" w:rsidR="001A176C" w:rsidRPr="00F459DF" w:rsidRDefault="001A176C" w:rsidP="001A176C">
      <w:pPr>
        <w:pStyle w:val="BodyText"/>
        <w:rPr>
          <w:rFonts w:cstheme="minorHAnsi"/>
          <w:sz w:val="18"/>
          <w:szCs w:val="18"/>
          <w:lang w:val="en-NZ"/>
        </w:rPr>
      </w:pPr>
    </w:p>
    <w:p w14:paraId="2279899B" w14:textId="263D944B" w:rsidR="001A176C" w:rsidRPr="00F459DF" w:rsidRDefault="004E44E0" w:rsidP="001A176C">
      <w:pPr>
        <w:pStyle w:val="BodyText"/>
        <w:rPr>
          <w:rFonts w:cstheme="minorHAnsi"/>
          <w:sz w:val="18"/>
          <w:szCs w:val="18"/>
          <w:lang w:val="en-NZ"/>
        </w:rPr>
      </w:pPr>
      <w:r w:rsidRPr="00F459DF">
        <w:rPr>
          <w:rFonts w:cstheme="minorHAnsi"/>
          <w:sz w:val="18"/>
          <w:szCs w:val="18"/>
          <w:lang w:val="en-NZ"/>
        </w:rPr>
        <w:t>Team Leader</w:t>
      </w:r>
    </w:p>
    <w:p w14:paraId="2BA0D361" w14:textId="236ED4DE" w:rsidR="001A176C" w:rsidRPr="00F459DF" w:rsidRDefault="00C50771" w:rsidP="001A176C">
      <w:pPr>
        <w:pStyle w:val="BodyText"/>
        <w:rPr>
          <w:rFonts w:cstheme="minorHAnsi"/>
          <w:sz w:val="18"/>
          <w:szCs w:val="18"/>
          <w:lang w:val="en-NZ"/>
        </w:rPr>
      </w:pPr>
      <w:r w:rsidRPr="00F459DF">
        <w:rPr>
          <w:rFonts w:cstheme="minorHAnsi"/>
          <w:sz w:val="18"/>
          <w:szCs w:val="18"/>
          <w:lang w:val="en-NZ"/>
        </w:rPr>
        <w:t>Temporary Traffic Management</w:t>
      </w:r>
      <w:r w:rsidR="009C399A" w:rsidRPr="00F459DF">
        <w:rPr>
          <w:rFonts w:cstheme="minorHAnsi"/>
          <w:sz w:val="18"/>
          <w:szCs w:val="18"/>
          <w:lang w:val="en-NZ"/>
        </w:rPr>
        <w:t xml:space="preserve"> Team</w:t>
      </w:r>
    </w:p>
    <w:p w14:paraId="53DA026F" w14:textId="77777777" w:rsidR="001A176C" w:rsidRPr="00F459DF" w:rsidRDefault="001A176C" w:rsidP="001A176C">
      <w:pPr>
        <w:pStyle w:val="BodyText"/>
        <w:rPr>
          <w:rFonts w:cstheme="minorHAnsi"/>
          <w:sz w:val="18"/>
          <w:szCs w:val="18"/>
          <w:lang w:val="en-NZ"/>
        </w:rPr>
      </w:pPr>
      <w:r w:rsidRPr="00F459DF">
        <w:rPr>
          <w:rFonts w:cstheme="minorHAnsi"/>
          <w:sz w:val="18"/>
          <w:szCs w:val="18"/>
          <w:lang w:val="en-NZ"/>
        </w:rPr>
        <w:t>Christchurch City Council</w:t>
      </w:r>
    </w:p>
    <w:p w14:paraId="6D9C4020" w14:textId="6DE91765" w:rsidR="001A176C" w:rsidRPr="00F459DF" w:rsidRDefault="001A176C" w:rsidP="001A176C">
      <w:pPr>
        <w:pStyle w:val="BodyText"/>
        <w:rPr>
          <w:rFonts w:cstheme="minorHAnsi"/>
          <w:sz w:val="18"/>
          <w:szCs w:val="18"/>
          <w:lang w:val="en-NZ"/>
        </w:rPr>
      </w:pPr>
      <w:r w:rsidRPr="00F459DF">
        <w:rPr>
          <w:rFonts w:cstheme="minorHAnsi"/>
          <w:sz w:val="18"/>
          <w:szCs w:val="18"/>
          <w:lang w:val="en-NZ"/>
        </w:rPr>
        <w:t xml:space="preserve">PO Box </w:t>
      </w:r>
      <w:r w:rsidR="009C399A" w:rsidRPr="00F459DF">
        <w:rPr>
          <w:rFonts w:cstheme="minorHAnsi"/>
          <w:sz w:val="18"/>
          <w:szCs w:val="18"/>
          <w:lang w:val="en-NZ"/>
        </w:rPr>
        <w:t>73014</w:t>
      </w:r>
    </w:p>
    <w:p w14:paraId="1E5509BB" w14:textId="77777777" w:rsidR="001A176C" w:rsidRPr="00F459DF" w:rsidRDefault="001A176C" w:rsidP="001A176C">
      <w:pPr>
        <w:pStyle w:val="BodyText"/>
        <w:rPr>
          <w:rFonts w:cstheme="minorHAnsi"/>
          <w:sz w:val="18"/>
          <w:szCs w:val="18"/>
          <w:lang w:val="en-NZ"/>
        </w:rPr>
      </w:pPr>
      <w:r w:rsidRPr="00F459DF">
        <w:rPr>
          <w:rFonts w:cstheme="minorHAnsi"/>
          <w:sz w:val="18"/>
          <w:szCs w:val="18"/>
          <w:lang w:val="en-NZ"/>
        </w:rPr>
        <w:t>Christchurch   8154</w:t>
      </w:r>
    </w:p>
    <w:p w14:paraId="3F631962" w14:textId="77777777" w:rsidR="001A176C" w:rsidRPr="00F459DF" w:rsidRDefault="001A176C" w:rsidP="001A176C">
      <w:pPr>
        <w:pStyle w:val="BodyText"/>
        <w:rPr>
          <w:rFonts w:cstheme="minorHAnsi"/>
          <w:sz w:val="18"/>
          <w:szCs w:val="18"/>
          <w:lang w:val="en-NZ"/>
        </w:rPr>
      </w:pPr>
    </w:p>
    <w:p w14:paraId="57D1A542" w14:textId="77777777" w:rsidR="001A176C" w:rsidRPr="00F459DF" w:rsidRDefault="001A176C" w:rsidP="001A176C">
      <w:pPr>
        <w:pStyle w:val="BodyText"/>
        <w:rPr>
          <w:rFonts w:cstheme="minorHAnsi"/>
          <w:sz w:val="18"/>
          <w:szCs w:val="18"/>
          <w:lang w:val="en-NZ"/>
        </w:rPr>
      </w:pPr>
      <w:r w:rsidRPr="00F459DF">
        <w:rPr>
          <w:rFonts w:cstheme="minorHAnsi"/>
          <w:sz w:val="18"/>
          <w:szCs w:val="18"/>
          <w:lang w:val="en-NZ"/>
        </w:rPr>
        <w:t>Dear Sir/Madam</w:t>
      </w:r>
    </w:p>
    <w:p w14:paraId="20BDBAF5" w14:textId="77777777" w:rsidR="001A176C" w:rsidRPr="00F459DF" w:rsidRDefault="001A176C" w:rsidP="001A176C">
      <w:pPr>
        <w:pStyle w:val="BodyText"/>
        <w:rPr>
          <w:rFonts w:cstheme="minorHAnsi"/>
          <w:sz w:val="18"/>
          <w:szCs w:val="18"/>
          <w:lang w:val="en-NZ"/>
        </w:rPr>
      </w:pPr>
    </w:p>
    <w:p w14:paraId="29BA04A6" w14:textId="4536AB5A" w:rsidR="001A176C" w:rsidRPr="00F459DF" w:rsidRDefault="001A176C" w:rsidP="001A176C">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Traffic Management Verification</w:t>
      </w:r>
    </w:p>
    <w:p w14:paraId="60511E42" w14:textId="77777777" w:rsidR="001A176C" w:rsidRPr="00F459DF" w:rsidRDefault="001A176C" w:rsidP="001A176C">
      <w:pPr>
        <w:pStyle w:val="BodyText"/>
        <w:rPr>
          <w:rFonts w:cstheme="minorHAnsi"/>
          <w:sz w:val="18"/>
          <w:szCs w:val="18"/>
          <w:lang w:val="en-NZ"/>
        </w:rPr>
      </w:pPr>
    </w:p>
    <w:p w14:paraId="6E2641D0" w14:textId="763A12EA" w:rsidR="001A176C" w:rsidRPr="00F459DF" w:rsidRDefault="001A176C" w:rsidP="001A176C">
      <w:pPr>
        <w:pStyle w:val="BodyText"/>
        <w:rPr>
          <w:rFonts w:cstheme="minorHAnsi"/>
          <w:sz w:val="18"/>
          <w:szCs w:val="18"/>
          <w:lang w:val="en-NZ"/>
        </w:rPr>
      </w:pPr>
      <w:r w:rsidRPr="00F459DF">
        <w:rPr>
          <w:rFonts w:cstheme="minorHAnsi"/>
          <w:sz w:val="18"/>
          <w:szCs w:val="18"/>
          <w:lang w:val="en-NZ"/>
        </w:rPr>
        <w:t>In relation to the Christchurch City Council Roading</w:t>
      </w:r>
      <w:r w:rsidR="005C4E58" w:rsidRPr="00F459DF">
        <w:rPr>
          <w:rFonts w:cstheme="minorHAnsi"/>
          <w:sz w:val="18"/>
          <w:szCs w:val="18"/>
          <w:lang w:val="en-NZ"/>
        </w:rPr>
        <w:t xml:space="preserve"> / </w:t>
      </w:r>
      <w:r w:rsidR="000134BC" w:rsidRPr="00F459DF">
        <w:rPr>
          <w:rFonts w:cstheme="minorHAnsi"/>
          <w:sz w:val="18"/>
          <w:szCs w:val="18"/>
          <w:lang w:val="en-NZ"/>
        </w:rPr>
        <w:t>Structures</w:t>
      </w:r>
      <w:r w:rsidR="00701BFC" w:rsidRPr="00F459DF">
        <w:rPr>
          <w:rFonts w:cstheme="minorHAnsi"/>
          <w:sz w:val="18"/>
          <w:szCs w:val="18"/>
          <w:lang w:val="en-NZ"/>
        </w:rPr>
        <w:t xml:space="preserve"> </w:t>
      </w:r>
      <w:r w:rsidRPr="00F459DF">
        <w:rPr>
          <w:rFonts w:cstheme="minorHAnsi"/>
          <w:sz w:val="18"/>
          <w:szCs w:val="18"/>
          <w:lang w:val="en-NZ"/>
        </w:rPr>
        <w:t>Contractor Prequalification process I have been asked to confirm that in my opinion</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 and/or TTM provider</w:t>
      </w:r>
      <w:r w:rsidRPr="00F459DF">
        <w:rPr>
          <w:rFonts w:cstheme="minorHAnsi"/>
          <w:sz w:val="18"/>
          <w:szCs w:val="18"/>
          <w:lang w:val="en-NZ"/>
        </w:rPr>
        <w:t>) has carried primary responsibility/accountability for Traffic Management on the following projects:</w:t>
      </w:r>
    </w:p>
    <w:tbl>
      <w:tblPr>
        <w:tblStyle w:val="GHDGridTable"/>
        <w:tblW w:w="5000" w:type="pct"/>
        <w:tblLayout w:type="fixed"/>
        <w:tblLook w:val="0620" w:firstRow="1" w:lastRow="0" w:firstColumn="0" w:lastColumn="0" w:noHBand="1" w:noVBand="1"/>
      </w:tblPr>
      <w:tblGrid>
        <w:gridCol w:w="4957"/>
        <w:gridCol w:w="2278"/>
        <w:gridCol w:w="2279"/>
      </w:tblGrid>
      <w:tr w:rsidR="00A23EF0" w:rsidRPr="00F459DF" w14:paraId="71EB1B0A" w14:textId="77777777" w:rsidTr="00A23EF0">
        <w:trPr>
          <w:cnfStyle w:val="100000000000" w:firstRow="1" w:lastRow="0" w:firstColumn="0" w:lastColumn="0" w:oddVBand="0" w:evenVBand="0" w:oddHBand="0" w:evenHBand="0" w:firstRowFirstColumn="0" w:firstRowLastColumn="0" w:lastRowFirstColumn="0" w:lastRowLastColumn="0"/>
        </w:trPr>
        <w:tc>
          <w:tcPr>
            <w:tcW w:w="4957" w:type="dxa"/>
          </w:tcPr>
          <w:p w14:paraId="5124DC44" w14:textId="2B38FC06" w:rsidR="00A23EF0" w:rsidRPr="00F459DF" w:rsidRDefault="00A23EF0" w:rsidP="000C3FB4">
            <w:pPr>
              <w:pStyle w:val="TableHeading"/>
              <w:rPr>
                <w:szCs w:val="18"/>
                <w:lang w:val="en-NZ"/>
              </w:rPr>
            </w:pPr>
            <w:r w:rsidRPr="00F459DF">
              <w:rPr>
                <w:szCs w:val="18"/>
                <w:lang w:val="en-NZ"/>
              </w:rPr>
              <w:t>Project Name</w:t>
            </w:r>
          </w:p>
        </w:tc>
        <w:tc>
          <w:tcPr>
            <w:tcW w:w="2278" w:type="dxa"/>
          </w:tcPr>
          <w:p w14:paraId="71DFECD1" w14:textId="14C489E0" w:rsidR="00A23EF0" w:rsidRPr="00F459DF" w:rsidRDefault="00A23EF0" w:rsidP="000C3FB4">
            <w:pPr>
              <w:pStyle w:val="TableHeading"/>
              <w:rPr>
                <w:szCs w:val="18"/>
                <w:lang w:val="en-NZ"/>
              </w:rPr>
            </w:pPr>
            <w:r w:rsidRPr="00F459DF">
              <w:rPr>
                <w:szCs w:val="18"/>
                <w:lang w:val="en-NZ"/>
              </w:rPr>
              <w:t>TTM Provider</w:t>
            </w:r>
          </w:p>
        </w:tc>
        <w:tc>
          <w:tcPr>
            <w:tcW w:w="2279" w:type="dxa"/>
          </w:tcPr>
          <w:p w14:paraId="0E230E5F" w14:textId="54058571" w:rsidR="00A23EF0" w:rsidRPr="00F459DF" w:rsidRDefault="00A23EF0" w:rsidP="000C3FB4">
            <w:pPr>
              <w:pStyle w:val="TableHeading"/>
              <w:rPr>
                <w:szCs w:val="18"/>
                <w:lang w:val="en-NZ"/>
              </w:rPr>
            </w:pPr>
            <w:r w:rsidRPr="00F459DF">
              <w:rPr>
                <w:szCs w:val="18"/>
                <w:lang w:val="en-NZ"/>
              </w:rPr>
              <w:t>Highest Road Level</w:t>
            </w:r>
          </w:p>
        </w:tc>
      </w:tr>
      <w:tr w:rsidR="00A23EF0" w:rsidRPr="00F459DF" w14:paraId="16BFEA64" w14:textId="77777777" w:rsidTr="00A23EF0">
        <w:tc>
          <w:tcPr>
            <w:tcW w:w="4957" w:type="dxa"/>
          </w:tcPr>
          <w:p w14:paraId="6379483D" w14:textId="72DD2820" w:rsidR="00A23EF0" w:rsidRPr="00F459DF" w:rsidRDefault="00A23EF0" w:rsidP="000C3FB4">
            <w:pPr>
              <w:pStyle w:val="TableText"/>
              <w:rPr>
                <w:szCs w:val="18"/>
                <w:lang w:val="en-NZ"/>
              </w:rPr>
            </w:pPr>
          </w:p>
        </w:tc>
        <w:tc>
          <w:tcPr>
            <w:tcW w:w="2278" w:type="dxa"/>
          </w:tcPr>
          <w:p w14:paraId="5D73CA81" w14:textId="77777777" w:rsidR="00A23EF0" w:rsidRPr="00F459DF" w:rsidRDefault="00A23EF0" w:rsidP="000C3FB4">
            <w:pPr>
              <w:pStyle w:val="TableText"/>
              <w:rPr>
                <w:szCs w:val="18"/>
                <w:lang w:val="en-NZ"/>
              </w:rPr>
            </w:pPr>
          </w:p>
        </w:tc>
        <w:tc>
          <w:tcPr>
            <w:tcW w:w="2279" w:type="dxa"/>
          </w:tcPr>
          <w:p w14:paraId="3ED544DF" w14:textId="0C1003F0" w:rsidR="00A23EF0" w:rsidRPr="00F459DF" w:rsidRDefault="00A23EF0" w:rsidP="000C3FB4">
            <w:pPr>
              <w:pStyle w:val="TableText"/>
              <w:rPr>
                <w:szCs w:val="18"/>
                <w:lang w:val="en-NZ"/>
              </w:rPr>
            </w:pPr>
          </w:p>
        </w:tc>
      </w:tr>
      <w:tr w:rsidR="00A23EF0" w:rsidRPr="00F459DF" w14:paraId="197CF0BA" w14:textId="77777777" w:rsidTr="00A23EF0">
        <w:tc>
          <w:tcPr>
            <w:tcW w:w="4957" w:type="dxa"/>
          </w:tcPr>
          <w:p w14:paraId="5B8FCDD3" w14:textId="295938EE" w:rsidR="00A23EF0" w:rsidRPr="00F459DF" w:rsidRDefault="00A23EF0" w:rsidP="000C3FB4">
            <w:pPr>
              <w:pStyle w:val="TableText"/>
              <w:rPr>
                <w:szCs w:val="18"/>
                <w:lang w:val="en-NZ"/>
              </w:rPr>
            </w:pPr>
          </w:p>
        </w:tc>
        <w:tc>
          <w:tcPr>
            <w:tcW w:w="2278" w:type="dxa"/>
          </w:tcPr>
          <w:p w14:paraId="07241608" w14:textId="77777777" w:rsidR="00A23EF0" w:rsidRPr="00F459DF" w:rsidRDefault="00A23EF0" w:rsidP="000C3FB4">
            <w:pPr>
              <w:pStyle w:val="TableText"/>
              <w:rPr>
                <w:szCs w:val="18"/>
                <w:lang w:val="en-NZ"/>
              </w:rPr>
            </w:pPr>
          </w:p>
        </w:tc>
        <w:tc>
          <w:tcPr>
            <w:tcW w:w="2279" w:type="dxa"/>
          </w:tcPr>
          <w:p w14:paraId="36D80D24" w14:textId="3507CBD9" w:rsidR="00A23EF0" w:rsidRPr="00F459DF" w:rsidRDefault="00A23EF0" w:rsidP="000C3FB4">
            <w:pPr>
              <w:pStyle w:val="TableText"/>
              <w:rPr>
                <w:szCs w:val="18"/>
                <w:lang w:val="en-NZ"/>
              </w:rPr>
            </w:pPr>
          </w:p>
        </w:tc>
      </w:tr>
      <w:tr w:rsidR="00A23EF0" w:rsidRPr="00F459DF" w14:paraId="156097BA" w14:textId="77777777" w:rsidTr="00A23EF0">
        <w:tc>
          <w:tcPr>
            <w:tcW w:w="4957" w:type="dxa"/>
          </w:tcPr>
          <w:p w14:paraId="692BD075" w14:textId="5EE9CC1D" w:rsidR="00A23EF0" w:rsidRPr="00F459DF" w:rsidRDefault="00A23EF0" w:rsidP="000C3FB4">
            <w:pPr>
              <w:pStyle w:val="TableText"/>
              <w:rPr>
                <w:szCs w:val="18"/>
                <w:lang w:val="en-NZ"/>
              </w:rPr>
            </w:pPr>
          </w:p>
        </w:tc>
        <w:tc>
          <w:tcPr>
            <w:tcW w:w="2278" w:type="dxa"/>
          </w:tcPr>
          <w:p w14:paraId="042AEC7C" w14:textId="77777777" w:rsidR="00A23EF0" w:rsidRPr="00F459DF" w:rsidRDefault="00A23EF0" w:rsidP="000C3FB4">
            <w:pPr>
              <w:pStyle w:val="TableText"/>
              <w:rPr>
                <w:szCs w:val="18"/>
                <w:lang w:val="en-NZ"/>
              </w:rPr>
            </w:pPr>
          </w:p>
        </w:tc>
        <w:tc>
          <w:tcPr>
            <w:tcW w:w="2279" w:type="dxa"/>
          </w:tcPr>
          <w:p w14:paraId="50E8FDE2" w14:textId="656C3B46" w:rsidR="00A23EF0" w:rsidRPr="00F459DF" w:rsidRDefault="00A23EF0" w:rsidP="000C3FB4">
            <w:pPr>
              <w:pStyle w:val="TableText"/>
              <w:rPr>
                <w:szCs w:val="18"/>
                <w:lang w:val="en-NZ"/>
              </w:rPr>
            </w:pPr>
          </w:p>
        </w:tc>
      </w:tr>
      <w:tr w:rsidR="00A23EF0" w:rsidRPr="00F459DF" w14:paraId="1BC51F5F" w14:textId="77777777" w:rsidTr="00A23EF0">
        <w:tc>
          <w:tcPr>
            <w:tcW w:w="4957" w:type="dxa"/>
          </w:tcPr>
          <w:p w14:paraId="35A97F21" w14:textId="054E6CDD" w:rsidR="00A23EF0" w:rsidRPr="00F459DF" w:rsidRDefault="00A23EF0" w:rsidP="000C3FB4">
            <w:pPr>
              <w:pStyle w:val="TableText"/>
              <w:rPr>
                <w:szCs w:val="18"/>
                <w:lang w:val="en-NZ"/>
              </w:rPr>
            </w:pPr>
          </w:p>
        </w:tc>
        <w:tc>
          <w:tcPr>
            <w:tcW w:w="2278" w:type="dxa"/>
          </w:tcPr>
          <w:p w14:paraId="5495DE16" w14:textId="77777777" w:rsidR="00A23EF0" w:rsidRPr="00F459DF" w:rsidRDefault="00A23EF0" w:rsidP="000C3FB4">
            <w:pPr>
              <w:pStyle w:val="TableText"/>
              <w:rPr>
                <w:szCs w:val="18"/>
                <w:lang w:val="en-NZ"/>
              </w:rPr>
            </w:pPr>
          </w:p>
        </w:tc>
        <w:tc>
          <w:tcPr>
            <w:tcW w:w="2279" w:type="dxa"/>
          </w:tcPr>
          <w:p w14:paraId="427EF68C" w14:textId="0ECFCA70" w:rsidR="00A23EF0" w:rsidRPr="00F459DF" w:rsidRDefault="00A23EF0" w:rsidP="000C3FB4">
            <w:pPr>
              <w:pStyle w:val="TableText"/>
              <w:rPr>
                <w:szCs w:val="18"/>
                <w:lang w:val="en-NZ"/>
              </w:rPr>
            </w:pPr>
          </w:p>
        </w:tc>
      </w:tr>
      <w:tr w:rsidR="00A23EF0" w:rsidRPr="00F459DF" w14:paraId="4B433CDB" w14:textId="77777777" w:rsidTr="00A23EF0">
        <w:tc>
          <w:tcPr>
            <w:tcW w:w="4957" w:type="dxa"/>
          </w:tcPr>
          <w:p w14:paraId="74513010" w14:textId="2CB30080" w:rsidR="00A23EF0" w:rsidRPr="00F459DF" w:rsidRDefault="00A23EF0" w:rsidP="000C3FB4">
            <w:pPr>
              <w:pStyle w:val="TableText"/>
              <w:rPr>
                <w:szCs w:val="18"/>
                <w:lang w:val="en-NZ"/>
              </w:rPr>
            </w:pPr>
          </w:p>
        </w:tc>
        <w:tc>
          <w:tcPr>
            <w:tcW w:w="2278" w:type="dxa"/>
          </w:tcPr>
          <w:p w14:paraId="3EB0BD9E" w14:textId="77777777" w:rsidR="00A23EF0" w:rsidRPr="00F459DF" w:rsidRDefault="00A23EF0" w:rsidP="000C3FB4">
            <w:pPr>
              <w:pStyle w:val="TableText"/>
              <w:rPr>
                <w:szCs w:val="18"/>
                <w:lang w:val="en-NZ"/>
              </w:rPr>
            </w:pPr>
          </w:p>
        </w:tc>
        <w:tc>
          <w:tcPr>
            <w:tcW w:w="2279" w:type="dxa"/>
          </w:tcPr>
          <w:p w14:paraId="69ADCAA0" w14:textId="23FD1238" w:rsidR="00A23EF0" w:rsidRPr="00F459DF" w:rsidRDefault="00A23EF0" w:rsidP="000C3FB4">
            <w:pPr>
              <w:pStyle w:val="TableText"/>
              <w:rPr>
                <w:szCs w:val="18"/>
                <w:lang w:val="en-NZ"/>
              </w:rPr>
            </w:pPr>
          </w:p>
        </w:tc>
      </w:tr>
    </w:tbl>
    <w:p w14:paraId="7066F511" w14:textId="10DD85C8" w:rsidR="00A23EF0" w:rsidRPr="00F459DF" w:rsidRDefault="00A23EF0" w:rsidP="001A176C">
      <w:pPr>
        <w:pStyle w:val="BodyText"/>
        <w:rPr>
          <w:rFonts w:cstheme="minorHAnsi"/>
          <w:sz w:val="18"/>
          <w:szCs w:val="18"/>
          <w:lang w:val="en-NZ"/>
        </w:rPr>
      </w:pPr>
      <w:r w:rsidRPr="00F459DF">
        <w:rPr>
          <w:rFonts w:cstheme="minorHAnsi"/>
          <w:sz w:val="18"/>
          <w:szCs w:val="18"/>
          <w:lang w:val="en-NZ"/>
        </w:rPr>
        <w:t xml:space="preserve">Based on these examples </w:t>
      </w:r>
      <w:r w:rsidR="00116FC3" w:rsidRPr="00F459DF">
        <w:rPr>
          <w:rFonts w:cstheme="minorHAnsi"/>
          <w:sz w:val="18"/>
          <w:szCs w:val="18"/>
          <w:lang w:val="en-NZ"/>
        </w:rPr>
        <w:t xml:space="preserve">the </w:t>
      </w:r>
      <w:r w:rsidRPr="00F459DF">
        <w:rPr>
          <w:rFonts w:cstheme="minorHAnsi"/>
          <w:sz w:val="18"/>
          <w:szCs w:val="18"/>
          <w:lang w:val="en-NZ"/>
        </w:rPr>
        <w:t>above</w:t>
      </w:r>
      <w:r w:rsidR="00116FC3" w:rsidRPr="00F459DF">
        <w:rPr>
          <w:rFonts w:cstheme="minorHAnsi"/>
          <w:sz w:val="18"/>
          <w:szCs w:val="18"/>
          <w:lang w:val="en-NZ"/>
        </w:rPr>
        <w:t xml:space="preserve"> Contractor and/or TTM provider has applied for prequalification of traffic management capability for the following road levels (</w:t>
      </w:r>
      <w:r w:rsidR="00116FC3" w:rsidRPr="00F459DF">
        <w:rPr>
          <w:rFonts w:cstheme="minorHAnsi"/>
          <w:i/>
          <w:iCs/>
          <w:sz w:val="18"/>
          <w:szCs w:val="18"/>
          <w:lang w:val="en-NZ"/>
        </w:rPr>
        <w:t>strike out any non-applicable</w:t>
      </w:r>
      <w:r w:rsidR="00116FC3" w:rsidRPr="00F459DF">
        <w:rPr>
          <w:rFonts w:cstheme="minorHAnsi"/>
          <w:sz w:val="18"/>
          <w:szCs w:val="18"/>
          <w:lang w:val="en-NZ"/>
        </w:rPr>
        <w:t>):</w:t>
      </w:r>
    </w:p>
    <w:p w14:paraId="5685ED00" w14:textId="433789F1" w:rsidR="00116FC3" w:rsidRPr="00F459DF" w:rsidRDefault="00116FC3" w:rsidP="00116FC3">
      <w:pPr>
        <w:pStyle w:val="BodyText"/>
        <w:numPr>
          <w:ilvl w:val="0"/>
          <w:numId w:val="33"/>
        </w:numPr>
        <w:rPr>
          <w:rFonts w:cstheme="minorHAnsi"/>
          <w:sz w:val="18"/>
          <w:szCs w:val="18"/>
          <w:lang w:val="en-NZ"/>
        </w:rPr>
      </w:pPr>
      <w:r w:rsidRPr="00F459DF">
        <w:rPr>
          <w:rFonts w:cstheme="minorHAnsi"/>
          <w:sz w:val="18"/>
          <w:szCs w:val="18"/>
          <w:lang w:val="en-NZ"/>
        </w:rPr>
        <w:t>Level 1 and LV</w:t>
      </w:r>
    </w:p>
    <w:p w14:paraId="3D944268" w14:textId="083A11CB" w:rsidR="00116FC3" w:rsidRPr="00F459DF" w:rsidRDefault="00116FC3" w:rsidP="00116FC3">
      <w:pPr>
        <w:pStyle w:val="BodyText"/>
        <w:numPr>
          <w:ilvl w:val="0"/>
          <w:numId w:val="33"/>
        </w:numPr>
        <w:rPr>
          <w:rFonts w:cstheme="minorHAnsi"/>
          <w:sz w:val="18"/>
          <w:szCs w:val="18"/>
          <w:lang w:val="en-NZ"/>
        </w:rPr>
      </w:pPr>
      <w:r w:rsidRPr="00F459DF">
        <w:rPr>
          <w:rFonts w:cstheme="minorHAnsi"/>
          <w:sz w:val="18"/>
          <w:szCs w:val="18"/>
          <w:lang w:val="en-NZ"/>
        </w:rPr>
        <w:t>Level 2</w:t>
      </w:r>
    </w:p>
    <w:p w14:paraId="557BF5FE" w14:textId="7BE07C3E" w:rsidR="007869CB" w:rsidRPr="00F459DF" w:rsidRDefault="007869CB" w:rsidP="00116FC3">
      <w:pPr>
        <w:pStyle w:val="BodyText"/>
        <w:numPr>
          <w:ilvl w:val="0"/>
          <w:numId w:val="33"/>
        </w:numPr>
        <w:rPr>
          <w:rFonts w:cstheme="minorHAnsi"/>
          <w:sz w:val="18"/>
          <w:szCs w:val="18"/>
          <w:lang w:val="en-NZ"/>
        </w:rPr>
      </w:pPr>
      <w:r w:rsidRPr="00F459DF">
        <w:rPr>
          <w:rFonts w:cstheme="minorHAnsi"/>
          <w:sz w:val="18"/>
          <w:szCs w:val="18"/>
          <w:lang w:val="en-NZ"/>
        </w:rPr>
        <w:t>Level 3</w:t>
      </w:r>
    </w:p>
    <w:p w14:paraId="207A2787" w14:textId="07273F0F" w:rsidR="00116FC3" w:rsidRPr="00F459DF" w:rsidRDefault="00116FC3" w:rsidP="00116FC3">
      <w:pPr>
        <w:pStyle w:val="BodyText"/>
        <w:rPr>
          <w:rFonts w:cstheme="minorHAnsi"/>
          <w:sz w:val="18"/>
          <w:szCs w:val="18"/>
          <w:lang w:val="en-NZ"/>
        </w:rPr>
      </w:pPr>
      <w:r w:rsidRPr="00F459DF">
        <w:rPr>
          <w:rFonts w:cstheme="minorHAnsi"/>
          <w:sz w:val="18"/>
          <w:szCs w:val="18"/>
          <w:lang w:val="en-NZ"/>
        </w:rPr>
        <w:t xml:space="preserve">I understand that current Level 1 STMS </w:t>
      </w:r>
      <w:r w:rsidR="00B4165A" w:rsidRPr="00F459DF">
        <w:rPr>
          <w:rFonts w:cstheme="minorHAnsi"/>
          <w:sz w:val="18"/>
          <w:szCs w:val="18"/>
          <w:lang w:val="en-NZ"/>
        </w:rPr>
        <w:t>(</w:t>
      </w:r>
      <w:r w:rsidR="007869CB" w:rsidRPr="00F459DF">
        <w:rPr>
          <w:rFonts w:cstheme="minorHAnsi"/>
          <w:sz w:val="18"/>
          <w:szCs w:val="18"/>
          <w:lang w:val="en-NZ"/>
        </w:rPr>
        <w:t>A</w:t>
      </w:r>
      <w:r w:rsidR="004B5E04" w:rsidRPr="00F459DF">
        <w:rPr>
          <w:rFonts w:cstheme="minorHAnsi"/>
          <w:sz w:val="18"/>
          <w:szCs w:val="18"/>
          <w:lang w:val="en-NZ"/>
        </w:rPr>
        <w:t xml:space="preserve">, </w:t>
      </w:r>
      <w:r w:rsidR="007869CB" w:rsidRPr="00F459DF">
        <w:rPr>
          <w:rFonts w:cstheme="minorHAnsi"/>
          <w:sz w:val="18"/>
          <w:szCs w:val="18"/>
          <w:lang w:val="en-NZ"/>
        </w:rPr>
        <w:t>B</w:t>
      </w:r>
      <w:r w:rsidR="00B4165A" w:rsidRPr="00F459DF">
        <w:rPr>
          <w:rFonts w:cstheme="minorHAnsi"/>
          <w:sz w:val="18"/>
          <w:szCs w:val="18"/>
          <w:lang w:val="en-NZ"/>
        </w:rPr>
        <w:t>)</w:t>
      </w:r>
      <w:r w:rsidR="004B5E04" w:rsidRPr="00F459DF">
        <w:rPr>
          <w:rFonts w:cstheme="minorHAnsi"/>
          <w:sz w:val="18"/>
          <w:szCs w:val="18"/>
          <w:lang w:val="en-NZ"/>
        </w:rPr>
        <w:t xml:space="preserve">, Level 2 STMS </w:t>
      </w:r>
      <w:r w:rsidR="00B4165A" w:rsidRPr="00F459DF">
        <w:rPr>
          <w:rFonts w:cstheme="minorHAnsi"/>
          <w:sz w:val="18"/>
          <w:szCs w:val="18"/>
          <w:lang w:val="en-NZ"/>
        </w:rPr>
        <w:t>(</w:t>
      </w:r>
      <w:r w:rsidR="004B5E04" w:rsidRPr="00F459DF">
        <w:rPr>
          <w:rFonts w:cstheme="minorHAnsi"/>
          <w:sz w:val="18"/>
          <w:szCs w:val="18"/>
          <w:lang w:val="en-NZ"/>
        </w:rPr>
        <w:t>A, B</w:t>
      </w:r>
      <w:r w:rsidR="00B4165A" w:rsidRPr="00F459DF">
        <w:rPr>
          <w:rFonts w:cstheme="minorHAnsi"/>
          <w:sz w:val="18"/>
          <w:szCs w:val="18"/>
          <w:lang w:val="en-NZ"/>
        </w:rPr>
        <w:t>)</w:t>
      </w:r>
      <w:r w:rsidR="004B5E04" w:rsidRPr="00F459DF">
        <w:rPr>
          <w:rFonts w:cstheme="minorHAnsi"/>
          <w:sz w:val="18"/>
          <w:szCs w:val="18"/>
          <w:lang w:val="en-NZ"/>
        </w:rPr>
        <w:t xml:space="preserve"> </w:t>
      </w:r>
      <w:r w:rsidRPr="00F459DF">
        <w:rPr>
          <w:rFonts w:cstheme="minorHAnsi"/>
          <w:sz w:val="18"/>
          <w:szCs w:val="18"/>
          <w:lang w:val="en-NZ"/>
        </w:rPr>
        <w:t>and/or Level 3 Practi</w:t>
      </w:r>
      <w:r w:rsidR="007869CB" w:rsidRPr="00F459DF">
        <w:rPr>
          <w:rFonts w:cstheme="minorHAnsi"/>
          <w:sz w:val="18"/>
          <w:szCs w:val="18"/>
          <w:lang w:val="en-NZ"/>
        </w:rPr>
        <w:t>c</w:t>
      </w:r>
      <w:r w:rsidRPr="00F459DF">
        <w:rPr>
          <w:rFonts w:cstheme="minorHAnsi"/>
          <w:sz w:val="18"/>
          <w:szCs w:val="18"/>
          <w:lang w:val="en-NZ"/>
        </w:rPr>
        <w:t>ing and Non-practi</w:t>
      </w:r>
      <w:r w:rsidR="007869CB" w:rsidRPr="00F459DF">
        <w:rPr>
          <w:rFonts w:cstheme="minorHAnsi"/>
          <w:sz w:val="18"/>
          <w:szCs w:val="18"/>
          <w:lang w:val="en-NZ"/>
        </w:rPr>
        <w:t>c</w:t>
      </w:r>
      <w:r w:rsidRPr="00F459DF">
        <w:rPr>
          <w:rFonts w:cstheme="minorHAnsi"/>
          <w:sz w:val="18"/>
          <w:szCs w:val="18"/>
          <w:lang w:val="en-NZ"/>
        </w:rPr>
        <w:t xml:space="preserve">ing STMS </w:t>
      </w:r>
      <w:r w:rsidR="00B4165A" w:rsidRPr="00F459DF">
        <w:rPr>
          <w:rFonts w:cstheme="minorHAnsi"/>
          <w:sz w:val="18"/>
          <w:szCs w:val="18"/>
          <w:lang w:val="en-NZ"/>
        </w:rPr>
        <w:t>(</w:t>
      </w:r>
      <w:r w:rsidR="004B5E04" w:rsidRPr="00F459DF">
        <w:rPr>
          <w:rFonts w:cstheme="minorHAnsi"/>
          <w:sz w:val="18"/>
          <w:szCs w:val="18"/>
          <w:lang w:val="en-NZ"/>
        </w:rPr>
        <w:t>A, B, C</w:t>
      </w:r>
      <w:r w:rsidR="00B4165A" w:rsidRPr="00F459DF">
        <w:rPr>
          <w:rFonts w:cstheme="minorHAnsi"/>
          <w:sz w:val="18"/>
          <w:szCs w:val="18"/>
          <w:lang w:val="en-NZ"/>
        </w:rPr>
        <w:t>)</w:t>
      </w:r>
      <w:r w:rsidR="004B5E04" w:rsidRPr="00F459DF">
        <w:rPr>
          <w:rFonts w:cstheme="minorHAnsi"/>
          <w:sz w:val="18"/>
          <w:szCs w:val="18"/>
          <w:lang w:val="en-NZ"/>
        </w:rPr>
        <w:t xml:space="preserve"> </w:t>
      </w:r>
      <w:r w:rsidRPr="00F459DF">
        <w:rPr>
          <w:rFonts w:cstheme="minorHAnsi"/>
          <w:sz w:val="18"/>
          <w:szCs w:val="18"/>
          <w:lang w:val="en-NZ"/>
        </w:rPr>
        <w:t>certificates for key Traffic Management staff will be supplied to the Council as part of this application for Roading / Structures Contractor Prequalification (</w:t>
      </w:r>
      <w:r w:rsidRPr="00F459DF">
        <w:rPr>
          <w:rFonts w:cstheme="minorHAnsi"/>
          <w:i/>
          <w:iCs/>
          <w:sz w:val="18"/>
          <w:szCs w:val="18"/>
          <w:lang w:val="en-NZ"/>
        </w:rPr>
        <w:t xml:space="preserve">strike out </w:t>
      </w:r>
      <w:r w:rsidR="00FC6E86" w:rsidRPr="00F459DF">
        <w:rPr>
          <w:rFonts w:cstheme="minorHAnsi"/>
          <w:i/>
          <w:iCs/>
          <w:sz w:val="18"/>
          <w:szCs w:val="18"/>
          <w:lang w:val="en-NZ"/>
        </w:rPr>
        <w:t>any non-applicable</w:t>
      </w:r>
      <w:r w:rsidRPr="00F459DF">
        <w:rPr>
          <w:rFonts w:cstheme="minorHAnsi"/>
          <w:sz w:val="18"/>
          <w:szCs w:val="18"/>
          <w:lang w:val="en-NZ"/>
        </w:rPr>
        <w:t>).</w:t>
      </w:r>
    </w:p>
    <w:p w14:paraId="1C093CBB" w14:textId="0C860B10" w:rsidR="000F2CE0" w:rsidRPr="00F459DF" w:rsidRDefault="000F2CE0" w:rsidP="00116FC3">
      <w:pPr>
        <w:pStyle w:val="BodyText"/>
        <w:rPr>
          <w:rFonts w:cstheme="minorHAnsi"/>
          <w:sz w:val="18"/>
          <w:szCs w:val="18"/>
          <w:lang w:val="en-NZ"/>
        </w:rPr>
      </w:pPr>
      <w:r w:rsidRPr="00F459DF">
        <w:rPr>
          <w:rFonts w:cstheme="minorHAnsi"/>
          <w:sz w:val="18"/>
          <w:szCs w:val="18"/>
          <w:lang w:val="en-NZ"/>
        </w:rPr>
        <w:t>I confirm that the above contractor and/or TTM provider has carried primary responsibility/accountability for Traffic Management performance on the above projects and is expected to be capable of meeting the performance standard for works on the road level(s) nominated.</w:t>
      </w:r>
    </w:p>
    <w:p w14:paraId="2F7E19FD" w14:textId="77777777" w:rsidR="00EB4057" w:rsidRPr="00F459DF" w:rsidRDefault="00EB4057" w:rsidP="00701BFC">
      <w:pPr>
        <w:pStyle w:val="BodyText"/>
        <w:rPr>
          <w:rFonts w:cstheme="minorHAnsi"/>
          <w:sz w:val="18"/>
          <w:szCs w:val="18"/>
          <w:lang w:val="en-NZ"/>
        </w:rPr>
      </w:pPr>
      <w:r w:rsidRPr="00F459DF">
        <w:rPr>
          <w:rFonts w:cstheme="minorHAnsi"/>
          <w:sz w:val="18"/>
          <w:szCs w:val="18"/>
          <w:lang w:val="en-NZ"/>
        </w:rPr>
        <w:t>Please note the comments below in relation to the previous performance of the above contractor and/or TTM Provider:</w:t>
      </w:r>
    </w:p>
    <w:p w14:paraId="13B7C9C4" w14:textId="77777777" w:rsidR="00EB4057" w:rsidRPr="00F459DF" w:rsidRDefault="00EB4057" w:rsidP="00701BFC">
      <w:pPr>
        <w:pStyle w:val="BodyText"/>
        <w:rPr>
          <w:rFonts w:cstheme="minorHAnsi"/>
          <w:sz w:val="18"/>
          <w:szCs w:val="18"/>
          <w:lang w:val="en-NZ"/>
        </w:rPr>
      </w:pPr>
    </w:p>
    <w:p w14:paraId="6CBBCECB" w14:textId="4E81FE91" w:rsidR="00EB4057" w:rsidRPr="00F459DF" w:rsidRDefault="00EB4057" w:rsidP="00701BFC">
      <w:pPr>
        <w:pStyle w:val="BodyText"/>
        <w:rPr>
          <w:rFonts w:cstheme="minorHAnsi"/>
          <w:sz w:val="18"/>
          <w:szCs w:val="18"/>
          <w:lang w:val="en-NZ"/>
        </w:rPr>
      </w:pPr>
      <w:r w:rsidRPr="00F459DF">
        <w:rPr>
          <w:rFonts w:cstheme="minorHAnsi"/>
          <w:sz w:val="18"/>
          <w:szCs w:val="18"/>
          <w:lang w:val="en-NZ"/>
        </w:rPr>
        <w:t>Previous 12 months Notices of Non-conformance (NNC) or Warnings issued for the organisation:</w:t>
      </w:r>
    </w:p>
    <w:p w14:paraId="7BF941A5" w14:textId="21EE059D" w:rsidR="00EB4057" w:rsidRPr="00F459DF" w:rsidRDefault="00EB4057" w:rsidP="00701BFC">
      <w:pPr>
        <w:pStyle w:val="BodyText"/>
        <w:rPr>
          <w:rFonts w:cstheme="minorHAnsi"/>
          <w:sz w:val="18"/>
          <w:szCs w:val="18"/>
          <w:lang w:val="en-NZ"/>
        </w:rPr>
      </w:pPr>
      <w:r w:rsidRPr="00F459DF">
        <w:rPr>
          <w:rFonts w:cstheme="minorHAnsi"/>
          <w:sz w:val="18"/>
          <w:szCs w:val="18"/>
          <w:lang w:val="en-NZ"/>
        </w:rPr>
        <w:t>Date range</w:t>
      </w:r>
      <w:r w:rsidR="00701BFC" w:rsidRPr="00F459DF">
        <w:rPr>
          <w:rFonts w:cstheme="minorHAnsi"/>
          <w:sz w:val="18"/>
          <w:szCs w:val="18"/>
          <w:lang w:val="en-NZ"/>
        </w:rPr>
        <w:t xml:space="preserve"> (</w:t>
      </w:r>
      <w:r w:rsidR="00701BFC" w:rsidRPr="00F459DF">
        <w:rPr>
          <w:rFonts w:cstheme="minorHAnsi"/>
          <w:i/>
          <w:iCs/>
          <w:sz w:val="18"/>
          <w:szCs w:val="18"/>
          <w:lang w:val="en-NZ"/>
        </w:rPr>
        <w:t>dd/mm/yyyy to dd/mm/yyyy</w:t>
      </w:r>
      <w:r w:rsidR="00701BFC" w:rsidRPr="00F459DF">
        <w:rPr>
          <w:rFonts w:cstheme="minorHAnsi"/>
          <w:sz w:val="18"/>
          <w:szCs w:val="18"/>
          <w:lang w:val="en-NZ"/>
        </w:rPr>
        <w:t>)</w:t>
      </w:r>
      <w:r w:rsidRPr="00F459DF">
        <w:rPr>
          <w:rFonts w:cstheme="minorHAnsi"/>
          <w:sz w:val="18"/>
          <w:szCs w:val="18"/>
          <w:lang w:val="en-NZ"/>
        </w:rPr>
        <w:t>:</w:t>
      </w:r>
    </w:p>
    <w:tbl>
      <w:tblPr>
        <w:tblStyle w:val="TableGrid"/>
        <w:tblW w:w="0" w:type="auto"/>
        <w:tblInd w:w="125" w:type="dxa"/>
        <w:tblLook w:val="04A0" w:firstRow="1" w:lastRow="0" w:firstColumn="1" w:lastColumn="0" w:noHBand="0" w:noVBand="1"/>
      </w:tblPr>
      <w:tblGrid>
        <w:gridCol w:w="1360"/>
        <w:gridCol w:w="8039"/>
      </w:tblGrid>
      <w:tr w:rsidR="00EB4057" w:rsidRPr="00F459DF" w14:paraId="1DF2664D" w14:textId="77777777" w:rsidTr="00111C54">
        <w:trPr>
          <w:trHeight w:val="269"/>
        </w:trPr>
        <w:tc>
          <w:tcPr>
            <w:tcW w:w="1430" w:type="dxa"/>
          </w:tcPr>
          <w:p w14:paraId="2458598B" w14:textId="77777777" w:rsidR="00EB4057" w:rsidRPr="00F459DF" w:rsidRDefault="00EB4057" w:rsidP="00701BFC">
            <w:pPr>
              <w:pStyle w:val="BodyText"/>
              <w:rPr>
                <w:rFonts w:cstheme="minorHAnsi"/>
                <w:b/>
                <w:bCs/>
                <w:sz w:val="18"/>
                <w:szCs w:val="18"/>
                <w:lang w:val="en-NZ"/>
              </w:rPr>
            </w:pPr>
            <w:r w:rsidRPr="00F459DF">
              <w:rPr>
                <w:rFonts w:cstheme="minorHAnsi"/>
                <w:b/>
                <w:bCs/>
                <w:sz w:val="18"/>
                <w:szCs w:val="18"/>
                <w:lang w:val="en-NZ"/>
              </w:rPr>
              <w:lastRenderedPageBreak/>
              <w:t>DATE</w:t>
            </w:r>
          </w:p>
        </w:tc>
        <w:tc>
          <w:tcPr>
            <w:tcW w:w="8541" w:type="dxa"/>
          </w:tcPr>
          <w:p w14:paraId="6C6FF40C" w14:textId="77777777" w:rsidR="00EB4057" w:rsidRPr="00F459DF" w:rsidRDefault="00EB4057" w:rsidP="00701BFC">
            <w:pPr>
              <w:pStyle w:val="BodyText"/>
              <w:rPr>
                <w:rFonts w:cstheme="minorHAnsi"/>
                <w:b/>
                <w:bCs/>
                <w:sz w:val="18"/>
                <w:szCs w:val="18"/>
                <w:lang w:val="en-NZ"/>
              </w:rPr>
            </w:pPr>
            <w:r w:rsidRPr="00F459DF">
              <w:rPr>
                <w:rFonts w:cstheme="minorHAnsi"/>
                <w:b/>
                <w:bCs/>
                <w:sz w:val="18"/>
                <w:szCs w:val="18"/>
                <w:lang w:val="en-NZ"/>
              </w:rPr>
              <w:t>LOCATION/PROJECT</w:t>
            </w:r>
          </w:p>
        </w:tc>
      </w:tr>
      <w:tr w:rsidR="00EB4057" w:rsidRPr="00F459DF" w14:paraId="733FD690" w14:textId="77777777" w:rsidTr="00111C54">
        <w:trPr>
          <w:trHeight w:val="529"/>
        </w:trPr>
        <w:tc>
          <w:tcPr>
            <w:tcW w:w="1430" w:type="dxa"/>
          </w:tcPr>
          <w:p w14:paraId="774B47D9" w14:textId="77777777" w:rsidR="00EB4057" w:rsidRPr="00F459DF" w:rsidRDefault="00EB4057" w:rsidP="00701BFC">
            <w:pPr>
              <w:pStyle w:val="BodyText"/>
              <w:rPr>
                <w:rFonts w:cstheme="minorHAnsi"/>
                <w:b/>
                <w:bCs/>
                <w:sz w:val="18"/>
                <w:szCs w:val="18"/>
                <w:lang w:val="en-NZ"/>
              </w:rPr>
            </w:pPr>
          </w:p>
        </w:tc>
        <w:tc>
          <w:tcPr>
            <w:tcW w:w="8541" w:type="dxa"/>
          </w:tcPr>
          <w:p w14:paraId="1E1052A9" w14:textId="1EE71540" w:rsidR="00EB4057" w:rsidRPr="00F459DF" w:rsidRDefault="00EB4057" w:rsidP="00701BFC">
            <w:pPr>
              <w:pStyle w:val="BodyText"/>
              <w:rPr>
                <w:rFonts w:cstheme="minorHAnsi"/>
                <w:b/>
                <w:bCs/>
                <w:sz w:val="18"/>
                <w:szCs w:val="18"/>
                <w:lang w:val="en-NZ"/>
              </w:rPr>
            </w:pPr>
          </w:p>
        </w:tc>
      </w:tr>
    </w:tbl>
    <w:p w14:paraId="731742DA" w14:textId="77777777" w:rsidR="00EB4057" w:rsidRPr="00F459DF" w:rsidRDefault="00EB4057" w:rsidP="00701BFC">
      <w:pPr>
        <w:pStyle w:val="BodyText"/>
        <w:rPr>
          <w:rFonts w:cstheme="minorHAnsi"/>
          <w:sz w:val="18"/>
          <w:szCs w:val="18"/>
          <w:lang w:val="en-NZ"/>
        </w:rPr>
      </w:pPr>
    </w:p>
    <w:p w14:paraId="5E6C9ECD" w14:textId="77777777" w:rsidR="00EB4057" w:rsidRPr="00F459DF" w:rsidRDefault="00EB4057" w:rsidP="00701BFC">
      <w:pPr>
        <w:pStyle w:val="BodyText"/>
        <w:rPr>
          <w:rFonts w:cstheme="minorHAnsi"/>
          <w:sz w:val="18"/>
          <w:szCs w:val="18"/>
          <w:lang w:val="en-NZ"/>
        </w:rPr>
      </w:pPr>
      <w:r w:rsidRPr="00F459DF">
        <w:rPr>
          <w:rFonts w:cstheme="minorHAnsi"/>
          <w:sz w:val="18"/>
          <w:szCs w:val="18"/>
          <w:lang w:val="en-NZ"/>
        </w:rPr>
        <w:t>Any other Notices of Non-conformance for the projects listed:</w:t>
      </w:r>
    </w:p>
    <w:tbl>
      <w:tblPr>
        <w:tblStyle w:val="TableGrid"/>
        <w:tblW w:w="0" w:type="auto"/>
        <w:tblInd w:w="125" w:type="dxa"/>
        <w:tblLook w:val="04A0" w:firstRow="1" w:lastRow="0" w:firstColumn="1" w:lastColumn="0" w:noHBand="0" w:noVBand="1"/>
      </w:tblPr>
      <w:tblGrid>
        <w:gridCol w:w="1398"/>
        <w:gridCol w:w="5418"/>
      </w:tblGrid>
      <w:tr w:rsidR="00EB4057" w:rsidRPr="00F459DF" w14:paraId="76A0FEA3" w14:textId="77777777" w:rsidTr="00111C54">
        <w:tc>
          <w:tcPr>
            <w:tcW w:w="1398" w:type="dxa"/>
          </w:tcPr>
          <w:p w14:paraId="08151730" w14:textId="77777777" w:rsidR="00EB4057" w:rsidRPr="00F459DF" w:rsidRDefault="00EB4057" w:rsidP="00701BFC">
            <w:pPr>
              <w:pStyle w:val="BodyText"/>
              <w:rPr>
                <w:rFonts w:cstheme="minorHAnsi"/>
                <w:b/>
                <w:bCs/>
                <w:sz w:val="18"/>
                <w:szCs w:val="18"/>
                <w:lang w:val="en-NZ"/>
              </w:rPr>
            </w:pPr>
            <w:r w:rsidRPr="00F459DF">
              <w:rPr>
                <w:rFonts w:cstheme="minorHAnsi"/>
                <w:b/>
                <w:bCs/>
                <w:sz w:val="18"/>
                <w:szCs w:val="18"/>
                <w:lang w:val="en-NZ"/>
              </w:rPr>
              <w:t>DATE</w:t>
            </w:r>
          </w:p>
        </w:tc>
        <w:tc>
          <w:tcPr>
            <w:tcW w:w="5418" w:type="dxa"/>
          </w:tcPr>
          <w:p w14:paraId="2C273174" w14:textId="77777777" w:rsidR="00EB4057" w:rsidRPr="00F459DF" w:rsidRDefault="00EB4057" w:rsidP="00701BFC">
            <w:pPr>
              <w:pStyle w:val="BodyText"/>
              <w:rPr>
                <w:rFonts w:cstheme="minorHAnsi"/>
                <w:b/>
                <w:bCs/>
                <w:sz w:val="18"/>
                <w:szCs w:val="18"/>
                <w:lang w:val="en-NZ"/>
              </w:rPr>
            </w:pPr>
            <w:r w:rsidRPr="00F459DF">
              <w:rPr>
                <w:rFonts w:cstheme="minorHAnsi"/>
                <w:b/>
                <w:bCs/>
                <w:sz w:val="18"/>
                <w:szCs w:val="18"/>
                <w:lang w:val="en-NZ"/>
              </w:rPr>
              <w:t>LOCATION/PROJECT</w:t>
            </w:r>
          </w:p>
        </w:tc>
      </w:tr>
      <w:tr w:rsidR="00EB4057" w:rsidRPr="00F459DF" w14:paraId="5A144485" w14:textId="77777777" w:rsidTr="00111C54">
        <w:trPr>
          <w:trHeight w:val="362"/>
        </w:trPr>
        <w:tc>
          <w:tcPr>
            <w:tcW w:w="1398" w:type="dxa"/>
          </w:tcPr>
          <w:p w14:paraId="1955A8B5" w14:textId="77777777" w:rsidR="00EB4057" w:rsidRPr="00F459DF" w:rsidRDefault="00EB4057" w:rsidP="00701BFC">
            <w:pPr>
              <w:pStyle w:val="BodyText"/>
              <w:rPr>
                <w:rFonts w:cstheme="minorHAnsi"/>
                <w:b/>
                <w:bCs/>
                <w:sz w:val="18"/>
                <w:szCs w:val="18"/>
                <w:lang w:val="en-NZ"/>
              </w:rPr>
            </w:pPr>
          </w:p>
        </w:tc>
        <w:tc>
          <w:tcPr>
            <w:tcW w:w="5418" w:type="dxa"/>
          </w:tcPr>
          <w:p w14:paraId="0635D40A" w14:textId="643B3AEF" w:rsidR="00EB4057" w:rsidRPr="00F459DF" w:rsidRDefault="00EB4057" w:rsidP="00701BFC">
            <w:pPr>
              <w:pStyle w:val="BodyText"/>
              <w:rPr>
                <w:rFonts w:cstheme="minorHAnsi"/>
                <w:b/>
                <w:bCs/>
                <w:sz w:val="18"/>
                <w:szCs w:val="18"/>
                <w:lang w:val="en-NZ"/>
              </w:rPr>
            </w:pPr>
          </w:p>
        </w:tc>
      </w:tr>
    </w:tbl>
    <w:p w14:paraId="569587B1" w14:textId="77777777" w:rsidR="00EB4057" w:rsidRPr="00F459DF" w:rsidRDefault="00EB4057" w:rsidP="00701BFC">
      <w:pPr>
        <w:pStyle w:val="BodyText"/>
        <w:rPr>
          <w:rFonts w:cstheme="minorHAnsi"/>
          <w:sz w:val="18"/>
          <w:szCs w:val="18"/>
          <w:lang w:val="en-NZ"/>
        </w:rPr>
      </w:pPr>
    </w:p>
    <w:p w14:paraId="4183884A" w14:textId="77777777" w:rsidR="00EB4057" w:rsidRPr="00F459DF" w:rsidRDefault="00EB4057" w:rsidP="00701BFC">
      <w:pPr>
        <w:pStyle w:val="BodyText"/>
        <w:rPr>
          <w:rFonts w:cstheme="minorHAnsi"/>
          <w:sz w:val="18"/>
          <w:szCs w:val="18"/>
          <w:lang w:val="en-NZ"/>
        </w:rPr>
      </w:pPr>
    </w:p>
    <w:p w14:paraId="6E104371" w14:textId="77777777" w:rsidR="00EB4057" w:rsidRPr="00F459DF" w:rsidRDefault="00EB4057" w:rsidP="00701BFC">
      <w:pPr>
        <w:pStyle w:val="BodyText"/>
        <w:rPr>
          <w:rFonts w:cstheme="minorHAnsi"/>
          <w:sz w:val="18"/>
          <w:szCs w:val="18"/>
          <w:lang w:val="en-NZ"/>
        </w:rPr>
      </w:pPr>
      <w:r w:rsidRPr="00F459DF">
        <w:rPr>
          <w:rFonts w:cstheme="minorHAnsi"/>
          <w:sz w:val="18"/>
          <w:szCs w:val="18"/>
          <w:lang w:val="en-NZ"/>
        </w:rPr>
        <w:t>The applicant is not currently within a formal Performance Improvement Phase with the Temporary Traffic Management Team.</w:t>
      </w:r>
    </w:p>
    <w:p w14:paraId="00F8279D" w14:textId="77777777" w:rsidR="00EB4057" w:rsidRPr="00F459DF" w:rsidRDefault="00EB4057" w:rsidP="00701BFC">
      <w:pPr>
        <w:pStyle w:val="BodyText"/>
        <w:rPr>
          <w:rFonts w:cstheme="minorHAnsi"/>
          <w:sz w:val="18"/>
          <w:szCs w:val="18"/>
          <w:lang w:val="en-NZ"/>
        </w:rPr>
      </w:pPr>
    </w:p>
    <w:p w14:paraId="4B145254" w14:textId="77777777" w:rsidR="00EB4057" w:rsidRPr="00F459DF" w:rsidRDefault="00EB4057" w:rsidP="00701BFC">
      <w:pPr>
        <w:pStyle w:val="BodyText"/>
        <w:rPr>
          <w:rFonts w:cstheme="minorHAnsi"/>
          <w:sz w:val="18"/>
          <w:szCs w:val="18"/>
          <w:lang w:val="en-NZ"/>
        </w:rPr>
      </w:pPr>
      <w:r w:rsidRPr="00F459DF">
        <w:rPr>
          <w:rFonts w:cstheme="minorHAnsi"/>
          <w:sz w:val="18"/>
          <w:szCs w:val="18"/>
          <w:lang w:val="en-NZ"/>
        </w:rPr>
        <w:t>The Temporary Traffic Management Team understands that (name of Contractor and/or TTM Provider)  have appropriately qualified staff and appropriate equipment to work on all roads within the CCC boundaries, and are expected to be capable of meeting the performance standards for works on the road level(s) nominated.</w:t>
      </w:r>
    </w:p>
    <w:p w14:paraId="0C6F6C26" w14:textId="77777777" w:rsidR="00413E7C" w:rsidRPr="00F459DF" w:rsidRDefault="00413E7C" w:rsidP="00116FC3">
      <w:pPr>
        <w:pStyle w:val="BodyText"/>
        <w:rPr>
          <w:rFonts w:cstheme="minorHAnsi"/>
          <w:sz w:val="18"/>
          <w:szCs w:val="18"/>
          <w:lang w:val="en-NZ"/>
        </w:rPr>
      </w:pPr>
    </w:p>
    <w:p w14:paraId="0AB93113" w14:textId="0FDA6A66" w:rsidR="000F2CE0" w:rsidRPr="00F459DF" w:rsidRDefault="000F2CE0" w:rsidP="000F2CE0">
      <w:pPr>
        <w:pStyle w:val="BodyText"/>
        <w:rPr>
          <w:rFonts w:cstheme="minorHAnsi"/>
          <w:sz w:val="18"/>
          <w:szCs w:val="18"/>
          <w:lang w:val="en-NZ"/>
        </w:rPr>
      </w:pPr>
      <w:r w:rsidRPr="00F459DF">
        <w:rPr>
          <w:rFonts w:cstheme="minorHAnsi"/>
          <w:sz w:val="18"/>
          <w:szCs w:val="18"/>
          <w:lang w:val="en-NZ"/>
        </w:rPr>
        <w:t>I confirm I have had no financial association with this Contractor and/or TTM provider and in my opinion no conflict of interest exists.</w:t>
      </w:r>
    </w:p>
    <w:p w14:paraId="7D9C49B7" w14:textId="77777777" w:rsidR="000F2CE0" w:rsidRPr="00F459DF" w:rsidRDefault="000F2CE0" w:rsidP="000F2CE0">
      <w:pPr>
        <w:pStyle w:val="BodyText"/>
        <w:rPr>
          <w:rFonts w:cstheme="minorHAnsi"/>
          <w:sz w:val="18"/>
          <w:szCs w:val="18"/>
          <w:lang w:val="en-NZ"/>
        </w:rPr>
      </w:pPr>
    </w:p>
    <w:p w14:paraId="6FC4EAF0" w14:textId="77777777" w:rsidR="000F2CE0" w:rsidRPr="00F459DF" w:rsidRDefault="000F2CE0" w:rsidP="000F2CE0">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230428E" w14:textId="77777777" w:rsidR="00967674" w:rsidRPr="00F459DF" w:rsidRDefault="00967674" w:rsidP="000F2CE0">
      <w:pPr>
        <w:pStyle w:val="BodyText"/>
        <w:rPr>
          <w:rFonts w:cstheme="minorHAnsi"/>
          <w:sz w:val="18"/>
          <w:szCs w:val="18"/>
          <w:u w:val="single"/>
          <w:lang w:val="en-NZ"/>
        </w:rPr>
      </w:pPr>
    </w:p>
    <w:p w14:paraId="7075E3F5" w14:textId="695AF239" w:rsidR="000F2CE0" w:rsidRPr="00F459DF" w:rsidRDefault="001A01FB" w:rsidP="000F2CE0">
      <w:pPr>
        <w:pStyle w:val="BodyText"/>
        <w:rPr>
          <w:rFonts w:cstheme="minorHAnsi"/>
          <w:sz w:val="18"/>
          <w:szCs w:val="18"/>
          <w:lang w:val="en-NZ"/>
        </w:rPr>
      </w:pPr>
      <w:r w:rsidRPr="00F459DF">
        <w:rPr>
          <w:rFonts w:cstheme="minorHAnsi"/>
          <w:sz w:val="18"/>
          <w:szCs w:val="18"/>
          <w:lang w:val="en-NZ"/>
        </w:rPr>
        <w:t>Name</w:t>
      </w:r>
      <w:r w:rsidR="000F2CE0" w:rsidRPr="00F459DF">
        <w:rPr>
          <w:rFonts w:cstheme="minorHAnsi"/>
          <w:sz w:val="18"/>
          <w:szCs w:val="18"/>
          <w:lang w:val="en-NZ"/>
        </w:rPr>
        <w:t>:</w:t>
      </w:r>
      <w:r w:rsidR="000F2CE0" w:rsidRPr="00F459DF">
        <w:rPr>
          <w:rFonts w:cstheme="minorHAnsi"/>
          <w:sz w:val="18"/>
          <w:szCs w:val="18"/>
          <w:u w:val="single"/>
          <w:lang w:val="en-NZ"/>
        </w:rPr>
        <w:t xml:space="preserve">     </w:t>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r w:rsidR="000F2CE0" w:rsidRPr="00F459DF">
        <w:rPr>
          <w:rFonts w:cstheme="minorHAnsi"/>
          <w:sz w:val="18"/>
          <w:szCs w:val="18"/>
          <w:u w:val="single"/>
          <w:lang w:val="en-NZ"/>
        </w:rPr>
        <w:tab/>
      </w:r>
    </w:p>
    <w:p w14:paraId="75B7280F" w14:textId="5ED56526" w:rsidR="000F2CE0" w:rsidRPr="00F459DF" w:rsidRDefault="000F2CE0" w:rsidP="000F2CE0">
      <w:pPr>
        <w:pStyle w:val="BodyText"/>
        <w:rPr>
          <w:rFonts w:cstheme="minorHAnsi"/>
          <w:i/>
          <w:iCs/>
          <w:sz w:val="18"/>
          <w:szCs w:val="18"/>
          <w:lang w:val="en-NZ"/>
        </w:rPr>
      </w:pPr>
      <w:r w:rsidRPr="00F459DF">
        <w:rPr>
          <w:rFonts w:cstheme="minorHAnsi"/>
          <w:i/>
          <w:iCs/>
          <w:sz w:val="18"/>
          <w:szCs w:val="18"/>
          <w:lang w:val="en-NZ"/>
        </w:rPr>
        <w:t>(Traffic Management Co-ordinator (TMC) acting under delegated RCA Authority)</w:t>
      </w:r>
    </w:p>
    <w:p w14:paraId="7ADE3BFE" w14:textId="77777777" w:rsidR="00D228BE" w:rsidRPr="00F459DF" w:rsidRDefault="00D228BE" w:rsidP="000F2CE0">
      <w:pPr>
        <w:pStyle w:val="BodyText"/>
        <w:rPr>
          <w:rFonts w:cstheme="minorHAnsi"/>
          <w:i/>
          <w:iCs/>
          <w:sz w:val="18"/>
          <w:szCs w:val="18"/>
          <w:lang w:val="en-NZ"/>
        </w:rPr>
      </w:pPr>
    </w:p>
    <w:p w14:paraId="63419931" w14:textId="77777777" w:rsidR="00967674" w:rsidRPr="00F459DF" w:rsidRDefault="000F2CE0" w:rsidP="000F2CE0">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BAEBF63" w14:textId="77777777" w:rsidR="00967674" w:rsidRPr="00F459DF" w:rsidRDefault="00967674" w:rsidP="000F2CE0">
      <w:pPr>
        <w:pStyle w:val="BodyText"/>
        <w:rPr>
          <w:rFonts w:cstheme="minorHAnsi"/>
          <w:sz w:val="18"/>
          <w:szCs w:val="18"/>
          <w:u w:val="single"/>
          <w:lang w:val="en-NZ"/>
        </w:rPr>
      </w:pPr>
    </w:p>
    <w:p w14:paraId="0E88C39C" w14:textId="22D86905" w:rsidR="000F2CE0" w:rsidRPr="00F459DF" w:rsidRDefault="000F2CE0" w:rsidP="000F2CE0">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219B8533" w14:textId="77777777" w:rsidR="00967674" w:rsidRPr="00F459DF" w:rsidRDefault="00967674" w:rsidP="000F2CE0">
      <w:pPr>
        <w:pStyle w:val="BodyText"/>
        <w:rPr>
          <w:rFonts w:cstheme="minorHAnsi"/>
          <w:sz w:val="18"/>
          <w:szCs w:val="18"/>
          <w:lang w:val="en-NZ"/>
        </w:rPr>
      </w:pPr>
    </w:p>
    <w:p w14:paraId="20831379" w14:textId="2FC4EA66" w:rsidR="001A176C" w:rsidRPr="00F459DF" w:rsidRDefault="000F2CE0" w:rsidP="000F2CE0">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53F2023" w14:textId="4EACFC79" w:rsidR="000F2CE0" w:rsidRPr="00F459DF" w:rsidRDefault="000F2CE0">
      <w:pPr>
        <w:spacing w:after="160" w:line="259" w:lineRule="auto"/>
        <w:rPr>
          <w:rFonts w:cstheme="minorHAnsi"/>
          <w:szCs w:val="20"/>
          <w:u w:val="single"/>
          <w:lang w:val="en-NZ"/>
        </w:rPr>
      </w:pPr>
      <w:r w:rsidRPr="00F459DF">
        <w:rPr>
          <w:rFonts w:cstheme="minorHAnsi"/>
          <w:szCs w:val="20"/>
          <w:u w:val="single"/>
          <w:lang w:val="en-NZ"/>
        </w:rPr>
        <w:br w:type="page"/>
      </w:r>
    </w:p>
    <w:p w14:paraId="108E732E" w14:textId="2D871C73" w:rsidR="000F2CE0" w:rsidRPr="00F459DF" w:rsidRDefault="000F2CE0" w:rsidP="000F2CE0">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3 — ENVIRONMENTAL MANAGEMENT VERIFICATION LETTER</w:t>
      </w:r>
      <w:r w:rsidRPr="00F459DF">
        <w:rPr>
          <w:rFonts w:cstheme="minorHAnsi"/>
          <w:b/>
          <w:bCs/>
          <w:sz w:val="40"/>
          <w:szCs w:val="40"/>
          <w:u w:color="000000"/>
          <w:lang w:val="en-NZ"/>
        </w:rPr>
        <w:tab/>
      </w:r>
    </w:p>
    <w:p w14:paraId="43E5542C" w14:textId="7444447F" w:rsidR="000F2CE0" w:rsidRPr="00F459DF" w:rsidRDefault="000F2CE0" w:rsidP="000F2CE0">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4FDAF91F" w14:textId="77777777" w:rsidR="000F2CE0" w:rsidRPr="00F459DF" w:rsidRDefault="000F2CE0" w:rsidP="000F2CE0">
      <w:pPr>
        <w:pStyle w:val="BodyText"/>
        <w:rPr>
          <w:rFonts w:cstheme="minorHAnsi"/>
          <w:sz w:val="18"/>
          <w:szCs w:val="18"/>
          <w:lang w:val="en-NZ"/>
        </w:rPr>
      </w:pPr>
    </w:p>
    <w:p w14:paraId="1E93EBA3" w14:textId="77777777" w:rsidR="000F2CE0" w:rsidRPr="00F459DF" w:rsidRDefault="000F2CE0" w:rsidP="000F2CE0">
      <w:pPr>
        <w:pStyle w:val="BodyText"/>
        <w:rPr>
          <w:rFonts w:cstheme="minorHAnsi"/>
          <w:sz w:val="18"/>
          <w:szCs w:val="18"/>
          <w:lang w:val="en-NZ"/>
        </w:rPr>
      </w:pPr>
      <w:r w:rsidRPr="00F459DF">
        <w:rPr>
          <w:rFonts w:cstheme="minorHAnsi"/>
          <w:sz w:val="18"/>
          <w:szCs w:val="18"/>
          <w:lang w:val="en-NZ"/>
        </w:rPr>
        <w:t>Date</w:t>
      </w:r>
    </w:p>
    <w:p w14:paraId="2BC389BC" w14:textId="77777777" w:rsidR="000F2CE0" w:rsidRPr="00F459DF" w:rsidRDefault="000F2CE0" w:rsidP="000F2CE0">
      <w:pPr>
        <w:pStyle w:val="BodyText"/>
        <w:rPr>
          <w:rFonts w:cstheme="minorHAnsi"/>
          <w:sz w:val="18"/>
          <w:szCs w:val="18"/>
          <w:lang w:val="en-NZ"/>
        </w:rPr>
      </w:pPr>
    </w:p>
    <w:p w14:paraId="6AD0D420" w14:textId="13A786E9" w:rsidR="002725F8" w:rsidRPr="00F459DF" w:rsidRDefault="000F2CE0" w:rsidP="000F2CE0">
      <w:pPr>
        <w:pStyle w:val="BodyText"/>
        <w:rPr>
          <w:rFonts w:cstheme="minorHAnsi"/>
          <w:sz w:val="18"/>
          <w:szCs w:val="18"/>
          <w:lang w:val="en-NZ"/>
        </w:rPr>
      </w:pPr>
      <w:r w:rsidRPr="00F459DF">
        <w:rPr>
          <w:rFonts w:cstheme="minorHAnsi"/>
          <w:sz w:val="18"/>
          <w:szCs w:val="18"/>
          <w:lang w:val="en-NZ"/>
        </w:rPr>
        <w:t>Manager,</w:t>
      </w:r>
      <w:r w:rsidR="00D819C8" w:rsidRPr="00F459DF">
        <w:rPr>
          <w:rFonts w:cstheme="minorHAnsi"/>
          <w:sz w:val="18"/>
          <w:szCs w:val="18"/>
          <w:lang w:val="en-NZ"/>
        </w:rPr>
        <w:t xml:space="preserve"> Tech</w:t>
      </w:r>
      <w:r w:rsidR="00BA68C8" w:rsidRPr="00F459DF">
        <w:rPr>
          <w:rFonts w:cstheme="minorHAnsi"/>
          <w:sz w:val="18"/>
          <w:szCs w:val="18"/>
          <w:lang w:val="en-NZ"/>
        </w:rPr>
        <w:t>nical Services and Design</w:t>
      </w:r>
    </w:p>
    <w:p w14:paraId="0787A9A6" w14:textId="238EDF0F" w:rsidR="000F2CE0" w:rsidRPr="00F459DF" w:rsidRDefault="000F2CE0" w:rsidP="000F2CE0">
      <w:pPr>
        <w:pStyle w:val="BodyText"/>
        <w:rPr>
          <w:rFonts w:cstheme="minorHAnsi"/>
          <w:sz w:val="18"/>
          <w:szCs w:val="18"/>
          <w:lang w:val="en-NZ"/>
        </w:rPr>
      </w:pPr>
      <w:r w:rsidRPr="00F459DF">
        <w:rPr>
          <w:rFonts w:cstheme="minorHAnsi"/>
          <w:sz w:val="18"/>
          <w:szCs w:val="18"/>
          <w:lang w:val="en-NZ"/>
        </w:rPr>
        <w:t>Technical Services and Design</w:t>
      </w:r>
      <w:r w:rsidR="00BA68C8" w:rsidRPr="00F459DF">
        <w:rPr>
          <w:rFonts w:cstheme="minorHAnsi"/>
          <w:sz w:val="18"/>
          <w:szCs w:val="18"/>
          <w:lang w:val="en-NZ"/>
        </w:rPr>
        <w:t xml:space="preserve"> Unit</w:t>
      </w:r>
    </w:p>
    <w:p w14:paraId="3195FD3B" w14:textId="77777777" w:rsidR="000F2CE0" w:rsidRPr="00F459DF" w:rsidRDefault="000F2CE0" w:rsidP="000F2CE0">
      <w:pPr>
        <w:pStyle w:val="BodyText"/>
        <w:rPr>
          <w:rFonts w:cstheme="minorHAnsi"/>
          <w:sz w:val="18"/>
          <w:szCs w:val="18"/>
          <w:lang w:val="en-NZ"/>
        </w:rPr>
      </w:pPr>
      <w:r w:rsidRPr="00F459DF">
        <w:rPr>
          <w:rFonts w:cstheme="minorHAnsi"/>
          <w:sz w:val="18"/>
          <w:szCs w:val="18"/>
          <w:lang w:val="en-NZ"/>
        </w:rPr>
        <w:t>Christchurch City Council</w:t>
      </w:r>
    </w:p>
    <w:p w14:paraId="622080CC" w14:textId="77777777" w:rsidR="000F2CE0" w:rsidRPr="00F459DF" w:rsidRDefault="000F2CE0" w:rsidP="000F2CE0">
      <w:pPr>
        <w:pStyle w:val="BodyText"/>
        <w:rPr>
          <w:rFonts w:cstheme="minorHAnsi"/>
          <w:sz w:val="18"/>
          <w:szCs w:val="18"/>
          <w:lang w:val="en-NZ"/>
        </w:rPr>
      </w:pPr>
      <w:r w:rsidRPr="00F459DF">
        <w:rPr>
          <w:rFonts w:cstheme="minorHAnsi"/>
          <w:sz w:val="18"/>
          <w:szCs w:val="18"/>
          <w:lang w:val="en-NZ"/>
        </w:rPr>
        <w:t>PO Box 73011</w:t>
      </w:r>
    </w:p>
    <w:p w14:paraId="13F9ED13" w14:textId="77777777" w:rsidR="000F2CE0" w:rsidRPr="00F459DF" w:rsidRDefault="000F2CE0" w:rsidP="000F2CE0">
      <w:pPr>
        <w:pStyle w:val="BodyText"/>
        <w:rPr>
          <w:rFonts w:cstheme="minorHAnsi"/>
          <w:sz w:val="18"/>
          <w:szCs w:val="18"/>
          <w:lang w:val="en-NZ"/>
        </w:rPr>
      </w:pPr>
      <w:r w:rsidRPr="00F459DF">
        <w:rPr>
          <w:rFonts w:cstheme="minorHAnsi"/>
          <w:sz w:val="18"/>
          <w:szCs w:val="18"/>
          <w:lang w:val="en-NZ"/>
        </w:rPr>
        <w:t>Christchurch   8154</w:t>
      </w:r>
    </w:p>
    <w:p w14:paraId="7608B902" w14:textId="77777777" w:rsidR="000F2CE0" w:rsidRPr="00F459DF" w:rsidRDefault="000F2CE0" w:rsidP="000F2CE0">
      <w:pPr>
        <w:pStyle w:val="BodyText"/>
        <w:rPr>
          <w:rFonts w:cstheme="minorHAnsi"/>
          <w:sz w:val="18"/>
          <w:szCs w:val="18"/>
          <w:lang w:val="en-NZ"/>
        </w:rPr>
      </w:pPr>
    </w:p>
    <w:p w14:paraId="47AE6A07" w14:textId="77777777" w:rsidR="000F2CE0" w:rsidRPr="00F459DF" w:rsidRDefault="000F2CE0" w:rsidP="000F2CE0">
      <w:pPr>
        <w:pStyle w:val="BodyText"/>
        <w:rPr>
          <w:rFonts w:cstheme="minorHAnsi"/>
          <w:sz w:val="18"/>
          <w:szCs w:val="18"/>
          <w:lang w:val="en-NZ"/>
        </w:rPr>
      </w:pPr>
      <w:r w:rsidRPr="00F459DF">
        <w:rPr>
          <w:rFonts w:cstheme="minorHAnsi"/>
          <w:sz w:val="18"/>
          <w:szCs w:val="18"/>
          <w:lang w:val="en-NZ"/>
        </w:rPr>
        <w:t>Dear Sir/Madam</w:t>
      </w:r>
    </w:p>
    <w:p w14:paraId="09266264" w14:textId="77777777" w:rsidR="000F2CE0" w:rsidRPr="00F459DF" w:rsidRDefault="000F2CE0" w:rsidP="000F2CE0">
      <w:pPr>
        <w:pStyle w:val="BodyText"/>
        <w:rPr>
          <w:rFonts w:cstheme="minorHAnsi"/>
          <w:sz w:val="18"/>
          <w:szCs w:val="18"/>
          <w:lang w:val="en-NZ"/>
        </w:rPr>
      </w:pPr>
    </w:p>
    <w:p w14:paraId="2099539F" w14:textId="5209F07E" w:rsidR="000F2CE0" w:rsidRPr="00F459DF" w:rsidRDefault="000F2CE0" w:rsidP="000F2CE0">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Environmental Management Verification</w:t>
      </w:r>
    </w:p>
    <w:p w14:paraId="3529C491" w14:textId="77777777" w:rsidR="000F2CE0" w:rsidRPr="00F459DF" w:rsidRDefault="000F2CE0" w:rsidP="000F2CE0">
      <w:pPr>
        <w:pStyle w:val="BodyText"/>
        <w:rPr>
          <w:rFonts w:cstheme="minorHAnsi"/>
          <w:sz w:val="18"/>
          <w:szCs w:val="18"/>
          <w:lang w:val="en-NZ"/>
        </w:rPr>
      </w:pPr>
    </w:p>
    <w:p w14:paraId="1E66C54C" w14:textId="16166855" w:rsidR="000F2CE0" w:rsidRPr="00F459DF" w:rsidRDefault="000F2CE0" w:rsidP="000F2CE0">
      <w:pPr>
        <w:pStyle w:val="BodyText"/>
        <w:rPr>
          <w:rFonts w:cstheme="minorHAnsi"/>
          <w:sz w:val="18"/>
          <w:szCs w:val="18"/>
          <w:lang w:val="en-NZ"/>
        </w:rPr>
      </w:pPr>
      <w:r w:rsidRPr="00F459DF">
        <w:rPr>
          <w:rFonts w:cstheme="minorHAnsi"/>
          <w:sz w:val="18"/>
          <w:szCs w:val="18"/>
          <w:lang w:val="en-NZ"/>
        </w:rPr>
        <w:t>In relation to the Christchurch City Council Roading and Structures Contractor Prequalification process I have been asked to confirm that in my opinion</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xml:space="preserve">) has satisfactorily completed </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projects</w:t>
      </w:r>
      <w:r w:rsidRPr="00F459DF">
        <w:rPr>
          <w:rFonts w:cstheme="minorHAnsi"/>
          <w:sz w:val="18"/>
          <w:szCs w:val="18"/>
          <w:lang w:val="en-NZ"/>
        </w:rPr>
        <w:t>) to the value of</w:t>
      </w:r>
      <w:r w:rsidRPr="00F459DF">
        <w:rPr>
          <w:rFonts w:cstheme="minorHAnsi"/>
          <w:sz w:val="18"/>
          <w:szCs w:val="18"/>
          <w:u w:val="single"/>
          <w:lang w:val="en-NZ"/>
        </w:rPr>
        <w:t xml:space="preserve">                                          </w:t>
      </w:r>
      <w:r w:rsidRPr="00F459DF">
        <w:rPr>
          <w:rFonts w:cstheme="minorHAnsi"/>
          <w:sz w:val="18"/>
          <w:szCs w:val="18"/>
          <w:u w:val="single"/>
          <w:lang w:val="en-NZ"/>
        </w:rPr>
        <w:tab/>
        <w:t xml:space="preserve">                                                    </w:t>
      </w:r>
      <w:r w:rsidRPr="00F459DF">
        <w:rPr>
          <w:rFonts w:cstheme="minorHAnsi"/>
          <w:sz w:val="18"/>
          <w:szCs w:val="18"/>
          <w:lang w:val="en-NZ"/>
        </w:rPr>
        <w:t>(</w:t>
      </w:r>
      <w:r w:rsidRPr="00F459DF">
        <w:rPr>
          <w:rFonts w:cstheme="minorHAnsi"/>
          <w:i/>
          <w:iCs/>
          <w:sz w:val="18"/>
          <w:szCs w:val="18"/>
          <w:lang w:val="en-NZ"/>
        </w:rPr>
        <w:t>value</w:t>
      </w:r>
      <w:r w:rsidRPr="00F459DF">
        <w:rPr>
          <w:rFonts w:cstheme="minorHAnsi"/>
          <w:sz w:val="18"/>
          <w:szCs w:val="18"/>
          <w:lang w:val="en-NZ"/>
        </w:rPr>
        <w:t>). In my view</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is capable of providing (</w:t>
      </w:r>
      <w:r w:rsidRPr="00F459DF">
        <w:rPr>
          <w:rFonts w:cstheme="minorHAnsi"/>
          <w:i/>
          <w:iCs/>
          <w:sz w:val="18"/>
          <w:szCs w:val="18"/>
          <w:lang w:val="en-NZ"/>
        </w:rPr>
        <w:t>strike out the option that does not apply</w:t>
      </w:r>
      <w:r w:rsidRPr="00F459DF">
        <w:rPr>
          <w:rFonts w:cstheme="minorHAnsi"/>
          <w:sz w:val="18"/>
          <w:szCs w:val="18"/>
          <w:lang w:val="en-NZ"/>
        </w:rPr>
        <w:t>):</w:t>
      </w:r>
    </w:p>
    <w:p w14:paraId="3677144A" w14:textId="0D2C0BB5" w:rsidR="000F2CE0" w:rsidRPr="00F459DF" w:rsidRDefault="000F2CE0" w:rsidP="000F2CE0">
      <w:pPr>
        <w:pStyle w:val="BodyText"/>
        <w:numPr>
          <w:ilvl w:val="0"/>
          <w:numId w:val="34"/>
        </w:numPr>
        <w:rPr>
          <w:rFonts w:cstheme="minorHAnsi"/>
          <w:sz w:val="18"/>
          <w:szCs w:val="18"/>
          <w:lang w:val="en-NZ"/>
        </w:rPr>
      </w:pPr>
      <w:r w:rsidRPr="00F459DF">
        <w:rPr>
          <w:rFonts w:cstheme="minorHAnsi"/>
          <w:sz w:val="18"/>
          <w:szCs w:val="18"/>
          <w:lang w:val="en-NZ"/>
        </w:rPr>
        <w:t>Complex (Level A, B and C) environmental management</w:t>
      </w:r>
    </w:p>
    <w:p w14:paraId="7528155C" w14:textId="766A7577" w:rsidR="000F2CE0" w:rsidRPr="00F459DF" w:rsidRDefault="000F2CE0" w:rsidP="000F2CE0">
      <w:pPr>
        <w:pStyle w:val="BodyText"/>
        <w:numPr>
          <w:ilvl w:val="0"/>
          <w:numId w:val="34"/>
        </w:numPr>
        <w:rPr>
          <w:rFonts w:cstheme="minorHAnsi"/>
          <w:sz w:val="18"/>
          <w:szCs w:val="18"/>
          <w:lang w:val="en-NZ"/>
        </w:rPr>
      </w:pPr>
      <w:r w:rsidRPr="00F459DF">
        <w:rPr>
          <w:rFonts w:cstheme="minorHAnsi"/>
          <w:sz w:val="18"/>
          <w:szCs w:val="18"/>
          <w:lang w:val="en-NZ"/>
        </w:rPr>
        <w:t>Simple (Level D) environmental management</w:t>
      </w:r>
    </w:p>
    <w:p w14:paraId="6478A26B" w14:textId="7E1D7E14" w:rsidR="000F2CE0" w:rsidRPr="00F459DF" w:rsidRDefault="000F2CE0" w:rsidP="000F2CE0">
      <w:pPr>
        <w:pStyle w:val="BodyText"/>
        <w:rPr>
          <w:rFonts w:cstheme="minorHAnsi"/>
          <w:sz w:val="18"/>
          <w:szCs w:val="18"/>
          <w:lang w:val="en-NZ"/>
        </w:rPr>
      </w:pPr>
      <w:r w:rsidRPr="00F459DF">
        <w:rPr>
          <w:rFonts w:cstheme="minorHAnsi"/>
          <w:sz w:val="18"/>
          <w:szCs w:val="18"/>
          <w:lang w:val="en-NZ"/>
        </w:rPr>
        <w:t>An adequate Contractor’s Environmental Management Plan</w:t>
      </w:r>
      <w:r w:rsidR="001A01FB" w:rsidRPr="00F459DF">
        <w:rPr>
          <w:rFonts w:cstheme="minorHAnsi"/>
          <w:sz w:val="18"/>
          <w:szCs w:val="18"/>
          <w:lang w:val="en-NZ"/>
        </w:rPr>
        <w:t xml:space="preserve"> has been provided for </w:t>
      </w:r>
      <w:r w:rsidR="003739BF" w:rsidRPr="00F459DF">
        <w:rPr>
          <w:rFonts w:cstheme="minorHAnsi"/>
          <w:sz w:val="18"/>
          <w:szCs w:val="18"/>
          <w:lang w:val="en-NZ"/>
        </w:rPr>
        <w:t xml:space="preserve">the </w:t>
      </w:r>
      <w:r w:rsidR="001A01FB" w:rsidRPr="00F459DF">
        <w:rPr>
          <w:rFonts w:cstheme="minorHAnsi"/>
          <w:sz w:val="18"/>
          <w:szCs w:val="18"/>
          <w:lang w:val="en-NZ"/>
        </w:rPr>
        <w:t xml:space="preserve">roading </w:t>
      </w:r>
      <w:r w:rsidR="00AE7956" w:rsidRPr="00F459DF">
        <w:rPr>
          <w:rFonts w:cstheme="minorHAnsi"/>
          <w:sz w:val="18"/>
          <w:szCs w:val="18"/>
          <w:lang w:val="en-NZ"/>
        </w:rPr>
        <w:t xml:space="preserve">/ structures </w:t>
      </w:r>
      <w:r w:rsidR="001A01FB" w:rsidRPr="00F459DF">
        <w:rPr>
          <w:rFonts w:cstheme="minorHAnsi"/>
          <w:sz w:val="18"/>
          <w:szCs w:val="18"/>
          <w:lang w:val="en-NZ"/>
        </w:rPr>
        <w:t>project and compliance with all conditions was achieved (</w:t>
      </w:r>
      <w:r w:rsidR="001A01FB" w:rsidRPr="00F459DF">
        <w:rPr>
          <w:rFonts w:cstheme="minorHAnsi"/>
          <w:i/>
          <w:iCs/>
          <w:sz w:val="18"/>
          <w:szCs w:val="18"/>
          <w:lang w:val="en-NZ"/>
        </w:rPr>
        <w:t>strike out if not appropriate</w:t>
      </w:r>
      <w:r w:rsidR="001A01FB" w:rsidRPr="00F459DF">
        <w:rPr>
          <w:rFonts w:cstheme="minorHAnsi"/>
          <w:sz w:val="18"/>
          <w:szCs w:val="18"/>
          <w:lang w:val="en-NZ"/>
        </w:rPr>
        <w:t>).</w:t>
      </w:r>
    </w:p>
    <w:p w14:paraId="08F36610" w14:textId="35EB120D" w:rsidR="001A01FB" w:rsidRPr="00F459DF" w:rsidRDefault="001A01FB" w:rsidP="000F2CE0">
      <w:pPr>
        <w:pStyle w:val="BodyText"/>
        <w:rPr>
          <w:rFonts w:cstheme="minorHAnsi"/>
          <w:sz w:val="18"/>
          <w:szCs w:val="18"/>
          <w:lang w:val="en-NZ"/>
        </w:rPr>
      </w:pPr>
      <w:r w:rsidRPr="00F459DF">
        <w:rPr>
          <w:rFonts w:cstheme="minorHAnsi"/>
          <w:sz w:val="18"/>
          <w:szCs w:val="18"/>
          <w:lang w:val="en-NZ"/>
        </w:rPr>
        <w:t>This company has a dedicated Environmental Advisor or approved external provider for the level of prequalification being sought.</w:t>
      </w:r>
    </w:p>
    <w:p w14:paraId="72075F96" w14:textId="30176A04" w:rsidR="001A01FB" w:rsidRPr="00F459DF" w:rsidRDefault="001A01FB" w:rsidP="000F2CE0">
      <w:pPr>
        <w:pStyle w:val="BodyText"/>
        <w:rPr>
          <w:rFonts w:cstheme="minorHAnsi"/>
          <w:sz w:val="18"/>
          <w:szCs w:val="18"/>
          <w:lang w:val="en-NZ"/>
        </w:rPr>
      </w:pPr>
      <w:r w:rsidRPr="00F459DF">
        <w:rPr>
          <w:rFonts w:cstheme="minorHAnsi"/>
          <w:sz w:val="18"/>
          <w:szCs w:val="18"/>
          <w:lang w:val="en-NZ"/>
        </w:rPr>
        <w:t>Details of any enforcement action taken against this company by the appropriate Regional Council over the last 3 years is summarized as below:</w:t>
      </w:r>
    </w:p>
    <w:p w14:paraId="0AF4067F" w14:textId="797D7870" w:rsidR="001A01FB" w:rsidRPr="00F459DF" w:rsidRDefault="001A01FB" w:rsidP="000F2CE0">
      <w:pPr>
        <w:pStyle w:val="BodyText"/>
        <w:rPr>
          <w:rFonts w:cstheme="minorHAnsi"/>
          <w:sz w:val="18"/>
          <w:szCs w:val="18"/>
          <w:u w:val="single"/>
          <w:lang w:val="en-NZ"/>
        </w:rPr>
      </w:pP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D47A285" w14:textId="346EC9BB" w:rsidR="001A01FB" w:rsidRPr="00F459DF" w:rsidRDefault="001A01FB" w:rsidP="000F2CE0">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598B3E1" w14:textId="77777777" w:rsidR="00CA38F5" w:rsidRPr="00F459DF" w:rsidRDefault="00CA38F5" w:rsidP="000F2CE0">
      <w:pPr>
        <w:pStyle w:val="BodyText"/>
        <w:rPr>
          <w:rFonts w:cstheme="minorHAnsi"/>
          <w:sz w:val="18"/>
          <w:szCs w:val="18"/>
          <w:u w:val="single"/>
          <w:lang w:val="en-NZ"/>
        </w:rPr>
      </w:pPr>
    </w:p>
    <w:p w14:paraId="35624BD2" w14:textId="3670CD23" w:rsidR="001766F1" w:rsidRPr="00F459DF" w:rsidRDefault="001A01FB" w:rsidP="001A01FB">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6B6ED22" w14:textId="702E251D" w:rsidR="001766F1" w:rsidRPr="00F459DF" w:rsidRDefault="001A01FB" w:rsidP="001A01FB">
      <w:pPr>
        <w:pStyle w:val="BodyText"/>
        <w:rPr>
          <w:rFonts w:cstheme="minorHAnsi"/>
          <w:sz w:val="18"/>
          <w:szCs w:val="18"/>
          <w:u w:val="single"/>
          <w:lang w:val="en-NZ"/>
        </w:rPr>
      </w:pPr>
      <w:r w:rsidRPr="00F459DF">
        <w:rPr>
          <w:rFonts w:cstheme="minorHAnsi"/>
          <w:sz w:val="18"/>
          <w:szCs w:val="18"/>
          <w:lang w:val="en-NZ"/>
        </w:rPr>
        <w:t>Position in Contracting Company:</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D9DEB71" w14:textId="43192765" w:rsidR="00641922" w:rsidRPr="00F459DF" w:rsidRDefault="001A01FB" w:rsidP="001A01FB">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C3197B2" w14:textId="77777777" w:rsidR="00CA38F5" w:rsidRPr="00F459DF" w:rsidRDefault="00CA38F5" w:rsidP="001A01FB">
      <w:pPr>
        <w:pStyle w:val="BodyText"/>
        <w:rPr>
          <w:rFonts w:cstheme="minorHAnsi"/>
          <w:sz w:val="18"/>
          <w:szCs w:val="18"/>
          <w:u w:val="single"/>
          <w:lang w:val="en-NZ"/>
        </w:rPr>
      </w:pPr>
    </w:p>
    <w:p w14:paraId="7E7E1C20" w14:textId="33F9E17F" w:rsidR="00CA38F5" w:rsidRPr="00F459DF" w:rsidRDefault="001A01FB" w:rsidP="001A01FB">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CA1AAA7" w14:textId="77777777" w:rsidR="001766F1" w:rsidRPr="00F459DF" w:rsidRDefault="001766F1" w:rsidP="001A01FB">
      <w:pPr>
        <w:pStyle w:val="BodyText"/>
        <w:rPr>
          <w:rFonts w:cstheme="minorHAnsi"/>
          <w:sz w:val="18"/>
          <w:szCs w:val="18"/>
          <w:lang w:val="en-NZ"/>
        </w:rPr>
      </w:pPr>
    </w:p>
    <w:p w14:paraId="4E3FC3D8" w14:textId="41E62323" w:rsidR="00641922" w:rsidRPr="00F459DF" w:rsidRDefault="001A01FB" w:rsidP="001A01FB">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69270B1" w14:textId="64773F23" w:rsidR="001A01FB" w:rsidRPr="00F459DF" w:rsidRDefault="001A01FB">
      <w:pPr>
        <w:spacing w:after="160" w:line="259" w:lineRule="auto"/>
        <w:rPr>
          <w:rFonts w:cstheme="minorHAnsi"/>
          <w:szCs w:val="20"/>
          <w:lang w:val="en-NZ"/>
        </w:rPr>
      </w:pPr>
      <w:r w:rsidRPr="00F459DF">
        <w:rPr>
          <w:rFonts w:cstheme="minorHAnsi"/>
          <w:szCs w:val="20"/>
          <w:lang w:val="en-NZ"/>
        </w:rPr>
        <w:br w:type="page"/>
      </w:r>
    </w:p>
    <w:p w14:paraId="6B7D3EC5" w14:textId="3D742CCE" w:rsidR="001A01FB" w:rsidRPr="00F459DF" w:rsidRDefault="001A01FB" w:rsidP="001A01FB">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4 — SUSTAINABILITY MANAGEMENT VERIFICATION LETTER</w:t>
      </w:r>
      <w:r w:rsidRPr="00F459DF">
        <w:rPr>
          <w:rFonts w:cstheme="minorHAnsi"/>
          <w:b/>
          <w:bCs/>
          <w:sz w:val="40"/>
          <w:szCs w:val="40"/>
          <w:u w:color="000000"/>
          <w:lang w:val="en-NZ"/>
        </w:rPr>
        <w:tab/>
      </w:r>
    </w:p>
    <w:p w14:paraId="3EDDF9DC" w14:textId="1A4A3D1F" w:rsidR="001A01FB" w:rsidRPr="00F459DF" w:rsidRDefault="001A01FB" w:rsidP="001A01FB">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64C75525" w14:textId="77777777" w:rsidR="001A01FB" w:rsidRPr="00F459DF" w:rsidRDefault="001A01FB" w:rsidP="001A01FB">
      <w:pPr>
        <w:pStyle w:val="BodyText"/>
        <w:rPr>
          <w:rFonts w:cstheme="minorHAnsi"/>
          <w:sz w:val="18"/>
          <w:szCs w:val="18"/>
          <w:lang w:val="en-NZ"/>
        </w:rPr>
      </w:pPr>
    </w:p>
    <w:p w14:paraId="4E1A5FAE" w14:textId="77777777" w:rsidR="001A01FB" w:rsidRPr="00F459DF" w:rsidRDefault="001A01FB" w:rsidP="001A01FB">
      <w:pPr>
        <w:pStyle w:val="BodyText"/>
        <w:rPr>
          <w:rFonts w:cstheme="minorHAnsi"/>
          <w:sz w:val="18"/>
          <w:szCs w:val="18"/>
          <w:lang w:val="en-NZ"/>
        </w:rPr>
      </w:pPr>
      <w:r w:rsidRPr="00F459DF">
        <w:rPr>
          <w:rFonts w:cstheme="minorHAnsi"/>
          <w:sz w:val="18"/>
          <w:szCs w:val="18"/>
          <w:lang w:val="en-NZ"/>
        </w:rPr>
        <w:t>Date</w:t>
      </w:r>
    </w:p>
    <w:p w14:paraId="64D57DFC" w14:textId="77777777" w:rsidR="001A01FB" w:rsidRPr="00F459DF" w:rsidRDefault="001A01FB" w:rsidP="001A01FB">
      <w:pPr>
        <w:pStyle w:val="BodyText"/>
        <w:rPr>
          <w:rFonts w:cstheme="minorHAnsi"/>
          <w:sz w:val="18"/>
          <w:szCs w:val="18"/>
          <w:lang w:val="en-NZ"/>
        </w:rPr>
      </w:pPr>
    </w:p>
    <w:p w14:paraId="6D4F1C56" w14:textId="77777777" w:rsidR="001A01FB" w:rsidRPr="00F459DF" w:rsidRDefault="001A01FB" w:rsidP="001A01FB">
      <w:pPr>
        <w:pStyle w:val="BodyText"/>
        <w:rPr>
          <w:rFonts w:cstheme="minorHAnsi"/>
          <w:sz w:val="18"/>
          <w:szCs w:val="18"/>
          <w:lang w:val="en-NZ"/>
        </w:rPr>
      </w:pPr>
      <w:r w:rsidRPr="00F459DF">
        <w:rPr>
          <w:rFonts w:cstheme="minorHAnsi"/>
          <w:sz w:val="18"/>
          <w:szCs w:val="18"/>
          <w:lang w:val="en-NZ"/>
        </w:rPr>
        <w:t>Manager, Technical Services and Design</w:t>
      </w:r>
    </w:p>
    <w:p w14:paraId="0EFF0FBF" w14:textId="50814C8E" w:rsidR="001A01FB" w:rsidRPr="00F459DF" w:rsidRDefault="00690479" w:rsidP="001A01FB">
      <w:pPr>
        <w:pStyle w:val="BodyText"/>
        <w:rPr>
          <w:rFonts w:cstheme="minorHAnsi"/>
          <w:sz w:val="18"/>
          <w:szCs w:val="18"/>
          <w:lang w:val="en-NZ"/>
        </w:rPr>
      </w:pPr>
      <w:r w:rsidRPr="00F459DF">
        <w:rPr>
          <w:rFonts w:cstheme="minorHAnsi"/>
          <w:sz w:val="18"/>
          <w:szCs w:val="18"/>
          <w:lang w:val="en-NZ"/>
        </w:rPr>
        <w:t>Technical Services and Design Unit</w:t>
      </w:r>
    </w:p>
    <w:p w14:paraId="6A0BD9A4" w14:textId="77777777" w:rsidR="001A01FB" w:rsidRPr="00F459DF" w:rsidRDefault="001A01FB" w:rsidP="001A01FB">
      <w:pPr>
        <w:pStyle w:val="BodyText"/>
        <w:rPr>
          <w:rFonts w:cstheme="minorHAnsi"/>
          <w:sz w:val="18"/>
          <w:szCs w:val="18"/>
          <w:lang w:val="en-NZ"/>
        </w:rPr>
      </w:pPr>
      <w:r w:rsidRPr="00F459DF">
        <w:rPr>
          <w:rFonts w:cstheme="minorHAnsi"/>
          <w:sz w:val="18"/>
          <w:szCs w:val="18"/>
          <w:lang w:val="en-NZ"/>
        </w:rPr>
        <w:t>Christchurch City Council</w:t>
      </w:r>
    </w:p>
    <w:p w14:paraId="63A95ED0" w14:textId="77777777" w:rsidR="001A01FB" w:rsidRPr="00F459DF" w:rsidRDefault="001A01FB" w:rsidP="001A01FB">
      <w:pPr>
        <w:pStyle w:val="BodyText"/>
        <w:rPr>
          <w:rFonts w:cstheme="minorHAnsi"/>
          <w:sz w:val="18"/>
          <w:szCs w:val="18"/>
          <w:lang w:val="en-NZ"/>
        </w:rPr>
      </w:pPr>
      <w:r w:rsidRPr="00F459DF">
        <w:rPr>
          <w:rFonts w:cstheme="minorHAnsi"/>
          <w:sz w:val="18"/>
          <w:szCs w:val="18"/>
          <w:lang w:val="en-NZ"/>
        </w:rPr>
        <w:t>PO Box 73011</w:t>
      </w:r>
    </w:p>
    <w:p w14:paraId="73A74387" w14:textId="77777777" w:rsidR="001A01FB" w:rsidRPr="00F459DF" w:rsidRDefault="001A01FB" w:rsidP="001A01FB">
      <w:pPr>
        <w:pStyle w:val="BodyText"/>
        <w:rPr>
          <w:rFonts w:cstheme="minorHAnsi"/>
          <w:sz w:val="18"/>
          <w:szCs w:val="18"/>
          <w:lang w:val="en-NZ"/>
        </w:rPr>
      </w:pPr>
      <w:r w:rsidRPr="00F459DF">
        <w:rPr>
          <w:rFonts w:cstheme="minorHAnsi"/>
          <w:sz w:val="18"/>
          <w:szCs w:val="18"/>
          <w:lang w:val="en-NZ"/>
        </w:rPr>
        <w:t>Christchurch   8154</w:t>
      </w:r>
    </w:p>
    <w:p w14:paraId="72D67672" w14:textId="77777777" w:rsidR="001A01FB" w:rsidRPr="00F459DF" w:rsidRDefault="001A01FB" w:rsidP="001A01FB">
      <w:pPr>
        <w:pStyle w:val="BodyText"/>
        <w:rPr>
          <w:rFonts w:cstheme="minorHAnsi"/>
          <w:sz w:val="18"/>
          <w:szCs w:val="18"/>
          <w:lang w:val="en-NZ"/>
        </w:rPr>
      </w:pPr>
    </w:p>
    <w:p w14:paraId="288ADC8A" w14:textId="77777777" w:rsidR="001A01FB" w:rsidRPr="00F459DF" w:rsidRDefault="001A01FB" w:rsidP="001A01FB">
      <w:pPr>
        <w:pStyle w:val="BodyText"/>
        <w:rPr>
          <w:rFonts w:cstheme="minorHAnsi"/>
          <w:sz w:val="18"/>
          <w:szCs w:val="18"/>
          <w:lang w:val="en-NZ"/>
        </w:rPr>
      </w:pPr>
      <w:r w:rsidRPr="00F459DF">
        <w:rPr>
          <w:rFonts w:cstheme="minorHAnsi"/>
          <w:sz w:val="18"/>
          <w:szCs w:val="18"/>
          <w:lang w:val="en-NZ"/>
        </w:rPr>
        <w:t>Dear Sir/Madam</w:t>
      </w:r>
    </w:p>
    <w:p w14:paraId="723B6DFA" w14:textId="77777777" w:rsidR="001A01FB" w:rsidRPr="00F459DF" w:rsidRDefault="001A01FB" w:rsidP="001A01FB">
      <w:pPr>
        <w:pStyle w:val="BodyText"/>
        <w:rPr>
          <w:rFonts w:cstheme="minorHAnsi"/>
          <w:sz w:val="18"/>
          <w:szCs w:val="18"/>
          <w:lang w:val="en-NZ"/>
        </w:rPr>
      </w:pPr>
    </w:p>
    <w:p w14:paraId="6CF6F379" w14:textId="701FB644" w:rsidR="001A01FB" w:rsidRPr="00F459DF" w:rsidRDefault="001A01FB" w:rsidP="001A01FB">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Sustainability Management Verification</w:t>
      </w:r>
    </w:p>
    <w:p w14:paraId="003916B2" w14:textId="77777777" w:rsidR="0098784B" w:rsidRPr="00F459DF" w:rsidRDefault="0098784B" w:rsidP="001A01FB">
      <w:pPr>
        <w:pStyle w:val="BodyText"/>
        <w:rPr>
          <w:rFonts w:cstheme="minorHAnsi"/>
          <w:b/>
          <w:bCs/>
          <w:sz w:val="18"/>
          <w:szCs w:val="18"/>
          <w:lang w:val="en-NZ"/>
        </w:rPr>
      </w:pPr>
    </w:p>
    <w:p w14:paraId="765503FF" w14:textId="3990E4BD" w:rsidR="0098784B" w:rsidRPr="00F459DF" w:rsidRDefault="0098784B" w:rsidP="0098784B">
      <w:pPr>
        <w:spacing w:before="60" w:after="60"/>
        <w:rPr>
          <w:rStyle w:val="Hyperlink"/>
          <w:iCs/>
          <w:sz w:val="18"/>
          <w:szCs w:val="18"/>
          <w:lang w:val="en-NZ"/>
        </w:rPr>
      </w:pPr>
      <w:r w:rsidRPr="00F459DF">
        <w:rPr>
          <w:iCs/>
          <w:sz w:val="18"/>
          <w:szCs w:val="18"/>
          <w:lang w:val="en-NZ"/>
        </w:rPr>
        <w:t>To help you answer the questions</w:t>
      </w:r>
      <w:r w:rsidR="00582FB1" w:rsidRPr="00F459DF">
        <w:rPr>
          <w:iCs/>
          <w:sz w:val="18"/>
          <w:szCs w:val="18"/>
          <w:lang w:val="en-NZ"/>
        </w:rPr>
        <w:t xml:space="preserve"> for</w:t>
      </w:r>
      <w:r w:rsidRPr="00F459DF">
        <w:rPr>
          <w:iCs/>
          <w:sz w:val="18"/>
          <w:szCs w:val="18"/>
          <w:lang w:val="en-NZ"/>
        </w:rPr>
        <w:t xml:space="preserve"> our Sustainability Outcomes: Guide for Suppliers; can be found at:</w:t>
      </w:r>
    </w:p>
    <w:p w14:paraId="3687357D" w14:textId="77777777" w:rsidR="0098784B" w:rsidRPr="00F459DF" w:rsidRDefault="0098784B" w:rsidP="0098784B">
      <w:pPr>
        <w:spacing w:before="60" w:after="60"/>
        <w:rPr>
          <w:rStyle w:val="Hyperlink"/>
          <w:iCs/>
          <w:sz w:val="18"/>
          <w:szCs w:val="18"/>
          <w:lang w:val="en-NZ"/>
        </w:rPr>
      </w:pPr>
    </w:p>
    <w:p w14:paraId="7C1BCCF4" w14:textId="17CA33D2" w:rsidR="0098784B" w:rsidRPr="00F459DF" w:rsidRDefault="00000000" w:rsidP="0098784B">
      <w:pPr>
        <w:pStyle w:val="BodyText"/>
        <w:rPr>
          <w:rFonts w:cstheme="minorHAnsi"/>
          <w:lang w:val="en-NZ"/>
        </w:rPr>
      </w:pPr>
      <w:hyperlink r:id="rId27" w:history="1">
        <w:r w:rsidR="0098784B" w:rsidRPr="000A36EE">
          <w:rPr>
            <w:rStyle w:val="Hyperlink"/>
            <w:iCs/>
            <w:color w:val="004C8B" w:themeColor="accent1" w:themeTint="E6"/>
            <w:sz w:val="18"/>
            <w:szCs w:val="18"/>
            <w:lang w:val="en-NZ"/>
          </w:rPr>
          <w:t>https://ccc.govt.nz/assets/Documents/The-Council/Working-with-the-Council/Sustainable-Outcomes-Supplier-Guide.pdf</w:t>
        </w:r>
      </w:hyperlink>
    </w:p>
    <w:p w14:paraId="5192B6F5" w14:textId="77777777" w:rsidR="0098784B" w:rsidRPr="00F459DF" w:rsidRDefault="0098784B" w:rsidP="0098784B">
      <w:pPr>
        <w:pStyle w:val="BodyText"/>
        <w:rPr>
          <w:rFonts w:cstheme="minorHAnsi"/>
          <w:sz w:val="18"/>
          <w:szCs w:val="18"/>
          <w:lang w:val="en-NZ"/>
        </w:rPr>
      </w:pPr>
    </w:p>
    <w:tbl>
      <w:tblPr>
        <w:tblStyle w:val="TableGrid"/>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39"/>
        <w:gridCol w:w="5975"/>
      </w:tblGrid>
      <w:tr w:rsidR="0036289E" w:rsidRPr="00F459DF" w14:paraId="67558D08" w14:textId="77777777" w:rsidTr="0036289E">
        <w:trPr>
          <w:trHeight w:val="2258"/>
        </w:trPr>
        <w:tc>
          <w:tcPr>
            <w:tcW w:w="3539" w:type="dxa"/>
            <w:tcBorders>
              <w:top w:val="single" w:sz="4" w:space="0" w:color="auto"/>
              <w:left w:val="single" w:sz="4" w:space="0" w:color="auto"/>
              <w:bottom w:val="single" w:sz="4" w:space="0" w:color="auto"/>
              <w:right w:val="single" w:sz="4" w:space="0" w:color="auto"/>
            </w:tcBorders>
          </w:tcPr>
          <w:p w14:paraId="0481BAD6" w14:textId="77777777" w:rsidR="0098784B" w:rsidRPr="00F459DF" w:rsidRDefault="0098784B">
            <w:pPr>
              <w:rPr>
                <w:sz w:val="18"/>
                <w:szCs w:val="18"/>
                <w:lang w:val="en-NZ"/>
              </w:rPr>
            </w:pPr>
            <w:r w:rsidRPr="00F459DF">
              <w:rPr>
                <w:sz w:val="18"/>
                <w:szCs w:val="18"/>
                <w:lang w:val="en-NZ"/>
              </w:rPr>
              <w:t xml:space="preserve">Does your organisation have the following: </w:t>
            </w:r>
          </w:p>
          <w:p w14:paraId="7FE95172" w14:textId="77777777" w:rsidR="0098784B" w:rsidRPr="00F459DF" w:rsidRDefault="0098784B" w:rsidP="0098784B">
            <w:pPr>
              <w:pStyle w:val="ListParagraph0"/>
              <w:numPr>
                <w:ilvl w:val="0"/>
                <w:numId w:val="40"/>
              </w:numPr>
              <w:spacing w:before="0" w:after="0" w:line="240" w:lineRule="auto"/>
              <w:contextualSpacing/>
              <w:jc w:val="both"/>
              <w:rPr>
                <w:sz w:val="18"/>
                <w:szCs w:val="18"/>
                <w:lang w:val="en-NZ"/>
              </w:rPr>
            </w:pPr>
            <w:r w:rsidRPr="00F459DF">
              <w:rPr>
                <w:sz w:val="18"/>
                <w:szCs w:val="18"/>
                <w:lang w:val="en-NZ"/>
              </w:rPr>
              <w:t>Energy Efficiency Management Plan (ENV)</w:t>
            </w:r>
          </w:p>
          <w:p w14:paraId="34E67AFA" w14:textId="77777777" w:rsidR="0098784B" w:rsidRPr="00F459DF" w:rsidRDefault="0098784B" w:rsidP="0098784B">
            <w:pPr>
              <w:pStyle w:val="ListParagraph0"/>
              <w:numPr>
                <w:ilvl w:val="0"/>
                <w:numId w:val="40"/>
              </w:numPr>
              <w:spacing w:before="0" w:after="0" w:line="240" w:lineRule="auto"/>
              <w:contextualSpacing/>
              <w:jc w:val="both"/>
              <w:rPr>
                <w:sz w:val="18"/>
                <w:szCs w:val="18"/>
                <w:lang w:val="en-NZ"/>
              </w:rPr>
            </w:pPr>
            <w:r w:rsidRPr="00F459DF">
              <w:rPr>
                <w:sz w:val="18"/>
                <w:szCs w:val="18"/>
                <w:lang w:val="en-NZ"/>
              </w:rPr>
              <w:t>Greenhouse Gas Emission Reduction Plan (ENV)</w:t>
            </w:r>
          </w:p>
          <w:p w14:paraId="09088657" w14:textId="77777777" w:rsidR="0098784B" w:rsidRPr="00F459DF" w:rsidRDefault="0098784B" w:rsidP="0098784B">
            <w:pPr>
              <w:pStyle w:val="ListParagraph0"/>
              <w:numPr>
                <w:ilvl w:val="0"/>
                <w:numId w:val="40"/>
              </w:numPr>
              <w:spacing w:before="0" w:after="0" w:line="240" w:lineRule="auto"/>
              <w:contextualSpacing/>
              <w:jc w:val="both"/>
              <w:rPr>
                <w:sz w:val="18"/>
                <w:szCs w:val="18"/>
                <w:lang w:val="en-NZ"/>
              </w:rPr>
            </w:pPr>
            <w:r w:rsidRPr="00F459DF">
              <w:rPr>
                <w:sz w:val="18"/>
                <w:szCs w:val="18"/>
                <w:lang w:val="en-NZ"/>
              </w:rPr>
              <w:t>Solid Waste Reduction Plan (ENV)</w:t>
            </w:r>
          </w:p>
          <w:p w14:paraId="27166FF4" w14:textId="77777777" w:rsidR="0098784B" w:rsidRPr="00F459DF" w:rsidRDefault="0098784B" w:rsidP="0098784B">
            <w:pPr>
              <w:pStyle w:val="ListParagraph0"/>
              <w:numPr>
                <w:ilvl w:val="0"/>
                <w:numId w:val="40"/>
              </w:numPr>
              <w:spacing w:before="0" w:after="0" w:line="240" w:lineRule="auto"/>
              <w:contextualSpacing/>
              <w:jc w:val="both"/>
              <w:rPr>
                <w:sz w:val="18"/>
                <w:szCs w:val="18"/>
                <w:lang w:val="en-NZ"/>
              </w:rPr>
            </w:pPr>
            <w:r w:rsidRPr="00F459DF">
              <w:rPr>
                <w:sz w:val="18"/>
                <w:szCs w:val="18"/>
                <w:lang w:val="en-NZ"/>
              </w:rPr>
              <w:t>Water Use Reduction Plan (ENV)</w:t>
            </w:r>
          </w:p>
          <w:p w14:paraId="22D1ADE6" w14:textId="77777777" w:rsidR="0098784B" w:rsidRPr="00F459DF" w:rsidRDefault="0098784B" w:rsidP="0098784B">
            <w:pPr>
              <w:pStyle w:val="ListParagraph0"/>
              <w:numPr>
                <w:ilvl w:val="0"/>
                <w:numId w:val="40"/>
              </w:numPr>
              <w:spacing w:before="0" w:after="0" w:line="240" w:lineRule="auto"/>
              <w:contextualSpacing/>
              <w:jc w:val="both"/>
              <w:rPr>
                <w:sz w:val="18"/>
                <w:szCs w:val="18"/>
                <w:lang w:val="en-NZ"/>
              </w:rPr>
            </w:pPr>
            <w:r w:rsidRPr="00F459DF">
              <w:rPr>
                <w:sz w:val="18"/>
                <w:szCs w:val="18"/>
                <w:lang w:val="en-NZ"/>
              </w:rPr>
              <w:t>Diversity or Equal Employment Opportunity Policy (SOC)</w:t>
            </w:r>
          </w:p>
          <w:p w14:paraId="61090441" w14:textId="77777777" w:rsidR="0098784B" w:rsidRPr="00F459DF" w:rsidRDefault="0098784B" w:rsidP="0098784B">
            <w:pPr>
              <w:pStyle w:val="ListParagraph0"/>
              <w:numPr>
                <w:ilvl w:val="0"/>
                <w:numId w:val="40"/>
              </w:numPr>
              <w:spacing w:before="0" w:after="0" w:line="240" w:lineRule="auto"/>
              <w:contextualSpacing/>
              <w:jc w:val="both"/>
              <w:rPr>
                <w:sz w:val="18"/>
                <w:szCs w:val="18"/>
                <w:lang w:val="en-NZ"/>
              </w:rPr>
            </w:pPr>
            <w:r w:rsidRPr="00F459DF">
              <w:rPr>
                <w:sz w:val="18"/>
                <w:szCs w:val="18"/>
                <w:lang w:val="en-NZ"/>
              </w:rPr>
              <w:t>Business Continuity Plan (ECO)</w:t>
            </w:r>
          </w:p>
          <w:p w14:paraId="31F51831" w14:textId="77777777" w:rsidR="0098784B" w:rsidRPr="00F459DF" w:rsidRDefault="0098784B">
            <w:pPr>
              <w:rPr>
                <w:sz w:val="18"/>
                <w:szCs w:val="18"/>
                <w:lang w:val="en-NZ"/>
              </w:rPr>
            </w:pPr>
          </w:p>
          <w:p w14:paraId="22ADDCD4" w14:textId="77777777" w:rsidR="0098784B" w:rsidRPr="00F459DF" w:rsidRDefault="0098784B">
            <w:pPr>
              <w:rPr>
                <w:sz w:val="18"/>
                <w:szCs w:val="18"/>
                <w:lang w:val="en-NZ"/>
              </w:rPr>
            </w:pPr>
            <w:r w:rsidRPr="00F459DF">
              <w:rPr>
                <w:sz w:val="18"/>
                <w:szCs w:val="18"/>
                <w:lang w:val="en-NZ"/>
              </w:rPr>
              <w:t xml:space="preserve">How to respond to Column 3: </w:t>
            </w:r>
          </w:p>
          <w:p w14:paraId="02FD805E" w14:textId="77777777" w:rsidR="0098784B" w:rsidRPr="00F459DF" w:rsidRDefault="0098784B">
            <w:pPr>
              <w:rPr>
                <w:i/>
                <w:iCs/>
                <w:sz w:val="18"/>
                <w:szCs w:val="18"/>
                <w:lang w:val="en-NZ"/>
              </w:rPr>
            </w:pPr>
            <w:r w:rsidRPr="00F459DF">
              <w:rPr>
                <w:i/>
                <w:iCs/>
                <w:sz w:val="18"/>
                <w:szCs w:val="18"/>
                <w:lang w:val="en-NZ"/>
              </w:rPr>
              <w:t>If YES:  We require the plan to be attached to your submission.  Where a plan may cover more than one item above, please provide a page reference within the Plan.</w:t>
            </w:r>
          </w:p>
          <w:p w14:paraId="52325756" w14:textId="77777777" w:rsidR="0098784B" w:rsidRPr="00F459DF" w:rsidRDefault="0098784B">
            <w:pPr>
              <w:rPr>
                <w:i/>
                <w:iCs/>
                <w:sz w:val="18"/>
                <w:szCs w:val="18"/>
                <w:lang w:val="en-NZ"/>
              </w:rPr>
            </w:pPr>
          </w:p>
          <w:p w14:paraId="704D5921" w14:textId="77777777" w:rsidR="0098784B" w:rsidRPr="00F459DF" w:rsidRDefault="0098784B">
            <w:pPr>
              <w:rPr>
                <w:sz w:val="18"/>
                <w:szCs w:val="18"/>
                <w:lang w:val="en-NZ"/>
              </w:rPr>
            </w:pPr>
            <w:r w:rsidRPr="00F459DF">
              <w:rPr>
                <w:i/>
                <w:iCs/>
                <w:sz w:val="18"/>
                <w:szCs w:val="18"/>
                <w:lang w:val="en-NZ"/>
              </w:rPr>
              <w:t xml:space="preserve">If NO:  Where a plan is not included, please provide a dialogue of if you are intending to adopt a similar policy and what that might entail. </w:t>
            </w:r>
          </w:p>
        </w:tc>
        <w:tc>
          <w:tcPr>
            <w:tcW w:w="5975" w:type="dxa"/>
            <w:tcBorders>
              <w:top w:val="single" w:sz="4" w:space="0" w:color="auto"/>
              <w:left w:val="single" w:sz="4" w:space="0" w:color="auto"/>
              <w:bottom w:val="single" w:sz="4" w:space="0" w:color="auto"/>
              <w:right w:val="single" w:sz="4" w:space="0" w:color="auto"/>
            </w:tcBorders>
            <w:hideMark/>
          </w:tcPr>
          <w:tbl>
            <w:tblPr>
              <w:tblW w:w="0" w:type="auto"/>
              <w:tblCellMar>
                <w:left w:w="0" w:type="dxa"/>
                <w:right w:w="0" w:type="dxa"/>
              </w:tblCellMar>
              <w:tblLook w:val="04A0" w:firstRow="1" w:lastRow="0" w:firstColumn="1" w:lastColumn="0" w:noHBand="0" w:noVBand="1"/>
            </w:tblPr>
            <w:tblGrid>
              <w:gridCol w:w="1642"/>
              <w:gridCol w:w="1043"/>
              <w:gridCol w:w="3260"/>
            </w:tblGrid>
            <w:tr w:rsidR="00A12E05" w:rsidRPr="00F459DF" w14:paraId="40B22BB2" w14:textId="77777777" w:rsidTr="00A12E05">
              <w:trPr>
                <w:trHeight w:val="1863"/>
              </w:trPr>
              <w:tc>
                <w:tcPr>
                  <w:tcW w:w="1645" w:type="dxa"/>
                  <w:tcBorders>
                    <w:top w:val="single" w:sz="8" w:space="0" w:color="auto"/>
                    <w:left w:val="single" w:sz="8" w:space="0" w:color="auto"/>
                    <w:bottom w:val="single" w:sz="8" w:space="0" w:color="auto"/>
                    <w:right w:val="single" w:sz="8" w:space="0" w:color="auto"/>
                  </w:tcBorders>
                  <w:tcMar>
                    <w:top w:w="0" w:type="dxa"/>
                    <w:left w:w="108" w:type="dxa"/>
                    <w:bottom w:w="0" w:type="dxa"/>
                    <w:right w:w="108" w:type="dxa"/>
                  </w:tcMar>
                  <w:hideMark/>
                </w:tcPr>
                <w:p w14:paraId="6261447E" w14:textId="30C5F34F" w:rsidR="0098784B" w:rsidRPr="00F459DF" w:rsidRDefault="0013434D">
                  <w:pPr>
                    <w:spacing w:line="256" w:lineRule="auto"/>
                    <w:rPr>
                      <w:rFonts w:cs="Calibri"/>
                      <w:b/>
                      <w:bCs/>
                      <w:sz w:val="18"/>
                      <w:szCs w:val="18"/>
                      <w:lang w:val="en-NZ"/>
                    </w:rPr>
                  </w:pPr>
                  <w:r w:rsidRPr="00F459DF">
                    <w:rPr>
                      <w:b/>
                      <w:bCs/>
                      <w:sz w:val="18"/>
                      <w:szCs w:val="18"/>
                      <w:lang w:val="en-NZ"/>
                    </w:rPr>
                    <w:t>P</w:t>
                  </w:r>
                  <w:r w:rsidR="0098784B" w:rsidRPr="00F459DF">
                    <w:rPr>
                      <w:b/>
                      <w:bCs/>
                      <w:sz w:val="18"/>
                      <w:szCs w:val="18"/>
                      <w:lang w:val="en-NZ"/>
                    </w:rPr>
                    <w:t>lan</w:t>
                  </w:r>
                </w:p>
              </w:tc>
              <w:tc>
                <w:tcPr>
                  <w:tcW w:w="1045"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488D7934" w14:textId="77777777" w:rsidR="0098784B" w:rsidRPr="00F459DF" w:rsidRDefault="0098784B">
                  <w:pPr>
                    <w:spacing w:line="256" w:lineRule="auto"/>
                    <w:jc w:val="center"/>
                    <w:rPr>
                      <w:b/>
                      <w:bCs/>
                      <w:sz w:val="18"/>
                      <w:szCs w:val="18"/>
                      <w:lang w:val="en-NZ" w:eastAsia="en-NZ"/>
                    </w:rPr>
                  </w:pPr>
                  <w:r w:rsidRPr="00F459DF">
                    <w:rPr>
                      <w:b/>
                      <w:bCs/>
                      <w:sz w:val="18"/>
                      <w:szCs w:val="18"/>
                      <w:lang w:val="en-NZ" w:eastAsia="en-NZ"/>
                    </w:rPr>
                    <w:t>Yes/No</w:t>
                  </w:r>
                  <w:r w:rsidRPr="00F459DF">
                    <w:rPr>
                      <w:b/>
                      <w:bCs/>
                      <w:sz w:val="18"/>
                      <w:szCs w:val="18"/>
                      <w:lang w:val="en-NZ" w:eastAsia="en-NZ"/>
                    </w:rPr>
                    <w:br/>
                  </w:r>
                  <w:r w:rsidRPr="00F459DF">
                    <w:rPr>
                      <w:i/>
                      <w:iCs/>
                      <w:sz w:val="18"/>
                      <w:szCs w:val="18"/>
                      <w:lang w:val="en-NZ" w:eastAsia="en-NZ"/>
                    </w:rPr>
                    <w:t>(If yes, please attach)</w:t>
                  </w:r>
                </w:p>
              </w:tc>
              <w:tc>
                <w:tcPr>
                  <w:tcW w:w="3276" w:type="dxa"/>
                  <w:tcBorders>
                    <w:top w:val="single" w:sz="8" w:space="0" w:color="auto"/>
                    <w:left w:val="nil"/>
                    <w:bottom w:val="single" w:sz="8" w:space="0" w:color="auto"/>
                    <w:right w:val="single" w:sz="8" w:space="0" w:color="auto"/>
                  </w:tcBorders>
                  <w:tcMar>
                    <w:top w:w="0" w:type="dxa"/>
                    <w:left w:w="108" w:type="dxa"/>
                    <w:bottom w:w="0" w:type="dxa"/>
                    <w:right w:w="108" w:type="dxa"/>
                  </w:tcMar>
                  <w:hideMark/>
                </w:tcPr>
                <w:p w14:paraId="766F9B26" w14:textId="77777777" w:rsidR="0098784B" w:rsidRPr="00F459DF" w:rsidRDefault="0098784B">
                  <w:pPr>
                    <w:spacing w:line="256" w:lineRule="auto"/>
                    <w:rPr>
                      <w:b/>
                      <w:bCs/>
                      <w:sz w:val="18"/>
                      <w:szCs w:val="18"/>
                      <w:lang w:val="en-NZ" w:eastAsia="en-NZ"/>
                    </w:rPr>
                  </w:pPr>
                  <w:r w:rsidRPr="00F459DF">
                    <w:rPr>
                      <w:b/>
                      <w:bCs/>
                      <w:sz w:val="18"/>
                      <w:szCs w:val="18"/>
                      <w:lang w:val="en-NZ" w:eastAsia="en-NZ"/>
                    </w:rPr>
                    <w:t xml:space="preserve">If YES, provide Plan name and Page Reference (where applicable). </w:t>
                  </w:r>
                </w:p>
                <w:p w14:paraId="32A00A26" w14:textId="77777777" w:rsidR="0098784B" w:rsidRPr="00F459DF" w:rsidRDefault="0098784B">
                  <w:pPr>
                    <w:spacing w:line="256" w:lineRule="auto"/>
                    <w:rPr>
                      <w:b/>
                      <w:bCs/>
                      <w:sz w:val="18"/>
                      <w:szCs w:val="18"/>
                      <w:lang w:val="en-NZ" w:eastAsia="en-NZ"/>
                    </w:rPr>
                  </w:pPr>
                  <w:r w:rsidRPr="00F459DF">
                    <w:rPr>
                      <w:b/>
                      <w:bCs/>
                      <w:sz w:val="18"/>
                      <w:szCs w:val="18"/>
                      <w:lang w:val="en-NZ" w:eastAsia="en-NZ"/>
                    </w:rPr>
                    <w:t>If NO, provide commentary on if/when you will have a plan in place and what it may include.</w:t>
                  </w:r>
                </w:p>
              </w:tc>
            </w:tr>
            <w:tr w:rsidR="00A12E05" w:rsidRPr="00F459DF" w14:paraId="74F315CF" w14:textId="77777777" w:rsidTr="00A12E05">
              <w:trPr>
                <w:trHeight w:val="694"/>
              </w:trPr>
              <w:tc>
                <w:tcPr>
                  <w:tcW w:w="164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0E4327FB" w14:textId="707AE04C" w:rsidR="0098784B" w:rsidRPr="00F459DF" w:rsidRDefault="0098784B">
                  <w:pPr>
                    <w:spacing w:line="256" w:lineRule="auto"/>
                    <w:rPr>
                      <w:sz w:val="18"/>
                      <w:szCs w:val="18"/>
                      <w:lang w:val="en-NZ" w:eastAsia="en-NZ"/>
                    </w:rPr>
                  </w:pPr>
                  <w:r w:rsidRPr="00F459DF">
                    <w:rPr>
                      <w:sz w:val="18"/>
                      <w:szCs w:val="18"/>
                      <w:lang w:val="en-NZ" w:eastAsia="en-NZ"/>
                    </w:rPr>
                    <w:t xml:space="preserve">(a) </w:t>
                  </w:r>
                  <w:r w:rsidR="0013434D" w:rsidRPr="00F459DF">
                    <w:rPr>
                      <w:sz w:val="18"/>
                      <w:szCs w:val="18"/>
                      <w:lang w:val="en-NZ" w:eastAsia="en-NZ"/>
                    </w:rPr>
                    <w:t xml:space="preserve">Energy </w:t>
                  </w:r>
                  <w:r w:rsidRPr="00F459DF">
                    <w:rPr>
                      <w:sz w:val="18"/>
                      <w:szCs w:val="18"/>
                      <w:lang w:val="en-NZ" w:eastAsia="en-NZ"/>
                    </w:rPr>
                    <w:t>Efficiency Management Plan</w:t>
                  </w:r>
                </w:p>
              </w:tc>
              <w:tc>
                <w:tcPr>
                  <w:tcW w:w="1045" w:type="dxa"/>
                  <w:tcBorders>
                    <w:top w:val="nil"/>
                    <w:left w:val="nil"/>
                    <w:bottom w:val="single" w:sz="8" w:space="0" w:color="auto"/>
                    <w:right w:val="single" w:sz="8" w:space="0" w:color="auto"/>
                  </w:tcBorders>
                  <w:tcMar>
                    <w:top w:w="0" w:type="dxa"/>
                    <w:left w:w="108" w:type="dxa"/>
                    <w:bottom w:w="0" w:type="dxa"/>
                    <w:right w:w="108" w:type="dxa"/>
                  </w:tcMar>
                </w:tcPr>
                <w:p w14:paraId="41617345" w14:textId="77777777" w:rsidR="0098784B" w:rsidRPr="00F459DF" w:rsidRDefault="0098784B">
                  <w:pPr>
                    <w:spacing w:line="256" w:lineRule="auto"/>
                    <w:rPr>
                      <w:sz w:val="18"/>
                      <w:szCs w:val="18"/>
                      <w:lang w:val="en-NZ" w:eastAsia="en-NZ"/>
                    </w:rPr>
                  </w:pPr>
                </w:p>
              </w:tc>
              <w:tc>
                <w:tcPr>
                  <w:tcW w:w="3276" w:type="dxa"/>
                  <w:tcBorders>
                    <w:top w:val="nil"/>
                    <w:left w:val="nil"/>
                    <w:bottom w:val="single" w:sz="8" w:space="0" w:color="auto"/>
                    <w:right w:val="single" w:sz="8" w:space="0" w:color="auto"/>
                  </w:tcBorders>
                  <w:tcMar>
                    <w:top w:w="0" w:type="dxa"/>
                    <w:left w:w="108" w:type="dxa"/>
                    <w:bottom w:w="0" w:type="dxa"/>
                    <w:right w:w="108" w:type="dxa"/>
                  </w:tcMar>
                </w:tcPr>
                <w:p w14:paraId="528FE28D" w14:textId="77777777" w:rsidR="0098784B" w:rsidRPr="00F459DF" w:rsidRDefault="0098784B">
                  <w:pPr>
                    <w:spacing w:line="256" w:lineRule="auto"/>
                    <w:rPr>
                      <w:sz w:val="18"/>
                      <w:szCs w:val="18"/>
                      <w:lang w:val="en-NZ" w:eastAsia="en-NZ"/>
                    </w:rPr>
                  </w:pPr>
                </w:p>
              </w:tc>
            </w:tr>
            <w:tr w:rsidR="00A12E05" w:rsidRPr="00F459DF" w14:paraId="548A5A99" w14:textId="77777777" w:rsidTr="00A12E05">
              <w:trPr>
                <w:trHeight w:val="1406"/>
              </w:trPr>
              <w:tc>
                <w:tcPr>
                  <w:tcW w:w="164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2C989731" w14:textId="77777777" w:rsidR="0098784B" w:rsidRPr="00F459DF" w:rsidRDefault="0098784B">
                  <w:pPr>
                    <w:spacing w:line="256" w:lineRule="auto"/>
                    <w:rPr>
                      <w:sz w:val="18"/>
                      <w:szCs w:val="18"/>
                      <w:lang w:val="en-NZ" w:eastAsia="en-NZ"/>
                    </w:rPr>
                  </w:pPr>
                  <w:r w:rsidRPr="00F459DF">
                    <w:rPr>
                      <w:sz w:val="18"/>
                      <w:szCs w:val="18"/>
                      <w:lang w:val="en-NZ" w:eastAsia="en-NZ"/>
                    </w:rPr>
                    <w:t>(b) Greenhouse Gas Emission Reduction Plan</w:t>
                  </w:r>
                </w:p>
              </w:tc>
              <w:tc>
                <w:tcPr>
                  <w:tcW w:w="1045" w:type="dxa"/>
                  <w:tcBorders>
                    <w:top w:val="nil"/>
                    <w:left w:val="nil"/>
                    <w:bottom w:val="single" w:sz="8" w:space="0" w:color="auto"/>
                    <w:right w:val="single" w:sz="8" w:space="0" w:color="auto"/>
                  </w:tcBorders>
                  <w:tcMar>
                    <w:top w:w="0" w:type="dxa"/>
                    <w:left w:w="108" w:type="dxa"/>
                    <w:bottom w:w="0" w:type="dxa"/>
                    <w:right w:w="108" w:type="dxa"/>
                  </w:tcMar>
                </w:tcPr>
                <w:p w14:paraId="74ED0957" w14:textId="77777777" w:rsidR="0098784B" w:rsidRPr="00F459DF" w:rsidRDefault="0098784B">
                  <w:pPr>
                    <w:spacing w:line="256" w:lineRule="auto"/>
                    <w:rPr>
                      <w:sz w:val="18"/>
                      <w:szCs w:val="18"/>
                      <w:lang w:val="en-NZ" w:eastAsia="en-NZ"/>
                    </w:rPr>
                  </w:pPr>
                </w:p>
              </w:tc>
              <w:tc>
                <w:tcPr>
                  <w:tcW w:w="3276" w:type="dxa"/>
                  <w:tcBorders>
                    <w:top w:val="nil"/>
                    <w:left w:val="nil"/>
                    <w:bottom w:val="single" w:sz="8" w:space="0" w:color="auto"/>
                    <w:right w:val="single" w:sz="8" w:space="0" w:color="auto"/>
                  </w:tcBorders>
                  <w:tcMar>
                    <w:top w:w="0" w:type="dxa"/>
                    <w:left w:w="108" w:type="dxa"/>
                    <w:bottom w:w="0" w:type="dxa"/>
                    <w:right w:w="108" w:type="dxa"/>
                  </w:tcMar>
                </w:tcPr>
                <w:p w14:paraId="448C46F1" w14:textId="77777777" w:rsidR="0098784B" w:rsidRPr="00F459DF" w:rsidRDefault="0098784B">
                  <w:pPr>
                    <w:spacing w:line="256" w:lineRule="auto"/>
                    <w:rPr>
                      <w:sz w:val="18"/>
                      <w:szCs w:val="18"/>
                      <w:lang w:val="en-NZ" w:eastAsia="en-NZ"/>
                    </w:rPr>
                  </w:pPr>
                </w:p>
              </w:tc>
            </w:tr>
            <w:tr w:rsidR="00A12E05" w:rsidRPr="00F459DF" w14:paraId="58232C34" w14:textId="77777777" w:rsidTr="00A12E05">
              <w:trPr>
                <w:trHeight w:val="931"/>
              </w:trPr>
              <w:tc>
                <w:tcPr>
                  <w:tcW w:w="164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AC2919F" w14:textId="77777777" w:rsidR="0098784B" w:rsidRPr="00F459DF" w:rsidRDefault="0098784B">
                  <w:pPr>
                    <w:spacing w:line="256" w:lineRule="auto"/>
                    <w:rPr>
                      <w:sz w:val="18"/>
                      <w:szCs w:val="18"/>
                      <w:lang w:val="en-NZ" w:eastAsia="en-NZ"/>
                    </w:rPr>
                  </w:pPr>
                  <w:r w:rsidRPr="00F459DF">
                    <w:rPr>
                      <w:sz w:val="18"/>
                      <w:szCs w:val="18"/>
                      <w:lang w:val="en-NZ" w:eastAsia="en-NZ"/>
                    </w:rPr>
                    <w:t>(c)Solid Waste Reduction Plan</w:t>
                  </w:r>
                </w:p>
              </w:tc>
              <w:tc>
                <w:tcPr>
                  <w:tcW w:w="1045" w:type="dxa"/>
                  <w:tcBorders>
                    <w:top w:val="nil"/>
                    <w:left w:val="nil"/>
                    <w:bottom w:val="single" w:sz="8" w:space="0" w:color="auto"/>
                    <w:right w:val="single" w:sz="8" w:space="0" w:color="auto"/>
                  </w:tcBorders>
                  <w:tcMar>
                    <w:top w:w="0" w:type="dxa"/>
                    <w:left w:w="108" w:type="dxa"/>
                    <w:bottom w:w="0" w:type="dxa"/>
                    <w:right w:w="108" w:type="dxa"/>
                  </w:tcMar>
                </w:tcPr>
                <w:p w14:paraId="75596C22" w14:textId="77777777" w:rsidR="0098784B" w:rsidRPr="00F459DF" w:rsidRDefault="0098784B">
                  <w:pPr>
                    <w:spacing w:line="256" w:lineRule="auto"/>
                    <w:rPr>
                      <w:sz w:val="18"/>
                      <w:szCs w:val="18"/>
                      <w:lang w:val="en-NZ" w:eastAsia="en-NZ"/>
                    </w:rPr>
                  </w:pPr>
                </w:p>
              </w:tc>
              <w:tc>
                <w:tcPr>
                  <w:tcW w:w="3276" w:type="dxa"/>
                  <w:tcBorders>
                    <w:top w:val="nil"/>
                    <w:left w:val="nil"/>
                    <w:bottom w:val="single" w:sz="8" w:space="0" w:color="auto"/>
                    <w:right w:val="single" w:sz="8" w:space="0" w:color="auto"/>
                  </w:tcBorders>
                  <w:tcMar>
                    <w:top w:w="0" w:type="dxa"/>
                    <w:left w:w="108" w:type="dxa"/>
                    <w:bottom w:w="0" w:type="dxa"/>
                    <w:right w:w="108" w:type="dxa"/>
                  </w:tcMar>
                </w:tcPr>
                <w:p w14:paraId="0296395C" w14:textId="77777777" w:rsidR="0098784B" w:rsidRPr="00F459DF" w:rsidRDefault="0098784B">
                  <w:pPr>
                    <w:spacing w:line="256" w:lineRule="auto"/>
                    <w:rPr>
                      <w:sz w:val="18"/>
                      <w:szCs w:val="18"/>
                      <w:lang w:val="en-NZ" w:eastAsia="en-NZ"/>
                    </w:rPr>
                  </w:pPr>
                </w:p>
              </w:tc>
            </w:tr>
            <w:tr w:rsidR="00A12E05" w:rsidRPr="00F459DF" w14:paraId="4494A1DD" w14:textId="77777777" w:rsidTr="00A12E05">
              <w:trPr>
                <w:trHeight w:val="931"/>
              </w:trPr>
              <w:tc>
                <w:tcPr>
                  <w:tcW w:w="164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5863A00E" w14:textId="77777777" w:rsidR="0098784B" w:rsidRPr="00F459DF" w:rsidRDefault="0098784B">
                  <w:pPr>
                    <w:spacing w:line="256" w:lineRule="auto"/>
                    <w:rPr>
                      <w:sz w:val="18"/>
                      <w:szCs w:val="18"/>
                      <w:lang w:val="en-NZ" w:eastAsia="en-NZ"/>
                    </w:rPr>
                  </w:pPr>
                  <w:r w:rsidRPr="00F459DF">
                    <w:rPr>
                      <w:sz w:val="18"/>
                      <w:szCs w:val="18"/>
                      <w:lang w:val="en-NZ" w:eastAsia="en-NZ"/>
                    </w:rPr>
                    <w:t>(d) Water Use Reduction Plan</w:t>
                  </w:r>
                </w:p>
              </w:tc>
              <w:tc>
                <w:tcPr>
                  <w:tcW w:w="1045" w:type="dxa"/>
                  <w:tcBorders>
                    <w:top w:val="nil"/>
                    <w:left w:val="nil"/>
                    <w:bottom w:val="single" w:sz="8" w:space="0" w:color="auto"/>
                    <w:right w:val="single" w:sz="8" w:space="0" w:color="auto"/>
                  </w:tcBorders>
                  <w:tcMar>
                    <w:top w:w="0" w:type="dxa"/>
                    <w:left w:w="108" w:type="dxa"/>
                    <w:bottom w:w="0" w:type="dxa"/>
                    <w:right w:w="108" w:type="dxa"/>
                  </w:tcMar>
                </w:tcPr>
                <w:p w14:paraId="01002FC7" w14:textId="77777777" w:rsidR="0098784B" w:rsidRPr="00F459DF" w:rsidRDefault="0098784B">
                  <w:pPr>
                    <w:spacing w:line="256" w:lineRule="auto"/>
                    <w:rPr>
                      <w:sz w:val="18"/>
                      <w:szCs w:val="18"/>
                      <w:lang w:val="en-NZ" w:eastAsia="en-NZ"/>
                    </w:rPr>
                  </w:pPr>
                </w:p>
              </w:tc>
              <w:tc>
                <w:tcPr>
                  <w:tcW w:w="3276" w:type="dxa"/>
                  <w:tcBorders>
                    <w:top w:val="nil"/>
                    <w:left w:val="nil"/>
                    <w:bottom w:val="single" w:sz="8" w:space="0" w:color="auto"/>
                    <w:right w:val="single" w:sz="8" w:space="0" w:color="auto"/>
                  </w:tcBorders>
                  <w:tcMar>
                    <w:top w:w="0" w:type="dxa"/>
                    <w:left w:w="108" w:type="dxa"/>
                    <w:bottom w:w="0" w:type="dxa"/>
                    <w:right w:w="108" w:type="dxa"/>
                  </w:tcMar>
                </w:tcPr>
                <w:p w14:paraId="7F358DFA" w14:textId="77777777" w:rsidR="0098784B" w:rsidRPr="00F459DF" w:rsidRDefault="0098784B">
                  <w:pPr>
                    <w:spacing w:line="256" w:lineRule="auto"/>
                    <w:rPr>
                      <w:sz w:val="18"/>
                      <w:szCs w:val="18"/>
                      <w:lang w:val="en-NZ" w:eastAsia="en-NZ"/>
                    </w:rPr>
                  </w:pPr>
                </w:p>
              </w:tc>
            </w:tr>
            <w:tr w:rsidR="00A12E05" w:rsidRPr="00F459DF" w14:paraId="1B73AC29" w14:textId="77777777" w:rsidTr="00A12E05">
              <w:trPr>
                <w:trHeight w:val="931"/>
              </w:trPr>
              <w:tc>
                <w:tcPr>
                  <w:tcW w:w="164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15126BD6" w14:textId="77777777" w:rsidR="0098784B" w:rsidRPr="00F459DF" w:rsidRDefault="0098784B">
                  <w:pPr>
                    <w:spacing w:line="256" w:lineRule="auto"/>
                    <w:rPr>
                      <w:sz w:val="18"/>
                      <w:szCs w:val="18"/>
                      <w:lang w:val="en-NZ" w:eastAsia="en-NZ"/>
                    </w:rPr>
                  </w:pPr>
                  <w:r w:rsidRPr="00F459DF">
                    <w:rPr>
                      <w:sz w:val="18"/>
                      <w:szCs w:val="18"/>
                      <w:lang w:val="en-NZ" w:eastAsia="en-NZ"/>
                    </w:rPr>
                    <w:lastRenderedPageBreak/>
                    <w:t>(e) Diversity or Equal Employment Plan</w:t>
                  </w:r>
                </w:p>
              </w:tc>
              <w:tc>
                <w:tcPr>
                  <w:tcW w:w="1045" w:type="dxa"/>
                  <w:tcBorders>
                    <w:top w:val="nil"/>
                    <w:left w:val="nil"/>
                    <w:bottom w:val="single" w:sz="8" w:space="0" w:color="auto"/>
                    <w:right w:val="single" w:sz="8" w:space="0" w:color="auto"/>
                  </w:tcBorders>
                  <w:tcMar>
                    <w:top w:w="0" w:type="dxa"/>
                    <w:left w:w="108" w:type="dxa"/>
                    <w:bottom w:w="0" w:type="dxa"/>
                    <w:right w:w="108" w:type="dxa"/>
                  </w:tcMar>
                </w:tcPr>
                <w:p w14:paraId="7EBFAE54" w14:textId="77777777" w:rsidR="0098784B" w:rsidRPr="00F459DF" w:rsidRDefault="0098784B">
                  <w:pPr>
                    <w:spacing w:line="256" w:lineRule="auto"/>
                    <w:rPr>
                      <w:sz w:val="18"/>
                      <w:szCs w:val="18"/>
                      <w:lang w:val="en-NZ" w:eastAsia="en-NZ"/>
                    </w:rPr>
                  </w:pPr>
                </w:p>
              </w:tc>
              <w:tc>
                <w:tcPr>
                  <w:tcW w:w="3276" w:type="dxa"/>
                  <w:tcBorders>
                    <w:top w:val="nil"/>
                    <w:left w:val="nil"/>
                    <w:bottom w:val="single" w:sz="8" w:space="0" w:color="auto"/>
                    <w:right w:val="single" w:sz="8" w:space="0" w:color="auto"/>
                  </w:tcBorders>
                  <w:tcMar>
                    <w:top w:w="0" w:type="dxa"/>
                    <w:left w:w="108" w:type="dxa"/>
                    <w:bottom w:w="0" w:type="dxa"/>
                    <w:right w:w="108" w:type="dxa"/>
                  </w:tcMar>
                </w:tcPr>
                <w:p w14:paraId="1A8FD88F" w14:textId="77777777" w:rsidR="0098784B" w:rsidRPr="00F459DF" w:rsidRDefault="0098784B">
                  <w:pPr>
                    <w:spacing w:line="256" w:lineRule="auto"/>
                    <w:rPr>
                      <w:sz w:val="18"/>
                      <w:szCs w:val="18"/>
                      <w:lang w:val="en-NZ" w:eastAsia="en-NZ"/>
                    </w:rPr>
                  </w:pPr>
                </w:p>
              </w:tc>
            </w:tr>
            <w:tr w:rsidR="00A12E05" w:rsidRPr="00F459DF" w14:paraId="21A1BDF0" w14:textId="77777777" w:rsidTr="00A12E05">
              <w:trPr>
                <w:trHeight w:val="710"/>
              </w:trPr>
              <w:tc>
                <w:tcPr>
                  <w:tcW w:w="1645" w:type="dxa"/>
                  <w:tcBorders>
                    <w:top w:val="nil"/>
                    <w:left w:val="single" w:sz="8" w:space="0" w:color="auto"/>
                    <w:bottom w:val="single" w:sz="8" w:space="0" w:color="auto"/>
                    <w:right w:val="single" w:sz="8" w:space="0" w:color="auto"/>
                  </w:tcBorders>
                  <w:tcMar>
                    <w:top w:w="0" w:type="dxa"/>
                    <w:left w:w="108" w:type="dxa"/>
                    <w:bottom w:w="0" w:type="dxa"/>
                    <w:right w:w="108" w:type="dxa"/>
                  </w:tcMar>
                  <w:hideMark/>
                </w:tcPr>
                <w:p w14:paraId="3FA05BF0" w14:textId="77777777" w:rsidR="0098784B" w:rsidRPr="00F459DF" w:rsidRDefault="0098784B">
                  <w:pPr>
                    <w:spacing w:line="256" w:lineRule="auto"/>
                    <w:rPr>
                      <w:sz w:val="18"/>
                      <w:szCs w:val="18"/>
                      <w:lang w:val="en-NZ" w:eastAsia="en-NZ"/>
                    </w:rPr>
                  </w:pPr>
                  <w:r w:rsidRPr="00F459DF">
                    <w:rPr>
                      <w:sz w:val="18"/>
                      <w:szCs w:val="18"/>
                      <w:lang w:val="en-NZ" w:eastAsia="en-NZ"/>
                    </w:rPr>
                    <w:t>(f) Business Continuity Plan</w:t>
                  </w:r>
                </w:p>
              </w:tc>
              <w:tc>
                <w:tcPr>
                  <w:tcW w:w="1045" w:type="dxa"/>
                  <w:tcBorders>
                    <w:top w:val="nil"/>
                    <w:left w:val="nil"/>
                    <w:bottom w:val="single" w:sz="8" w:space="0" w:color="auto"/>
                    <w:right w:val="single" w:sz="8" w:space="0" w:color="auto"/>
                  </w:tcBorders>
                  <w:tcMar>
                    <w:top w:w="0" w:type="dxa"/>
                    <w:left w:w="108" w:type="dxa"/>
                    <w:bottom w:w="0" w:type="dxa"/>
                    <w:right w:w="108" w:type="dxa"/>
                  </w:tcMar>
                </w:tcPr>
                <w:p w14:paraId="05F3E520" w14:textId="77777777" w:rsidR="0098784B" w:rsidRPr="00F459DF" w:rsidRDefault="0098784B">
                  <w:pPr>
                    <w:spacing w:line="256" w:lineRule="auto"/>
                    <w:rPr>
                      <w:sz w:val="18"/>
                      <w:szCs w:val="18"/>
                      <w:lang w:val="en-NZ" w:eastAsia="en-NZ"/>
                    </w:rPr>
                  </w:pPr>
                </w:p>
              </w:tc>
              <w:tc>
                <w:tcPr>
                  <w:tcW w:w="3276" w:type="dxa"/>
                  <w:tcBorders>
                    <w:top w:val="nil"/>
                    <w:left w:val="nil"/>
                    <w:bottom w:val="single" w:sz="8" w:space="0" w:color="auto"/>
                    <w:right w:val="single" w:sz="8" w:space="0" w:color="auto"/>
                  </w:tcBorders>
                  <w:tcMar>
                    <w:top w:w="0" w:type="dxa"/>
                    <w:left w:w="108" w:type="dxa"/>
                    <w:bottom w:w="0" w:type="dxa"/>
                    <w:right w:w="108" w:type="dxa"/>
                  </w:tcMar>
                </w:tcPr>
                <w:p w14:paraId="78A9B56B" w14:textId="77777777" w:rsidR="0098784B" w:rsidRPr="00F459DF" w:rsidRDefault="0098784B">
                  <w:pPr>
                    <w:spacing w:line="256" w:lineRule="auto"/>
                    <w:rPr>
                      <w:sz w:val="18"/>
                      <w:szCs w:val="18"/>
                      <w:lang w:val="en-NZ" w:eastAsia="en-NZ"/>
                    </w:rPr>
                  </w:pPr>
                </w:p>
              </w:tc>
            </w:tr>
          </w:tbl>
          <w:p w14:paraId="55006199" w14:textId="77777777" w:rsidR="0098784B" w:rsidRPr="00F459DF" w:rsidRDefault="0098784B">
            <w:pPr>
              <w:rPr>
                <w:sz w:val="18"/>
                <w:szCs w:val="18"/>
                <w:lang w:val="en-NZ"/>
              </w:rPr>
            </w:pPr>
          </w:p>
        </w:tc>
      </w:tr>
    </w:tbl>
    <w:p w14:paraId="6AF218C7" w14:textId="77777777" w:rsidR="0098784B" w:rsidRPr="00F459DF" w:rsidRDefault="0098784B" w:rsidP="001A01FB">
      <w:pPr>
        <w:pStyle w:val="BodyText"/>
        <w:rPr>
          <w:rFonts w:cstheme="minorHAnsi"/>
          <w:b/>
          <w:bCs/>
          <w:sz w:val="18"/>
          <w:szCs w:val="18"/>
          <w:lang w:val="en-NZ"/>
        </w:rPr>
      </w:pPr>
    </w:p>
    <w:p w14:paraId="549C4C52" w14:textId="77777777" w:rsidR="00AE7956" w:rsidRPr="00F459DF" w:rsidRDefault="00AE7956" w:rsidP="00AE7956">
      <w:pPr>
        <w:pStyle w:val="BodyText"/>
        <w:rPr>
          <w:rFonts w:cstheme="minorHAnsi"/>
          <w:sz w:val="18"/>
          <w:szCs w:val="18"/>
          <w:lang w:val="en-NZ"/>
        </w:rPr>
      </w:pPr>
    </w:p>
    <w:p w14:paraId="5E4DE73B" w14:textId="2149F6B2" w:rsidR="00AE7956" w:rsidRPr="00F459DF" w:rsidRDefault="00AE7956" w:rsidP="00AE7956">
      <w:pPr>
        <w:pStyle w:val="BodyText"/>
        <w:rPr>
          <w:rFonts w:cstheme="minorHAnsi"/>
          <w:sz w:val="18"/>
          <w:szCs w:val="18"/>
          <w:lang w:val="en-NZ"/>
        </w:rPr>
      </w:pPr>
    </w:p>
    <w:p w14:paraId="11BFF510" w14:textId="32823B2E" w:rsidR="00AE7956" w:rsidRPr="00F459DF" w:rsidRDefault="00AE7956" w:rsidP="00AE7956">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4021B3E6" w14:textId="14920D82" w:rsidR="00AE7956" w:rsidRPr="00F459DF" w:rsidRDefault="00AE7956" w:rsidP="00AE7956">
      <w:pPr>
        <w:pStyle w:val="BodyText"/>
        <w:rPr>
          <w:rFonts w:cstheme="minorHAnsi"/>
          <w:sz w:val="18"/>
          <w:szCs w:val="18"/>
          <w:lang w:val="en-NZ"/>
        </w:rPr>
      </w:pPr>
      <w:r w:rsidRPr="00F459DF">
        <w:rPr>
          <w:rFonts w:cstheme="minorHAnsi"/>
          <w:sz w:val="18"/>
          <w:szCs w:val="18"/>
          <w:lang w:val="en-NZ"/>
        </w:rPr>
        <w:t xml:space="preserve">Position in </w:t>
      </w:r>
      <w:r w:rsidR="00496B77" w:rsidRPr="00F459DF">
        <w:rPr>
          <w:rFonts w:cstheme="minorHAnsi"/>
          <w:sz w:val="18"/>
          <w:szCs w:val="18"/>
          <w:lang w:val="en-NZ"/>
        </w:rPr>
        <w:t>Contracting Company .</w:t>
      </w:r>
      <w:r w:rsidRPr="00F459DF">
        <w:rPr>
          <w:rFonts w:cstheme="minorHAnsi"/>
          <w:sz w:val="18"/>
          <w:szCs w:val="18"/>
          <w:lang w:val="en-NZ"/>
        </w:rPr>
        <w:t>:</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7FF5F5C" w14:textId="6BE2FFB0" w:rsidR="00AE7956" w:rsidRPr="00F459DF" w:rsidRDefault="00AE7956" w:rsidP="00AE7956">
      <w:pPr>
        <w:pStyle w:val="BodyText"/>
        <w:rPr>
          <w:rFonts w:cstheme="minorHAnsi"/>
          <w:i/>
          <w:iCs/>
          <w:sz w:val="18"/>
          <w:szCs w:val="18"/>
          <w:lang w:val="en-NZ"/>
        </w:rPr>
      </w:pPr>
    </w:p>
    <w:p w14:paraId="4C70F418" w14:textId="77777777" w:rsidR="00EA466D" w:rsidRPr="00F459DF" w:rsidRDefault="00AE7956" w:rsidP="00AE7956">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95095CA" w14:textId="77777777" w:rsidR="00EA466D" w:rsidRPr="00F459DF" w:rsidRDefault="00EA466D" w:rsidP="00AE7956">
      <w:pPr>
        <w:pStyle w:val="BodyText"/>
        <w:rPr>
          <w:rFonts w:cstheme="minorHAnsi"/>
          <w:sz w:val="18"/>
          <w:szCs w:val="18"/>
          <w:u w:val="single"/>
          <w:lang w:val="en-NZ"/>
        </w:rPr>
      </w:pPr>
    </w:p>
    <w:p w14:paraId="2101D920" w14:textId="24512DA3" w:rsidR="00AE7956" w:rsidRPr="00F459DF" w:rsidRDefault="00AE7956" w:rsidP="00AE7956">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290FE2D9" w14:textId="77777777" w:rsidR="00EA466D" w:rsidRPr="00F459DF" w:rsidRDefault="00EA466D" w:rsidP="00AE7956">
      <w:pPr>
        <w:pStyle w:val="BodyText"/>
        <w:rPr>
          <w:rFonts w:cstheme="minorHAnsi"/>
          <w:sz w:val="18"/>
          <w:szCs w:val="18"/>
          <w:lang w:val="en-NZ"/>
        </w:rPr>
      </w:pPr>
    </w:p>
    <w:p w14:paraId="5EF36C30" w14:textId="10F0B164" w:rsidR="00AE7956" w:rsidRPr="00F459DF" w:rsidRDefault="00AE7956" w:rsidP="00AE7956">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10D8FD63" w14:textId="7CD2044B" w:rsidR="00A71EB3" w:rsidRPr="00F459DF" w:rsidRDefault="00AE7956" w:rsidP="00A71EB3">
      <w:pPr>
        <w:pStyle w:val="BodyText"/>
        <w:rPr>
          <w:rFonts w:cstheme="minorHAnsi"/>
          <w:b/>
          <w:bCs/>
          <w:sz w:val="40"/>
          <w:szCs w:val="40"/>
          <w:lang w:val="en-NZ"/>
        </w:rPr>
      </w:pPr>
      <w:r w:rsidRPr="00F459DF">
        <w:rPr>
          <w:rFonts w:cstheme="minorHAnsi"/>
          <w:sz w:val="20"/>
          <w:szCs w:val="20"/>
          <w:lang w:val="en-NZ"/>
        </w:rPr>
        <w:br w:type="page"/>
      </w:r>
      <w:r w:rsidR="00A71EB3" w:rsidRPr="00F459DF">
        <w:rPr>
          <w:rFonts w:cstheme="minorHAnsi"/>
          <w:b/>
          <w:bCs/>
          <w:w w:val="90"/>
          <w:sz w:val="40"/>
          <w:szCs w:val="40"/>
          <w:u w:color="000000"/>
          <w:lang w:val="en-NZ"/>
        </w:rPr>
        <w:lastRenderedPageBreak/>
        <w:t>APPENDIX 5 — PROJECT MANAGEMENT VERIFICATION LETTER</w:t>
      </w:r>
      <w:r w:rsidR="00A71EB3" w:rsidRPr="00F459DF">
        <w:rPr>
          <w:rFonts w:cstheme="minorHAnsi"/>
          <w:b/>
          <w:bCs/>
          <w:sz w:val="40"/>
          <w:szCs w:val="40"/>
          <w:u w:color="000000"/>
          <w:lang w:val="en-NZ"/>
        </w:rPr>
        <w:tab/>
      </w:r>
    </w:p>
    <w:p w14:paraId="6F7D87A5" w14:textId="7E14B093" w:rsidR="00A71EB3" w:rsidRPr="00F459DF" w:rsidRDefault="00A71EB3" w:rsidP="00A71EB3">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3DC9A620" w14:textId="77777777" w:rsidR="00A71EB3" w:rsidRPr="00F459DF" w:rsidRDefault="00A71EB3" w:rsidP="00A71EB3">
      <w:pPr>
        <w:pStyle w:val="BodyText"/>
        <w:rPr>
          <w:rFonts w:cstheme="minorHAnsi"/>
          <w:sz w:val="18"/>
          <w:szCs w:val="18"/>
          <w:lang w:val="en-NZ"/>
        </w:rPr>
      </w:pPr>
    </w:p>
    <w:p w14:paraId="7BF6E3BA"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Date</w:t>
      </w:r>
    </w:p>
    <w:p w14:paraId="498B490F" w14:textId="77777777" w:rsidR="00A71EB3" w:rsidRPr="00F459DF" w:rsidRDefault="00A71EB3" w:rsidP="00A71EB3">
      <w:pPr>
        <w:pStyle w:val="BodyText"/>
        <w:rPr>
          <w:rFonts w:cstheme="minorHAnsi"/>
          <w:sz w:val="18"/>
          <w:szCs w:val="18"/>
          <w:lang w:val="en-NZ"/>
        </w:rPr>
      </w:pPr>
    </w:p>
    <w:p w14:paraId="7F7EB344"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Manager, Technical Services and Design</w:t>
      </w:r>
    </w:p>
    <w:p w14:paraId="3AB02A58" w14:textId="7E77EC49" w:rsidR="00A71EB3" w:rsidRPr="00F459DF" w:rsidRDefault="000C4D36" w:rsidP="00A71EB3">
      <w:pPr>
        <w:pStyle w:val="BodyText"/>
        <w:rPr>
          <w:rFonts w:cstheme="minorHAnsi"/>
          <w:sz w:val="18"/>
          <w:szCs w:val="18"/>
          <w:lang w:val="en-NZ"/>
        </w:rPr>
      </w:pPr>
      <w:r w:rsidRPr="00F459DF">
        <w:rPr>
          <w:rFonts w:cstheme="minorHAnsi"/>
          <w:sz w:val="18"/>
          <w:szCs w:val="18"/>
          <w:lang w:val="en-NZ"/>
        </w:rPr>
        <w:t>Technical Services</w:t>
      </w:r>
      <w:r w:rsidR="00690479" w:rsidRPr="00F459DF">
        <w:rPr>
          <w:rFonts w:cstheme="minorHAnsi"/>
          <w:sz w:val="18"/>
          <w:szCs w:val="18"/>
          <w:lang w:val="en-NZ"/>
        </w:rPr>
        <w:t xml:space="preserve"> and Design Unit</w:t>
      </w:r>
    </w:p>
    <w:p w14:paraId="13554884"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Christchurch City Council</w:t>
      </w:r>
    </w:p>
    <w:p w14:paraId="49CB9B90"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PO Box 73011</w:t>
      </w:r>
    </w:p>
    <w:p w14:paraId="231BB237"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Christchurch   8154</w:t>
      </w:r>
    </w:p>
    <w:p w14:paraId="7890A5B8" w14:textId="77777777" w:rsidR="00A71EB3" w:rsidRPr="00F459DF" w:rsidRDefault="00A71EB3" w:rsidP="00A71EB3">
      <w:pPr>
        <w:pStyle w:val="BodyText"/>
        <w:rPr>
          <w:rFonts w:cstheme="minorHAnsi"/>
          <w:sz w:val="18"/>
          <w:szCs w:val="18"/>
          <w:lang w:val="en-NZ"/>
        </w:rPr>
      </w:pPr>
    </w:p>
    <w:p w14:paraId="60327775"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Dear Sir/Madam</w:t>
      </w:r>
    </w:p>
    <w:p w14:paraId="0B1DA7D6" w14:textId="77777777" w:rsidR="00A71EB3" w:rsidRPr="00F459DF" w:rsidRDefault="00A71EB3" w:rsidP="00A71EB3">
      <w:pPr>
        <w:pStyle w:val="BodyText"/>
        <w:rPr>
          <w:rFonts w:cstheme="minorHAnsi"/>
          <w:sz w:val="18"/>
          <w:szCs w:val="18"/>
          <w:lang w:val="en-NZ"/>
        </w:rPr>
      </w:pPr>
    </w:p>
    <w:p w14:paraId="0BBC788A" w14:textId="46BDD0B1" w:rsidR="00A71EB3" w:rsidRPr="00F459DF" w:rsidRDefault="00A71EB3" w:rsidP="00A71EB3">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Project Management Verification</w:t>
      </w:r>
    </w:p>
    <w:p w14:paraId="5868F7A9" w14:textId="77777777" w:rsidR="00A71EB3" w:rsidRPr="00F459DF" w:rsidRDefault="00A71EB3" w:rsidP="00A71EB3">
      <w:pPr>
        <w:pStyle w:val="BodyText"/>
        <w:rPr>
          <w:rFonts w:cstheme="minorHAnsi"/>
          <w:sz w:val="18"/>
          <w:szCs w:val="18"/>
          <w:lang w:val="en-NZ"/>
        </w:rPr>
      </w:pPr>
    </w:p>
    <w:p w14:paraId="4DF1EAB5" w14:textId="73A731BD" w:rsidR="00A71EB3" w:rsidRPr="00F459DF" w:rsidRDefault="00A71EB3" w:rsidP="00A71EB3">
      <w:pPr>
        <w:pStyle w:val="BodyText"/>
        <w:rPr>
          <w:rFonts w:cstheme="minorHAnsi"/>
          <w:sz w:val="18"/>
          <w:szCs w:val="18"/>
          <w:lang w:val="en-NZ"/>
        </w:rPr>
      </w:pPr>
      <w:r w:rsidRPr="00F459DF">
        <w:rPr>
          <w:rFonts w:cstheme="minorHAnsi"/>
          <w:sz w:val="18"/>
          <w:szCs w:val="18"/>
          <w:lang w:val="en-NZ"/>
        </w:rPr>
        <w:t>In relation to the Christchurch City Council Roading and Structures Contractor Prequalification process I have been asked to confirm that in my opinion</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xml:space="preserve">) has satisfactorily completed </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projects</w:t>
      </w:r>
      <w:r w:rsidRPr="00F459DF">
        <w:rPr>
          <w:rFonts w:cstheme="minorHAnsi"/>
          <w:sz w:val="18"/>
          <w:szCs w:val="18"/>
          <w:lang w:val="en-NZ"/>
        </w:rPr>
        <w:t>) to the value of</w:t>
      </w:r>
      <w:r w:rsidRPr="00F459DF">
        <w:rPr>
          <w:rFonts w:cstheme="minorHAnsi"/>
          <w:sz w:val="18"/>
          <w:szCs w:val="18"/>
          <w:u w:val="single"/>
          <w:lang w:val="en-NZ"/>
        </w:rPr>
        <w:t xml:space="preserve">                                          </w:t>
      </w:r>
      <w:r w:rsidRPr="00F459DF">
        <w:rPr>
          <w:rFonts w:cstheme="minorHAnsi"/>
          <w:sz w:val="18"/>
          <w:szCs w:val="18"/>
          <w:u w:val="single"/>
          <w:lang w:val="en-NZ"/>
        </w:rPr>
        <w:tab/>
        <w:t xml:space="preserve">                                                    </w:t>
      </w:r>
      <w:r w:rsidRPr="00F459DF">
        <w:rPr>
          <w:rFonts w:cstheme="minorHAnsi"/>
          <w:sz w:val="18"/>
          <w:szCs w:val="18"/>
          <w:lang w:val="en-NZ"/>
        </w:rPr>
        <w:t>(</w:t>
      </w:r>
      <w:r w:rsidRPr="00F459DF">
        <w:rPr>
          <w:rFonts w:cstheme="minorHAnsi"/>
          <w:i/>
          <w:iCs/>
          <w:sz w:val="18"/>
          <w:szCs w:val="18"/>
          <w:lang w:val="en-NZ"/>
        </w:rPr>
        <w:t>value</w:t>
      </w:r>
      <w:r w:rsidRPr="00F459DF">
        <w:rPr>
          <w:rFonts w:cstheme="minorHAnsi"/>
          <w:sz w:val="18"/>
          <w:szCs w:val="18"/>
          <w:lang w:val="en-NZ"/>
        </w:rPr>
        <w:t>). In my view</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is capable of providing (</w:t>
      </w:r>
      <w:r w:rsidRPr="00F459DF">
        <w:rPr>
          <w:rFonts w:cstheme="minorHAnsi"/>
          <w:i/>
          <w:iCs/>
          <w:sz w:val="18"/>
          <w:szCs w:val="18"/>
          <w:lang w:val="en-NZ"/>
        </w:rPr>
        <w:t>strike out the options that do not apply</w:t>
      </w:r>
      <w:r w:rsidRPr="00F459DF">
        <w:rPr>
          <w:rFonts w:cstheme="minorHAnsi"/>
          <w:sz w:val="18"/>
          <w:szCs w:val="18"/>
          <w:lang w:val="en-NZ"/>
        </w:rPr>
        <w:t>):</w:t>
      </w:r>
    </w:p>
    <w:p w14:paraId="54C5F333" w14:textId="7CBC31EF" w:rsidR="00A71EB3" w:rsidRPr="00F459DF" w:rsidRDefault="00A71EB3" w:rsidP="00A71EB3">
      <w:pPr>
        <w:pStyle w:val="BodyText"/>
        <w:numPr>
          <w:ilvl w:val="0"/>
          <w:numId w:val="34"/>
        </w:numPr>
        <w:rPr>
          <w:rFonts w:cstheme="minorHAnsi"/>
          <w:sz w:val="18"/>
          <w:szCs w:val="18"/>
          <w:lang w:val="en-NZ"/>
        </w:rPr>
      </w:pPr>
      <w:r w:rsidRPr="00F459DF">
        <w:rPr>
          <w:rFonts w:cstheme="minorHAnsi"/>
          <w:sz w:val="18"/>
          <w:szCs w:val="18"/>
          <w:lang w:val="en-NZ"/>
        </w:rPr>
        <w:t>Technically Complex (Level A, B and C) project management</w:t>
      </w:r>
    </w:p>
    <w:p w14:paraId="7F9FFB76" w14:textId="0621C652" w:rsidR="00A71EB3" w:rsidRPr="00F459DF" w:rsidRDefault="00A71EB3" w:rsidP="00A71EB3">
      <w:pPr>
        <w:pStyle w:val="BodyText"/>
        <w:numPr>
          <w:ilvl w:val="0"/>
          <w:numId w:val="34"/>
        </w:numPr>
        <w:rPr>
          <w:rFonts w:cstheme="minorHAnsi"/>
          <w:sz w:val="18"/>
          <w:szCs w:val="18"/>
          <w:lang w:val="en-NZ"/>
        </w:rPr>
      </w:pPr>
      <w:r w:rsidRPr="00F459DF">
        <w:rPr>
          <w:rFonts w:cstheme="minorHAnsi"/>
          <w:sz w:val="18"/>
          <w:szCs w:val="18"/>
          <w:lang w:val="en-NZ"/>
        </w:rPr>
        <w:t>Level D management</w:t>
      </w:r>
    </w:p>
    <w:p w14:paraId="377ECEDC" w14:textId="59B09558" w:rsidR="00A71EB3" w:rsidRPr="00F459DF" w:rsidRDefault="00A71EB3" w:rsidP="00A71EB3">
      <w:pPr>
        <w:pStyle w:val="BodyText"/>
        <w:rPr>
          <w:rFonts w:cstheme="minorHAnsi"/>
          <w:sz w:val="18"/>
          <w:szCs w:val="18"/>
          <w:lang w:val="en-NZ"/>
        </w:rPr>
      </w:pPr>
      <w:r w:rsidRPr="00F459DF">
        <w:rPr>
          <w:rFonts w:cstheme="minorHAnsi"/>
          <w:sz w:val="18"/>
          <w:szCs w:val="18"/>
          <w:lang w:val="en-NZ"/>
        </w:rPr>
        <w:t xml:space="preserve">And meets all the attribute requirements for the above level as described in </w:t>
      </w:r>
      <w:r w:rsidR="00A32B20" w:rsidRPr="00F459DF">
        <w:rPr>
          <w:rFonts w:cstheme="minorHAnsi"/>
          <w:sz w:val="18"/>
          <w:szCs w:val="18"/>
          <w:lang w:val="en-NZ"/>
        </w:rPr>
        <w:t>Section 4</w:t>
      </w:r>
      <w:r w:rsidRPr="00F459DF">
        <w:rPr>
          <w:rFonts w:cstheme="minorHAnsi"/>
          <w:sz w:val="18"/>
          <w:szCs w:val="18"/>
          <w:lang w:val="en-NZ"/>
        </w:rPr>
        <w:t xml:space="preserve"> of the Manual for Roading and Structures Contractor Prequalification for Authorised Christchurch City Council Roading and Structures Work.</w:t>
      </w:r>
    </w:p>
    <w:p w14:paraId="1114BF6F" w14:textId="7DE6CAB2" w:rsidR="00A71EB3" w:rsidRPr="00F459DF" w:rsidRDefault="00A71EB3" w:rsidP="00A71EB3">
      <w:pPr>
        <w:pStyle w:val="BodyText"/>
        <w:rPr>
          <w:rFonts w:cstheme="minorHAnsi"/>
          <w:sz w:val="18"/>
          <w:szCs w:val="18"/>
          <w:lang w:val="en-NZ"/>
        </w:rPr>
      </w:pPr>
      <w:r w:rsidRPr="00F459DF">
        <w:rPr>
          <w:rFonts w:cstheme="minorHAnsi"/>
          <w:sz w:val="18"/>
          <w:szCs w:val="18"/>
          <w:lang w:val="en-NZ"/>
        </w:rPr>
        <w:t>I understand that staff CV’s will be supplied to the Council as part of this application for Contractor Prequalification.</w:t>
      </w:r>
    </w:p>
    <w:p w14:paraId="16D2A478" w14:textId="213441D8" w:rsidR="00A71EB3" w:rsidRPr="00F459DF" w:rsidRDefault="00A71EB3" w:rsidP="00A71EB3">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29FC3B34" w14:textId="77777777" w:rsidR="00A71EB3" w:rsidRPr="00F459DF" w:rsidRDefault="00A71EB3" w:rsidP="00A71EB3">
      <w:pPr>
        <w:pStyle w:val="BodyText"/>
        <w:rPr>
          <w:rFonts w:cstheme="minorHAnsi"/>
          <w:sz w:val="18"/>
          <w:szCs w:val="18"/>
          <w:lang w:val="en-NZ"/>
        </w:rPr>
      </w:pPr>
    </w:p>
    <w:p w14:paraId="4C7808CA" w14:textId="77777777" w:rsidR="00A71EB3" w:rsidRPr="00F459DF" w:rsidRDefault="00A71EB3" w:rsidP="00A71EB3">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33F6117D" w14:textId="77777777" w:rsidR="00A71EB3" w:rsidRPr="00F459DF" w:rsidRDefault="00A71EB3" w:rsidP="00A71EB3">
      <w:pPr>
        <w:pStyle w:val="BodyText"/>
        <w:rPr>
          <w:rFonts w:cstheme="minorHAnsi"/>
          <w:sz w:val="18"/>
          <w:szCs w:val="18"/>
          <w:lang w:val="en-NZ"/>
        </w:rPr>
      </w:pPr>
      <w:r w:rsidRPr="00F459DF">
        <w:rPr>
          <w:rFonts w:cstheme="minorHAnsi"/>
          <w:sz w:val="18"/>
          <w:szCs w:val="18"/>
          <w:lang w:val="en-NZ"/>
        </w:rPr>
        <w:t>Position in Supervising Authority:</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0209B5AA" w14:textId="77777777" w:rsidR="00A71EB3" w:rsidRPr="00F459DF" w:rsidRDefault="00A71EB3" w:rsidP="00A71EB3">
      <w:pPr>
        <w:pStyle w:val="BodyText"/>
        <w:rPr>
          <w:rFonts w:cstheme="minorHAnsi"/>
          <w:i/>
          <w:iCs/>
          <w:sz w:val="18"/>
          <w:szCs w:val="18"/>
          <w:lang w:val="en-NZ"/>
        </w:rPr>
      </w:pPr>
      <w:r w:rsidRPr="00F459DF">
        <w:rPr>
          <w:rFonts w:cstheme="minorHAnsi"/>
          <w:i/>
          <w:iCs/>
          <w:sz w:val="18"/>
          <w:szCs w:val="18"/>
          <w:lang w:val="en-NZ"/>
        </w:rPr>
        <w:t>(Engineer to Contract/Project Manager)</w:t>
      </w:r>
    </w:p>
    <w:p w14:paraId="76B09138" w14:textId="77777777" w:rsidR="007632B4" w:rsidRPr="00F459DF" w:rsidRDefault="00A71EB3" w:rsidP="00A71EB3">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498AF8A6" w14:textId="5EA83971" w:rsidR="00A71EB3" w:rsidRPr="00F459DF" w:rsidRDefault="00A71EB3" w:rsidP="00A71EB3">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76B70AE" w14:textId="77777777" w:rsidR="007632B4" w:rsidRPr="00F459DF" w:rsidRDefault="007632B4" w:rsidP="00A71EB3">
      <w:pPr>
        <w:pStyle w:val="BodyText"/>
        <w:rPr>
          <w:rFonts w:cstheme="minorHAnsi"/>
          <w:sz w:val="18"/>
          <w:szCs w:val="18"/>
          <w:lang w:val="en-NZ"/>
        </w:rPr>
      </w:pPr>
    </w:p>
    <w:p w14:paraId="7371D37E" w14:textId="77777777" w:rsidR="00A71EB3" w:rsidRPr="00F459DF" w:rsidRDefault="00A71EB3" w:rsidP="00A71EB3">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40E89ACA" w14:textId="36870263" w:rsidR="00A71EB3" w:rsidRPr="00F459DF" w:rsidRDefault="00A71EB3">
      <w:pPr>
        <w:spacing w:after="160" w:line="259" w:lineRule="auto"/>
        <w:rPr>
          <w:rFonts w:cstheme="minorHAnsi"/>
          <w:szCs w:val="20"/>
          <w:u w:val="single"/>
          <w:lang w:val="en-NZ"/>
        </w:rPr>
      </w:pPr>
      <w:r w:rsidRPr="00F459DF">
        <w:rPr>
          <w:rFonts w:cstheme="minorHAnsi"/>
          <w:szCs w:val="20"/>
          <w:u w:val="single"/>
          <w:lang w:val="en-NZ"/>
        </w:rPr>
        <w:br w:type="page"/>
      </w:r>
    </w:p>
    <w:p w14:paraId="66B3CA85" w14:textId="1F694A03" w:rsidR="00587227" w:rsidRPr="00F459DF" w:rsidRDefault="00587227" w:rsidP="00587227">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6 — CO-OPERATION AND PARTNERING VERIFICATION LETTER</w:t>
      </w:r>
      <w:r w:rsidRPr="00F459DF">
        <w:rPr>
          <w:rFonts w:cstheme="minorHAnsi"/>
          <w:b/>
          <w:bCs/>
          <w:sz w:val="40"/>
          <w:szCs w:val="40"/>
          <w:u w:color="000000"/>
          <w:lang w:val="en-NZ"/>
        </w:rPr>
        <w:tab/>
      </w:r>
    </w:p>
    <w:p w14:paraId="1A6D3998" w14:textId="3B2788E3" w:rsidR="00587227" w:rsidRPr="00F459DF" w:rsidRDefault="00587227" w:rsidP="00587227">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6B47378F" w14:textId="77777777" w:rsidR="00587227" w:rsidRPr="00F459DF" w:rsidRDefault="00587227" w:rsidP="00587227">
      <w:pPr>
        <w:pStyle w:val="BodyText"/>
        <w:rPr>
          <w:rFonts w:cstheme="minorHAnsi"/>
          <w:sz w:val="18"/>
          <w:szCs w:val="18"/>
          <w:lang w:val="en-NZ"/>
        </w:rPr>
      </w:pPr>
    </w:p>
    <w:p w14:paraId="262B63C2"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Date</w:t>
      </w:r>
    </w:p>
    <w:p w14:paraId="699ED839" w14:textId="77777777" w:rsidR="00587227" w:rsidRPr="00F459DF" w:rsidRDefault="00587227" w:rsidP="00587227">
      <w:pPr>
        <w:pStyle w:val="BodyText"/>
        <w:rPr>
          <w:rFonts w:cstheme="minorHAnsi"/>
          <w:sz w:val="18"/>
          <w:szCs w:val="18"/>
          <w:lang w:val="en-NZ"/>
        </w:rPr>
      </w:pPr>
    </w:p>
    <w:p w14:paraId="0DD9FF3E"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Manager, Technical Services and Design</w:t>
      </w:r>
    </w:p>
    <w:p w14:paraId="7F219CA6" w14:textId="665E2F4D" w:rsidR="00587227" w:rsidRPr="00F459DF" w:rsidRDefault="000C4D36" w:rsidP="00587227">
      <w:pPr>
        <w:pStyle w:val="BodyText"/>
        <w:rPr>
          <w:rFonts w:cstheme="minorHAnsi"/>
          <w:sz w:val="18"/>
          <w:szCs w:val="18"/>
          <w:lang w:val="en-NZ"/>
        </w:rPr>
      </w:pPr>
      <w:r w:rsidRPr="00F459DF">
        <w:rPr>
          <w:rFonts w:cstheme="minorHAnsi"/>
          <w:sz w:val="18"/>
          <w:szCs w:val="18"/>
          <w:lang w:val="en-NZ"/>
        </w:rPr>
        <w:t>Technical Services and Design Unit</w:t>
      </w:r>
    </w:p>
    <w:p w14:paraId="4783962C"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Christchurch City Council</w:t>
      </w:r>
    </w:p>
    <w:p w14:paraId="1E24F838"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PO Box 73011</w:t>
      </w:r>
    </w:p>
    <w:p w14:paraId="0B5334D8"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Christchurch   8154</w:t>
      </w:r>
    </w:p>
    <w:p w14:paraId="121EF44D" w14:textId="77777777" w:rsidR="00587227" w:rsidRPr="00F459DF" w:rsidRDefault="00587227" w:rsidP="00587227">
      <w:pPr>
        <w:pStyle w:val="BodyText"/>
        <w:rPr>
          <w:rFonts w:cstheme="minorHAnsi"/>
          <w:sz w:val="18"/>
          <w:szCs w:val="18"/>
          <w:lang w:val="en-NZ"/>
        </w:rPr>
      </w:pPr>
    </w:p>
    <w:p w14:paraId="488ED96E"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Dear Sir/Madam</w:t>
      </w:r>
    </w:p>
    <w:p w14:paraId="2B38384A" w14:textId="77777777" w:rsidR="00587227" w:rsidRPr="00F459DF" w:rsidRDefault="00587227" w:rsidP="00587227">
      <w:pPr>
        <w:pStyle w:val="BodyText"/>
        <w:rPr>
          <w:rFonts w:cstheme="minorHAnsi"/>
          <w:sz w:val="18"/>
          <w:szCs w:val="18"/>
          <w:lang w:val="en-NZ"/>
        </w:rPr>
      </w:pPr>
    </w:p>
    <w:p w14:paraId="26D434DE" w14:textId="1D9A49CB" w:rsidR="00587227" w:rsidRPr="00F459DF" w:rsidRDefault="00587227" w:rsidP="00587227">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Co-operation and Partnering Verification</w:t>
      </w:r>
    </w:p>
    <w:p w14:paraId="35FCF527" w14:textId="77777777" w:rsidR="00587227" w:rsidRPr="00F459DF" w:rsidRDefault="00587227" w:rsidP="00587227">
      <w:pPr>
        <w:pStyle w:val="BodyText"/>
        <w:rPr>
          <w:rFonts w:cstheme="minorHAnsi"/>
          <w:sz w:val="18"/>
          <w:szCs w:val="18"/>
          <w:lang w:val="en-NZ"/>
        </w:rPr>
      </w:pPr>
    </w:p>
    <w:p w14:paraId="44559E1A"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In relation to the Christchurch City Council Roading and Structures Contractor Prequalification process I have been asked to confirm that in my opinion</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xml:space="preserve">) has satisfactorily completed </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projects</w:t>
      </w:r>
      <w:r w:rsidRPr="00F459DF">
        <w:rPr>
          <w:rFonts w:cstheme="minorHAnsi"/>
          <w:sz w:val="18"/>
          <w:szCs w:val="18"/>
          <w:lang w:val="en-NZ"/>
        </w:rPr>
        <w:t>) to the value of</w:t>
      </w:r>
      <w:r w:rsidRPr="00F459DF">
        <w:rPr>
          <w:rFonts w:cstheme="minorHAnsi"/>
          <w:sz w:val="18"/>
          <w:szCs w:val="18"/>
          <w:u w:val="single"/>
          <w:lang w:val="en-NZ"/>
        </w:rPr>
        <w:t xml:space="preserve">                                          </w:t>
      </w:r>
      <w:r w:rsidRPr="00F459DF">
        <w:rPr>
          <w:rFonts w:cstheme="minorHAnsi"/>
          <w:sz w:val="18"/>
          <w:szCs w:val="18"/>
          <w:u w:val="single"/>
          <w:lang w:val="en-NZ"/>
        </w:rPr>
        <w:tab/>
        <w:t xml:space="preserve">                                                    </w:t>
      </w:r>
      <w:r w:rsidRPr="00F459DF">
        <w:rPr>
          <w:rFonts w:cstheme="minorHAnsi"/>
          <w:sz w:val="18"/>
          <w:szCs w:val="18"/>
          <w:lang w:val="en-NZ"/>
        </w:rPr>
        <w:t>(</w:t>
      </w:r>
      <w:r w:rsidRPr="00F459DF">
        <w:rPr>
          <w:rFonts w:cstheme="minorHAnsi"/>
          <w:i/>
          <w:iCs/>
          <w:sz w:val="18"/>
          <w:szCs w:val="18"/>
          <w:lang w:val="en-NZ"/>
        </w:rPr>
        <w:t>value</w:t>
      </w:r>
      <w:r w:rsidRPr="00F459DF">
        <w:rPr>
          <w:rFonts w:cstheme="minorHAnsi"/>
          <w:sz w:val="18"/>
          <w:szCs w:val="18"/>
          <w:lang w:val="en-NZ"/>
        </w:rPr>
        <w:t>). In my view</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is capable of providing (</w:t>
      </w:r>
      <w:r w:rsidRPr="00F459DF">
        <w:rPr>
          <w:rFonts w:cstheme="minorHAnsi"/>
          <w:i/>
          <w:iCs/>
          <w:sz w:val="18"/>
          <w:szCs w:val="18"/>
          <w:lang w:val="en-NZ"/>
        </w:rPr>
        <w:t>strike out the options that do not apply</w:t>
      </w:r>
      <w:r w:rsidRPr="00F459DF">
        <w:rPr>
          <w:rFonts w:cstheme="minorHAnsi"/>
          <w:sz w:val="18"/>
          <w:szCs w:val="18"/>
          <w:lang w:val="en-NZ"/>
        </w:rPr>
        <w:t>):</w:t>
      </w:r>
    </w:p>
    <w:p w14:paraId="239F297B" w14:textId="75DA51D7" w:rsidR="00587227" w:rsidRPr="00F459DF" w:rsidRDefault="00102D5B" w:rsidP="00587227">
      <w:pPr>
        <w:pStyle w:val="BodyText"/>
        <w:numPr>
          <w:ilvl w:val="0"/>
          <w:numId w:val="34"/>
        </w:numPr>
        <w:rPr>
          <w:rFonts w:cstheme="minorHAnsi"/>
          <w:sz w:val="18"/>
          <w:szCs w:val="18"/>
          <w:lang w:val="en-NZ"/>
        </w:rPr>
      </w:pPr>
      <w:r w:rsidRPr="00F459DF">
        <w:rPr>
          <w:rFonts w:cstheme="minorHAnsi"/>
          <w:sz w:val="18"/>
          <w:szCs w:val="18"/>
          <w:lang w:val="en-NZ"/>
        </w:rPr>
        <w:t>Co-operation and pro-active partnering in that they are capable of establishing and practicing under a full Partnering Charter and cooperating with all parties (Level A and B)</w:t>
      </w:r>
    </w:p>
    <w:p w14:paraId="5388B66A" w14:textId="2F05813C" w:rsidR="00102D5B" w:rsidRPr="00F459DF" w:rsidRDefault="00102D5B" w:rsidP="00587227">
      <w:pPr>
        <w:pStyle w:val="BodyText"/>
        <w:numPr>
          <w:ilvl w:val="0"/>
          <w:numId w:val="34"/>
        </w:numPr>
        <w:rPr>
          <w:rFonts w:cstheme="minorHAnsi"/>
          <w:sz w:val="18"/>
          <w:szCs w:val="18"/>
          <w:lang w:val="en-NZ"/>
        </w:rPr>
      </w:pPr>
      <w:r w:rsidRPr="00F459DF">
        <w:rPr>
          <w:rFonts w:cstheme="minorHAnsi"/>
          <w:sz w:val="18"/>
          <w:szCs w:val="18"/>
          <w:lang w:val="en-NZ"/>
        </w:rPr>
        <w:t>Co-operation and pro-active partnering in that they require a small amount of surveillance and adhere to the principles of partnering (Level C)</w:t>
      </w:r>
    </w:p>
    <w:p w14:paraId="2C072BF3" w14:textId="1437E514" w:rsidR="00587227" w:rsidRPr="00F459DF" w:rsidRDefault="00102D5B" w:rsidP="00587227">
      <w:pPr>
        <w:pStyle w:val="BodyText"/>
        <w:numPr>
          <w:ilvl w:val="0"/>
          <w:numId w:val="34"/>
        </w:numPr>
        <w:rPr>
          <w:rFonts w:cstheme="minorHAnsi"/>
          <w:sz w:val="18"/>
          <w:szCs w:val="18"/>
          <w:lang w:val="en-NZ"/>
        </w:rPr>
      </w:pPr>
      <w:r w:rsidRPr="00F459DF">
        <w:rPr>
          <w:rFonts w:cstheme="minorHAnsi"/>
          <w:sz w:val="18"/>
          <w:szCs w:val="18"/>
          <w:lang w:val="en-NZ"/>
        </w:rPr>
        <w:t>Co-operation and pro-active partnering in that they require a large amount of surveillance and adhere to the principles of partnering (</w:t>
      </w:r>
      <w:r w:rsidR="00587227" w:rsidRPr="00F459DF">
        <w:rPr>
          <w:rFonts w:cstheme="minorHAnsi"/>
          <w:sz w:val="18"/>
          <w:szCs w:val="18"/>
          <w:lang w:val="en-NZ"/>
        </w:rPr>
        <w:t>Level D</w:t>
      </w:r>
      <w:r w:rsidRPr="00F459DF">
        <w:rPr>
          <w:rFonts w:cstheme="minorHAnsi"/>
          <w:sz w:val="18"/>
          <w:szCs w:val="18"/>
          <w:lang w:val="en-NZ"/>
        </w:rPr>
        <w:t>)</w:t>
      </w:r>
    </w:p>
    <w:p w14:paraId="2A2DE212" w14:textId="4649911D" w:rsidR="00587227" w:rsidRPr="00F459DF" w:rsidRDefault="00587227" w:rsidP="00587227">
      <w:pPr>
        <w:pStyle w:val="BodyText"/>
        <w:rPr>
          <w:rFonts w:cstheme="minorHAnsi"/>
          <w:sz w:val="18"/>
          <w:szCs w:val="18"/>
          <w:lang w:val="en-NZ"/>
        </w:rPr>
      </w:pPr>
      <w:r w:rsidRPr="00F459DF">
        <w:rPr>
          <w:rFonts w:cstheme="minorHAnsi"/>
          <w:sz w:val="18"/>
          <w:szCs w:val="18"/>
          <w:lang w:val="en-NZ"/>
        </w:rPr>
        <w:t xml:space="preserve">And meets all the attribute requirements for the above level as described in </w:t>
      </w:r>
      <w:r w:rsidR="00076CD5" w:rsidRPr="00F459DF">
        <w:rPr>
          <w:rFonts w:cstheme="minorHAnsi"/>
          <w:sz w:val="18"/>
          <w:szCs w:val="18"/>
          <w:lang w:val="en-NZ"/>
        </w:rPr>
        <w:t>Se</w:t>
      </w:r>
      <w:r w:rsidR="001A39B6" w:rsidRPr="00F459DF">
        <w:rPr>
          <w:rFonts w:cstheme="minorHAnsi"/>
          <w:sz w:val="18"/>
          <w:szCs w:val="18"/>
          <w:lang w:val="en-NZ"/>
        </w:rPr>
        <w:t>ction 4</w:t>
      </w:r>
      <w:r w:rsidRPr="00F459DF">
        <w:rPr>
          <w:rFonts w:cstheme="minorHAnsi"/>
          <w:sz w:val="18"/>
          <w:szCs w:val="18"/>
          <w:lang w:val="en-NZ"/>
        </w:rPr>
        <w:t xml:space="preserve"> of the Manual for Roading and Structures Contractor Prequalification for Authorised Christchurch City Council Roading and Structures Work.</w:t>
      </w:r>
    </w:p>
    <w:p w14:paraId="56113AF5"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6E0FB858" w14:textId="77777777" w:rsidR="00587227" w:rsidRPr="00F459DF" w:rsidRDefault="00587227" w:rsidP="00587227">
      <w:pPr>
        <w:pStyle w:val="BodyText"/>
        <w:rPr>
          <w:rFonts w:cstheme="minorHAnsi"/>
          <w:sz w:val="18"/>
          <w:szCs w:val="18"/>
          <w:lang w:val="en-NZ"/>
        </w:rPr>
      </w:pPr>
    </w:p>
    <w:p w14:paraId="6C200506" w14:textId="77777777" w:rsidR="00587227" w:rsidRPr="00F459DF" w:rsidRDefault="00587227" w:rsidP="00587227">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236D972A" w14:textId="77777777" w:rsidR="00587227" w:rsidRPr="00F459DF" w:rsidRDefault="00587227" w:rsidP="00587227">
      <w:pPr>
        <w:pStyle w:val="BodyText"/>
        <w:rPr>
          <w:rFonts w:cstheme="minorHAnsi"/>
          <w:sz w:val="18"/>
          <w:szCs w:val="18"/>
          <w:lang w:val="en-NZ"/>
        </w:rPr>
      </w:pPr>
      <w:r w:rsidRPr="00F459DF">
        <w:rPr>
          <w:rFonts w:cstheme="minorHAnsi"/>
          <w:sz w:val="18"/>
          <w:szCs w:val="18"/>
          <w:lang w:val="en-NZ"/>
        </w:rPr>
        <w:t>Position in Supervising Authority:</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3E4CF3F5" w14:textId="77777777" w:rsidR="00587227" w:rsidRPr="00F459DF" w:rsidRDefault="00587227" w:rsidP="00587227">
      <w:pPr>
        <w:pStyle w:val="BodyText"/>
        <w:rPr>
          <w:rFonts w:cstheme="minorHAnsi"/>
          <w:i/>
          <w:iCs/>
          <w:sz w:val="18"/>
          <w:szCs w:val="18"/>
          <w:lang w:val="en-NZ"/>
        </w:rPr>
      </w:pPr>
      <w:r w:rsidRPr="00F459DF">
        <w:rPr>
          <w:rFonts w:cstheme="minorHAnsi"/>
          <w:i/>
          <w:iCs/>
          <w:sz w:val="18"/>
          <w:szCs w:val="18"/>
          <w:lang w:val="en-NZ"/>
        </w:rPr>
        <w:t>(Engineer to Contract/Project Manager)</w:t>
      </w:r>
    </w:p>
    <w:p w14:paraId="45ADBEE9" w14:textId="77777777" w:rsidR="007632B4" w:rsidRPr="00F459DF" w:rsidRDefault="00587227" w:rsidP="00587227">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2937E5B5" w14:textId="4FCEA571" w:rsidR="00587227" w:rsidRPr="00F459DF" w:rsidRDefault="00587227" w:rsidP="00587227">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4F028B90" w14:textId="77777777" w:rsidR="007632B4" w:rsidRPr="00F459DF" w:rsidRDefault="007632B4" w:rsidP="00587227">
      <w:pPr>
        <w:pStyle w:val="BodyText"/>
        <w:rPr>
          <w:rFonts w:cstheme="minorHAnsi"/>
          <w:sz w:val="18"/>
          <w:szCs w:val="18"/>
          <w:lang w:val="en-NZ"/>
        </w:rPr>
      </w:pPr>
    </w:p>
    <w:p w14:paraId="60741337" w14:textId="77777777" w:rsidR="00587227" w:rsidRPr="00F459DF" w:rsidRDefault="00587227" w:rsidP="00587227">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47362FC" w14:textId="0F7D9997" w:rsidR="00CE1304" w:rsidRPr="00F459DF" w:rsidRDefault="00CE1304">
      <w:pPr>
        <w:spacing w:after="160" w:line="259" w:lineRule="auto"/>
        <w:rPr>
          <w:rFonts w:cstheme="minorHAnsi"/>
          <w:szCs w:val="20"/>
          <w:u w:val="single"/>
          <w:lang w:val="en-NZ"/>
        </w:rPr>
      </w:pPr>
      <w:r w:rsidRPr="00F459DF">
        <w:rPr>
          <w:rFonts w:cstheme="minorHAnsi"/>
          <w:szCs w:val="20"/>
          <w:u w:val="single"/>
          <w:lang w:val="en-NZ"/>
        </w:rPr>
        <w:br w:type="page"/>
      </w:r>
    </w:p>
    <w:p w14:paraId="5110A331" w14:textId="1FF948F6" w:rsidR="00CE1304" w:rsidRPr="00F459DF" w:rsidRDefault="00CE1304" w:rsidP="00CE1304">
      <w:pPr>
        <w:pStyle w:val="BodyText"/>
        <w:rPr>
          <w:rFonts w:cstheme="minorHAnsi"/>
          <w:b/>
          <w:bCs/>
          <w:sz w:val="40"/>
          <w:szCs w:val="40"/>
          <w:lang w:val="en-NZ"/>
        </w:rPr>
      </w:pPr>
      <w:r w:rsidRPr="00F459DF">
        <w:rPr>
          <w:rFonts w:cstheme="minorHAnsi"/>
          <w:b/>
          <w:bCs/>
          <w:w w:val="90"/>
          <w:sz w:val="40"/>
          <w:szCs w:val="40"/>
          <w:u w:color="000000"/>
          <w:lang w:val="en-NZ"/>
        </w:rPr>
        <w:lastRenderedPageBreak/>
        <w:t xml:space="preserve">APPENDIX </w:t>
      </w:r>
      <w:r w:rsidR="00667BC0" w:rsidRPr="00F459DF">
        <w:rPr>
          <w:rFonts w:cstheme="minorHAnsi"/>
          <w:b/>
          <w:bCs/>
          <w:w w:val="90"/>
          <w:sz w:val="40"/>
          <w:szCs w:val="40"/>
          <w:u w:color="000000"/>
          <w:lang w:val="en-NZ"/>
        </w:rPr>
        <w:t>7</w:t>
      </w:r>
      <w:r w:rsidRPr="00F459DF">
        <w:rPr>
          <w:rFonts w:cstheme="minorHAnsi"/>
          <w:b/>
          <w:bCs/>
          <w:w w:val="90"/>
          <w:sz w:val="40"/>
          <w:szCs w:val="40"/>
          <w:u w:color="000000"/>
          <w:lang w:val="en-NZ"/>
        </w:rPr>
        <w:t xml:space="preserve"> — QUALITY ASSURANCE VERIFICATION LETTER</w:t>
      </w:r>
      <w:r w:rsidRPr="00F459DF">
        <w:rPr>
          <w:rFonts w:cstheme="minorHAnsi"/>
          <w:b/>
          <w:bCs/>
          <w:sz w:val="40"/>
          <w:szCs w:val="40"/>
          <w:u w:color="000000"/>
          <w:lang w:val="en-NZ"/>
        </w:rPr>
        <w:tab/>
      </w:r>
    </w:p>
    <w:p w14:paraId="0651803F" w14:textId="0604185C" w:rsidR="00CE1304" w:rsidRPr="00F459DF" w:rsidRDefault="00CE1304" w:rsidP="00CE1304">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7FB1A482" w14:textId="77777777" w:rsidR="00CE1304" w:rsidRPr="00F459DF" w:rsidRDefault="00CE1304" w:rsidP="00CE1304">
      <w:pPr>
        <w:pStyle w:val="BodyText"/>
        <w:rPr>
          <w:rFonts w:cstheme="minorHAnsi"/>
          <w:sz w:val="18"/>
          <w:szCs w:val="18"/>
          <w:lang w:val="en-NZ"/>
        </w:rPr>
      </w:pPr>
    </w:p>
    <w:p w14:paraId="5D011532"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Date</w:t>
      </w:r>
    </w:p>
    <w:p w14:paraId="0D9716AE" w14:textId="77777777" w:rsidR="00CE1304" w:rsidRPr="00F459DF" w:rsidRDefault="00CE1304" w:rsidP="00CE1304">
      <w:pPr>
        <w:pStyle w:val="BodyText"/>
        <w:rPr>
          <w:rFonts w:cstheme="minorHAnsi"/>
          <w:sz w:val="18"/>
          <w:szCs w:val="18"/>
          <w:lang w:val="en-NZ"/>
        </w:rPr>
      </w:pPr>
    </w:p>
    <w:p w14:paraId="784DB9D2"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Manager, Technical Services and Design</w:t>
      </w:r>
    </w:p>
    <w:p w14:paraId="58DE985C" w14:textId="0F50CDD8" w:rsidR="00CE1304" w:rsidRPr="00F459DF" w:rsidRDefault="0084589E" w:rsidP="00CE1304">
      <w:pPr>
        <w:pStyle w:val="BodyText"/>
        <w:rPr>
          <w:rFonts w:cstheme="minorHAnsi"/>
          <w:sz w:val="18"/>
          <w:szCs w:val="18"/>
          <w:lang w:val="en-NZ"/>
        </w:rPr>
      </w:pPr>
      <w:r w:rsidRPr="00F459DF">
        <w:rPr>
          <w:rFonts w:cstheme="minorHAnsi"/>
          <w:sz w:val="18"/>
          <w:szCs w:val="18"/>
          <w:lang w:val="en-NZ"/>
        </w:rPr>
        <w:t>Tech</w:t>
      </w:r>
      <w:r w:rsidR="00A961A7" w:rsidRPr="00F459DF">
        <w:rPr>
          <w:rFonts w:cstheme="minorHAnsi"/>
          <w:sz w:val="18"/>
          <w:szCs w:val="18"/>
          <w:lang w:val="en-NZ"/>
        </w:rPr>
        <w:t>nical Services and Design Unit</w:t>
      </w:r>
    </w:p>
    <w:p w14:paraId="6E87F0FD"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Christchurch City Council</w:t>
      </w:r>
    </w:p>
    <w:p w14:paraId="70350581"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PO Box 73011</w:t>
      </w:r>
    </w:p>
    <w:p w14:paraId="3D211FC6"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Christchurch   8154</w:t>
      </w:r>
    </w:p>
    <w:p w14:paraId="3ACCB6C9" w14:textId="77777777" w:rsidR="00CE1304" w:rsidRPr="00F459DF" w:rsidRDefault="00CE1304" w:rsidP="00CE1304">
      <w:pPr>
        <w:pStyle w:val="BodyText"/>
        <w:rPr>
          <w:rFonts w:cstheme="minorHAnsi"/>
          <w:sz w:val="18"/>
          <w:szCs w:val="18"/>
          <w:lang w:val="en-NZ"/>
        </w:rPr>
      </w:pPr>
    </w:p>
    <w:p w14:paraId="5A8D1E46"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Dear Sir/Madam</w:t>
      </w:r>
    </w:p>
    <w:p w14:paraId="72CF5ACA" w14:textId="77777777" w:rsidR="00CE1304" w:rsidRPr="00F459DF" w:rsidRDefault="00CE1304" w:rsidP="00CE1304">
      <w:pPr>
        <w:pStyle w:val="BodyText"/>
        <w:rPr>
          <w:rFonts w:cstheme="minorHAnsi"/>
          <w:sz w:val="18"/>
          <w:szCs w:val="18"/>
          <w:lang w:val="en-NZ"/>
        </w:rPr>
      </w:pPr>
    </w:p>
    <w:p w14:paraId="17DADEC9" w14:textId="77777777" w:rsidR="00CE1304" w:rsidRPr="00F459DF" w:rsidRDefault="00CE1304" w:rsidP="00CE1304">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Co-operation and Partnering Verification</w:t>
      </w:r>
    </w:p>
    <w:p w14:paraId="42A191F9" w14:textId="77777777" w:rsidR="00CE1304" w:rsidRPr="00F459DF" w:rsidRDefault="00CE1304" w:rsidP="00CE1304">
      <w:pPr>
        <w:pStyle w:val="BodyText"/>
        <w:rPr>
          <w:rFonts w:cstheme="minorHAnsi"/>
          <w:sz w:val="18"/>
          <w:szCs w:val="18"/>
          <w:lang w:val="en-NZ"/>
        </w:rPr>
      </w:pPr>
    </w:p>
    <w:p w14:paraId="4B69C5D6"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In relation to the Christchurch City Council Roading and Structures Contractor Prequalification process I have been asked to confirm that in my opinion</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xml:space="preserve">) has satisfactorily completed </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projects</w:t>
      </w:r>
      <w:r w:rsidRPr="00F459DF">
        <w:rPr>
          <w:rFonts w:cstheme="minorHAnsi"/>
          <w:sz w:val="18"/>
          <w:szCs w:val="18"/>
          <w:lang w:val="en-NZ"/>
        </w:rPr>
        <w:t>) to the value of</w:t>
      </w:r>
      <w:r w:rsidRPr="00F459DF">
        <w:rPr>
          <w:rFonts w:cstheme="minorHAnsi"/>
          <w:sz w:val="18"/>
          <w:szCs w:val="18"/>
          <w:u w:val="single"/>
          <w:lang w:val="en-NZ"/>
        </w:rPr>
        <w:t xml:space="preserve">                                          </w:t>
      </w:r>
      <w:r w:rsidRPr="00F459DF">
        <w:rPr>
          <w:rFonts w:cstheme="minorHAnsi"/>
          <w:sz w:val="18"/>
          <w:szCs w:val="18"/>
          <w:u w:val="single"/>
          <w:lang w:val="en-NZ"/>
        </w:rPr>
        <w:tab/>
        <w:t xml:space="preserve">                                                    </w:t>
      </w:r>
      <w:r w:rsidRPr="00F459DF">
        <w:rPr>
          <w:rFonts w:cstheme="minorHAnsi"/>
          <w:sz w:val="18"/>
          <w:szCs w:val="18"/>
          <w:lang w:val="en-NZ"/>
        </w:rPr>
        <w:t>(</w:t>
      </w:r>
      <w:r w:rsidRPr="00F459DF">
        <w:rPr>
          <w:rFonts w:cstheme="minorHAnsi"/>
          <w:i/>
          <w:iCs/>
          <w:sz w:val="18"/>
          <w:szCs w:val="18"/>
          <w:lang w:val="en-NZ"/>
        </w:rPr>
        <w:t>value</w:t>
      </w:r>
      <w:r w:rsidRPr="00F459DF">
        <w:rPr>
          <w:rFonts w:cstheme="minorHAnsi"/>
          <w:sz w:val="18"/>
          <w:szCs w:val="18"/>
          <w:lang w:val="en-NZ"/>
        </w:rPr>
        <w:t>). In my view</w:t>
      </w:r>
      <w:r w:rsidRPr="00F459DF">
        <w:rPr>
          <w:rFonts w:cstheme="minorHAnsi"/>
          <w:sz w:val="18"/>
          <w:szCs w:val="18"/>
          <w:u w:val="single"/>
          <w:lang w:val="en-NZ"/>
        </w:rPr>
        <w:t xml:space="preserve">                                                                                  </w:t>
      </w:r>
      <w:r w:rsidRPr="00F459DF">
        <w:rPr>
          <w:rFonts w:cstheme="minorHAnsi"/>
          <w:sz w:val="18"/>
          <w:szCs w:val="18"/>
          <w:lang w:val="en-NZ"/>
        </w:rPr>
        <w:t>(</w:t>
      </w:r>
      <w:r w:rsidRPr="00F459DF">
        <w:rPr>
          <w:rFonts w:cstheme="minorHAnsi"/>
          <w:i/>
          <w:iCs/>
          <w:sz w:val="18"/>
          <w:szCs w:val="18"/>
          <w:lang w:val="en-NZ"/>
        </w:rPr>
        <w:t>name of Contractor</w:t>
      </w:r>
      <w:r w:rsidRPr="00F459DF">
        <w:rPr>
          <w:rFonts w:cstheme="minorHAnsi"/>
          <w:sz w:val="18"/>
          <w:szCs w:val="18"/>
          <w:lang w:val="en-NZ"/>
        </w:rPr>
        <w:t>) is capable of providing (</w:t>
      </w:r>
      <w:r w:rsidRPr="00F459DF">
        <w:rPr>
          <w:rFonts w:cstheme="minorHAnsi"/>
          <w:i/>
          <w:iCs/>
          <w:sz w:val="18"/>
          <w:szCs w:val="18"/>
          <w:lang w:val="en-NZ"/>
        </w:rPr>
        <w:t>strike out the options that do not apply</w:t>
      </w:r>
      <w:r w:rsidRPr="00F459DF">
        <w:rPr>
          <w:rFonts w:cstheme="minorHAnsi"/>
          <w:sz w:val="18"/>
          <w:szCs w:val="18"/>
          <w:lang w:val="en-NZ"/>
        </w:rPr>
        <w:t>):</w:t>
      </w:r>
    </w:p>
    <w:p w14:paraId="7AE79DDF" w14:textId="6B6C771B" w:rsidR="005D21BD" w:rsidRPr="00F459DF" w:rsidRDefault="005D21BD" w:rsidP="00CE1304">
      <w:pPr>
        <w:pStyle w:val="BodyText"/>
        <w:numPr>
          <w:ilvl w:val="0"/>
          <w:numId w:val="34"/>
        </w:numPr>
        <w:rPr>
          <w:rFonts w:cstheme="minorHAnsi"/>
          <w:sz w:val="18"/>
          <w:szCs w:val="18"/>
          <w:lang w:val="en-NZ"/>
        </w:rPr>
      </w:pPr>
      <w:r w:rsidRPr="00F459DF">
        <w:rPr>
          <w:rFonts w:cstheme="minorHAnsi"/>
          <w:sz w:val="18"/>
          <w:szCs w:val="18"/>
          <w:lang w:val="en-NZ"/>
        </w:rPr>
        <w:t>Quality Assurance to Level A</w:t>
      </w:r>
      <w:r w:rsidR="00EF0F29" w:rsidRPr="00F459DF">
        <w:rPr>
          <w:rFonts w:cstheme="minorHAnsi"/>
          <w:sz w:val="18"/>
          <w:szCs w:val="18"/>
          <w:lang w:val="en-NZ"/>
        </w:rPr>
        <w:t xml:space="preserve"> and B</w:t>
      </w:r>
      <w:r w:rsidRPr="00F459DF">
        <w:rPr>
          <w:rFonts w:cstheme="minorHAnsi"/>
          <w:sz w:val="18"/>
          <w:szCs w:val="18"/>
          <w:lang w:val="en-NZ"/>
        </w:rPr>
        <w:t xml:space="preserve"> – Certified to ISO9001:2015 standard by a JAS-ANZ accredited industry provider</w:t>
      </w:r>
    </w:p>
    <w:p w14:paraId="77C8C28E" w14:textId="042D105B" w:rsidR="005D21BD" w:rsidRPr="00F459DF" w:rsidRDefault="005D21BD" w:rsidP="005D21BD">
      <w:pPr>
        <w:pStyle w:val="BodyText"/>
        <w:numPr>
          <w:ilvl w:val="0"/>
          <w:numId w:val="34"/>
        </w:numPr>
        <w:rPr>
          <w:rFonts w:cstheme="minorHAnsi"/>
          <w:sz w:val="18"/>
          <w:szCs w:val="18"/>
          <w:lang w:val="en-NZ"/>
        </w:rPr>
      </w:pPr>
      <w:r w:rsidRPr="00F459DF">
        <w:rPr>
          <w:rFonts w:cstheme="minorHAnsi"/>
          <w:sz w:val="18"/>
          <w:szCs w:val="18"/>
          <w:lang w:val="en-NZ"/>
        </w:rPr>
        <w:t>Quality Assurance to Level C</w:t>
      </w:r>
      <w:r w:rsidR="00C71B71" w:rsidRPr="00F459DF">
        <w:rPr>
          <w:rFonts w:cstheme="minorHAnsi"/>
          <w:sz w:val="18"/>
          <w:szCs w:val="18"/>
          <w:lang w:val="en-NZ"/>
        </w:rPr>
        <w:t xml:space="preserve"> and D</w:t>
      </w:r>
      <w:r w:rsidRPr="00F459DF">
        <w:rPr>
          <w:rFonts w:cstheme="minorHAnsi"/>
          <w:sz w:val="18"/>
          <w:szCs w:val="18"/>
          <w:lang w:val="en-NZ"/>
        </w:rPr>
        <w:t xml:space="preserve"> – Certified to</w:t>
      </w:r>
      <w:r w:rsidR="00D967A9" w:rsidRPr="00F459DF">
        <w:rPr>
          <w:rFonts w:cstheme="minorHAnsi"/>
          <w:sz w:val="18"/>
          <w:szCs w:val="18"/>
          <w:lang w:val="en-NZ"/>
        </w:rPr>
        <w:t>.NZTA:Z</w:t>
      </w:r>
      <w:r w:rsidR="001838A3" w:rsidRPr="00F459DF">
        <w:rPr>
          <w:rFonts w:cstheme="minorHAnsi"/>
          <w:sz w:val="18"/>
          <w:szCs w:val="18"/>
          <w:lang w:val="en-NZ"/>
        </w:rPr>
        <w:t>/</w:t>
      </w:r>
      <w:r w:rsidR="00D967A9" w:rsidRPr="00F459DF">
        <w:rPr>
          <w:rFonts w:cstheme="minorHAnsi"/>
          <w:sz w:val="18"/>
          <w:szCs w:val="18"/>
          <w:lang w:val="en-NZ"/>
        </w:rPr>
        <w:t xml:space="preserve">1:2021 and </w:t>
      </w:r>
      <w:r w:rsidR="004E1253" w:rsidRPr="00F459DF">
        <w:rPr>
          <w:rFonts w:cstheme="minorHAnsi"/>
          <w:sz w:val="18"/>
          <w:szCs w:val="18"/>
          <w:lang w:val="en-NZ"/>
        </w:rPr>
        <w:t>Z/8:2022.</w:t>
      </w:r>
    </w:p>
    <w:p w14:paraId="7DF0BC70" w14:textId="4FD9130D" w:rsidR="005D21BD" w:rsidRPr="00F459DF" w:rsidRDefault="005D21BD" w:rsidP="005D21BD">
      <w:pPr>
        <w:pStyle w:val="BodyText"/>
        <w:numPr>
          <w:ilvl w:val="0"/>
          <w:numId w:val="34"/>
        </w:numPr>
        <w:rPr>
          <w:rFonts w:cstheme="minorHAnsi"/>
          <w:sz w:val="18"/>
          <w:szCs w:val="18"/>
          <w:lang w:val="en-NZ"/>
        </w:rPr>
      </w:pPr>
    </w:p>
    <w:p w14:paraId="292ED493" w14:textId="2402FD6B" w:rsidR="00667BC0" w:rsidRPr="00F459DF" w:rsidRDefault="00667BC0" w:rsidP="00CE1304">
      <w:pPr>
        <w:pStyle w:val="BodyText"/>
        <w:rPr>
          <w:rFonts w:cstheme="minorHAnsi"/>
          <w:sz w:val="18"/>
          <w:szCs w:val="18"/>
          <w:lang w:val="en-NZ"/>
        </w:rPr>
      </w:pPr>
      <w:r w:rsidRPr="00F459DF">
        <w:rPr>
          <w:rFonts w:cstheme="minorHAnsi"/>
          <w:sz w:val="18"/>
          <w:szCs w:val="18"/>
          <w:lang w:val="en-NZ"/>
        </w:rPr>
        <w:t>I understand that specified quality certification evidence will be supplied to the Council as part of this application for Contractor Prequalification together with an example of a Quality Plan for a recently completed relevant project.</w:t>
      </w:r>
    </w:p>
    <w:p w14:paraId="250C110A" w14:textId="18B314BA" w:rsidR="00CE1304" w:rsidRPr="00F459DF" w:rsidRDefault="00CE1304" w:rsidP="00CE1304">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5AF66BA5" w14:textId="77777777" w:rsidR="00CE1304" w:rsidRPr="00F459DF" w:rsidRDefault="00CE1304" w:rsidP="00CE1304">
      <w:pPr>
        <w:pStyle w:val="BodyText"/>
        <w:rPr>
          <w:rFonts w:cstheme="minorHAnsi"/>
          <w:sz w:val="18"/>
          <w:szCs w:val="18"/>
          <w:lang w:val="en-NZ"/>
        </w:rPr>
      </w:pPr>
    </w:p>
    <w:p w14:paraId="3A8C8FEE" w14:textId="77777777" w:rsidR="00CE1304" w:rsidRPr="00F459DF" w:rsidRDefault="00CE1304" w:rsidP="00CE1304">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3D7A6205" w14:textId="77777777" w:rsidR="00CE1304" w:rsidRPr="00F459DF" w:rsidRDefault="00CE1304" w:rsidP="00CE1304">
      <w:pPr>
        <w:pStyle w:val="BodyText"/>
        <w:rPr>
          <w:rFonts w:cstheme="minorHAnsi"/>
          <w:sz w:val="18"/>
          <w:szCs w:val="18"/>
          <w:lang w:val="en-NZ"/>
        </w:rPr>
      </w:pPr>
      <w:r w:rsidRPr="00F459DF">
        <w:rPr>
          <w:rFonts w:cstheme="minorHAnsi"/>
          <w:sz w:val="18"/>
          <w:szCs w:val="18"/>
          <w:lang w:val="en-NZ"/>
        </w:rPr>
        <w:t>Position in Supervising Authority:</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1B0F3B60" w14:textId="77777777" w:rsidR="00CE1304" w:rsidRPr="00F459DF" w:rsidRDefault="00CE1304" w:rsidP="00CE1304">
      <w:pPr>
        <w:pStyle w:val="BodyText"/>
        <w:rPr>
          <w:rFonts w:cstheme="minorHAnsi"/>
          <w:i/>
          <w:iCs/>
          <w:sz w:val="18"/>
          <w:szCs w:val="18"/>
          <w:lang w:val="en-NZ"/>
        </w:rPr>
      </w:pPr>
      <w:r w:rsidRPr="00F459DF">
        <w:rPr>
          <w:rFonts w:cstheme="minorHAnsi"/>
          <w:i/>
          <w:iCs/>
          <w:sz w:val="18"/>
          <w:szCs w:val="18"/>
          <w:lang w:val="en-NZ"/>
        </w:rPr>
        <w:t>(Engineer to Contract/Project Manager)</w:t>
      </w:r>
    </w:p>
    <w:p w14:paraId="338C2B90" w14:textId="77777777" w:rsidR="007632B4" w:rsidRPr="00F459DF" w:rsidRDefault="00CE1304" w:rsidP="00CE1304">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32659862" w14:textId="2FB0FAA4" w:rsidR="00CE1304" w:rsidRPr="00F459DF" w:rsidRDefault="00CE1304" w:rsidP="00CE1304">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1AB5B9DD" w14:textId="77777777" w:rsidR="007632B4" w:rsidRPr="00F459DF" w:rsidRDefault="007632B4" w:rsidP="00CE1304">
      <w:pPr>
        <w:pStyle w:val="BodyText"/>
        <w:rPr>
          <w:rFonts w:cstheme="minorHAnsi"/>
          <w:sz w:val="18"/>
          <w:szCs w:val="18"/>
          <w:lang w:val="en-NZ"/>
        </w:rPr>
      </w:pPr>
    </w:p>
    <w:p w14:paraId="7E93BE84" w14:textId="77777777" w:rsidR="00CE1304" w:rsidRPr="00F459DF" w:rsidRDefault="00CE1304" w:rsidP="00CE1304">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079DF4A" w14:textId="21C0A93F" w:rsidR="00667BC0" w:rsidRPr="00F459DF" w:rsidRDefault="00667BC0">
      <w:pPr>
        <w:spacing w:after="160" w:line="259" w:lineRule="auto"/>
        <w:rPr>
          <w:rFonts w:cstheme="minorHAnsi"/>
          <w:szCs w:val="20"/>
          <w:u w:val="single"/>
          <w:lang w:val="en-NZ"/>
        </w:rPr>
      </w:pPr>
      <w:r w:rsidRPr="00F459DF">
        <w:rPr>
          <w:rFonts w:cstheme="minorHAnsi"/>
          <w:szCs w:val="20"/>
          <w:u w:val="single"/>
          <w:lang w:val="en-NZ"/>
        </w:rPr>
        <w:br w:type="page"/>
      </w:r>
    </w:p>
    <w:p w14:paraId="3DA93202" w14:textId="6D3D3736" w:rsidR="00667BC0" w:rsidRPr="00F459DF" w:rsidRDefault="00667BC0" w:rsidP="00667BC0">
      <w:pPr>
        <w:pStyle w:val="BodyText"/>
        <w:rPr>
          <w:rFonts w:cstheme="minorHAnsi"/>
          <w:b/>
          <w:bCs/>
          <w:sz w:val="40"/>
          <w:szCs w:val="40"/>
          <w:lang w:val="en-NZ"/>
        </w:rPr>
      </w:pPr>
      <w:r w:rsidRPr="00F459DF">
        <w:rPr>
          <w:rFonts w:cstheme="minorHAnsi"/>
          <w:b/>
          <w:bCs/>
          <w:w w:val="90"/>
          <w:sz w:val="40"/>
          <w:szCs w:val="40"/>
          <w:u w:color="000000"/>
          <w:lang w:val="en-NZ"/>
        </w:rPr>
        <w:lastRenderedPageBreak/>
        <w:t>APPENDIX 8 — FINANCIAL DUE-DILIGENCE VERIFICATION FORM</w:t>
      </w:r>
      <w:r w:rsidRPr="00F459DF">
        <w:rPr>
          <w:rFonts w:cstheme="minorHAnsi"/>
          <w:b/>
          <w:bCs/>
          <w:sz w:val="40"/>
          <w:szCs w:val="40"/>
          <w:u w:color="000000"/>
          <w:lang w:val="en-NZ"/>
        </w:rPr>
        <w:tab/>
      </w:r>
    </w:p>
    <w:p w14:paraId="1EF05896" w14:textId="315868D0" w:rsidR="00667BC0" w:rsidRPr="00F459DF" w:rsidRDefault="00667BC0" w:rsidP="00667BC0">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05832E83" w14:textId="77777777" w:rsidR="00667BC0" w:rsidRPr="00F459DF" w:rsidRDefault="00667BC0" w:rsidP="00667BC0">
      <w:pPr>
        <w:pStyle w:val="BodyText"/>
        <w:rPr>
          <w:rFonts w:cstheme="minorHAnsi"/>
          <w:sz w:val="18"/>
          <w:szCs w:val="18"/>
          <w:lang w:val="en-NZ"/>
        </w:rPr>
      </w:pPr>
    </w:p>
    <w:p w14:paraId="10053568" w14:textId="70616137" w:rsidR="00667BC0" w:rsidRPr="00F459DF" w:rsidRDefault="00667BC0" w:rsidP="00A71EB3">
      <w:pPr>
        <w:pStyle w:val="BodyText"/>
        <w:rPr>
          <w:rFonts w:cstheme="minorHAnsi"/>
          <w:sz w:val="18"/>
          <w:szCs w:val="18"/>
          <w:lang w:val="en-NZ"/>
        </w:rPr>
      </w:pPr>
    </w:p>
    <w:p w14:paraId="43B25F2E"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Manager, Technical Services and Design</w:t>
      </w:r>
    </w:p>
    <w:p w14:paraId="2CFA503D" w14:textId="62DB7F9A" w:rsidR="002C7CF8" w:rsidRPr="00F459DF" w:rsidRDefault="0084589E" w:rsidP="002C7CF8">
      <w:pPr>
        <w:pStyle w:val="BodyText"/>
        <w:rPr>
          <w:rFonts w:cstheme="minorHAnsi"/>
          <w:sz w:val="18"/>
          <w:szCs w:val="18"/>
          <w:lang w:val="en-NZ"/>
        </w:rPr>
      </w:pPr>
      <w:r w:rsidRPr="00F459DF">
        <w:rPr>
          <w:rFonts w:cstheme="minorHAnsi"/>
          <w:sz w:val="18"/>
          <w:szCs w:val="18"/>
          <w:lang w:val="en-NZ"/>
        </w:rPr>
        <w:t>Technical Services and Design Unit</w:t>
      </w:r>
    </w:p>
    <w:p w14:paraId="19E4F68D"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Christchurch City Council</w:t>
      </w:r>
    </w:p>
    <w:p w14:paraId="7FD33026"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PO Box 73011</w:t>
      </w:r>
    </w:p>
    <w:p w14:paraId="63EB1318"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Christchurch   8154</w:t>
      </w:r>
    </w:p>
    <w:p w14:paraId="4C487222" w14:textId="77777777" w:rsidR="002C7CF8" w:rsidRPr="00F459DF" w:rsidRDefault="002C7CF8" w:rsidP="002C7CF8">
      <w:pPr>
        <w:pStyle w:val="BodyText"/>
        <w:rPr>
          <w:rFonts w:cstheme="minorHAnsi"/>
          <w:sz w:val="18"/>
          <w:szCs w:val="18"/>
          <w:lang w:val="en-NZ"/>
        </w:rPr>
      </w:pPr>
    </w:p>
    <w:p w14:paraId="124F6A35"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Dear Sir/Madam</w:t>
      </w:r>
    </w:p>
    <w:p w14:paraId="0BAA1D4B" w14:textId="77777777" w:rsidR="002C7CF8" w:rsidRPr="00F459DF" w:rsidRDefault="002C7CF8" w:rsidP="002C7CF8">
      <w:pPr>
        <w:pStyle w:val="BodyText"/>
        <w:rPr>
          <w:rFonts w:cstheme="minorHAnsi"/>
          <w:sz w:val="18"/>
          <w:szCs w:val="18"/>
          <w:lang w:val="en-NZ"/>
        </w:rPr>
      </w:pPr>
    </w:p>
    <w:p w14:paraId="183275E7" w14:textId="77777777" w:rsidR="002C7CF8" w:rsidRPr="00F459DF" w:rsidRDefault="002C7CF8" w:rsidP="002C7CF8">
      <w:pPr>
        <w:pStyle w:val="BodyText"/>
        <w:rPr>
          <w:rFonts w:cstheme="minorHAnsi"/>
          <w:b/>
          <w:bCs/>
          <w:sz w:val="18"/>
          <w:szCs w:val="18"/>
          <w:lang w:val="en-NZ"/>
        </w:rPr>
      </w:pPr>
      <w:r w:rsidRPr="00F459DF">
        <w:rPr>
          <w:rFonts w:cstheme="minorHAnsi"/>
          <w:b/>
          <w:bCs/>
          <w:sz w:val="18"/>
          <w:szCs w:val="18"/>
          <w:lang w:val="en-NZ"/>
        </w:rPr>
        <w:t xml:space="preserve">RE: Roading / Structures </w:t>
      </w:r>
      <w:r w:rsidRPr="00F459DF">
        <w:rPr>
          <w:rFonts w:cstheme="minorHAnsi"/>
          <w:sz w:val="18"/>
          <w:szCs w:val="18"/>
          <w:lang w:val="en-NZ"/>
        </w:rPr>
        <w:t>(Delete one as required)</w:t>
      </w:r>
      <w:r w:rsidRPr="00F459DF">
        <w:rPr>
          <w:rFonts w:cstheme="minorHAnsi"/>
          <w:b/>
          <w:bCs/>
          <w:sz w:val="18"/>
          <w:szCs w:val="18"/>
          <w:lang w:val="en-NZ"/>
        </w:rPr>
        <w:t xml:space="preserve"> Prequalification Co-operation and Partnering Verification</w:t>
      </w:r>
    </w:p>
    <w:p w14:paraId="62E1E679" w14:textId="77777777" w:rsidR="002C7CF8" w:rsidRPr="00F459DF" w:rsidRDefault="002C7CF8" w:rsidP="002C7CF8">
      <w:pPr>
        <w:pStyle w:val="BodyText"/>
        <w:rPr>
          <w:rFonts w:cstheme="minorHAnsi"/>
          <w:sz w:val="18"/>
          <w:szCs w:val="18"/>
          <w:lang w:val="en-NZ"/>
        </w:rPr>
      </w:pPr>
    </w:p>
    <w:p w14:paraId="0F539BB5"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In my opinion the Applicant would, on the appointment of liquidators pursuant to section 241(2)(a) of the Companies Act 1993 be able to pay its present debts on the grounds that the Applicant’s present assets will realise more than the Applicant’s total present indebtedness.</w:t>
      </w:r>
    </w:p>
    <w:p w14:paraId="158929E0" w14:textId="76C89DBB" w:rsidR="002C7CF8" w:rsidRPr="00F459DF" w:rsidRDefault="002C7CF8" w:rsidP="002C7CF8">
      <w:pPr>
        <w:pStyle w:val="BodyText"/>
        <w:rPr>
          <w:rFonts w:cstheme="minorHAnsi"/>
          <w:sz w:val="18"/>
          <w:szCs w:val="18"/>
          <w:lang w:val="en-NZ"/>
        </w:rPr>
      </w:pPr>
    </w:p>
    <w:p w14:paraId="4A1835EA"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1DD92D0C" w14:textId="77777777" w:rsidR="002C7CF8" w:rsidRPr="00F459DF" w:rsidRDefault="002C7CF8" w:rsidP="002C7CF8">
      <w:pPr>
        <w:pStyle w:val="BodyText"/>
        <w:rPr>
          <w:rFonts w:cstheme="minorHAnsi"/>
          <w:sz w:val="18"/>
          <w:szCs w:val="18"/>
          <w:lang w:val="en-NZ"/>
        </w:rPr>
      </w:pPr>
    </w:p>
    <w:p w14:paraId="2FA1F370" w14:textId="77777777" w:rsidR="002C7CF8" w:rsidRPr="00F459DF" w:rsidRDefault="002C7CF8" w:rsidP="002C7CF8">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304CD80" w14:textId="77777777" w:rsidR="002C7CF8" w:rsidRPr="00F459DF" w:rsidRDefault="002C7CF8" w:rsidP="002C7CF8">
      <w:pPr>
        <w:pStyle w:val="BodyText"/>
        <w:rPr>
          <w:rFonts w:cstheme="minorHAnsi"/>
          <w:sz w:val="18"/>
          <w:szCs w:val="18"/>
          <w:lang w:val="en-NZ"/>
        </w:rPr>
      </w:pPr>
      <w:r w:rsidRPr="00F459DF">
        <w:rPr>
          <w:rFonts w:cstheme="minorHAnsi"/>
          <w:sz w:val="18"/>
          <w:szCs w:val="18"/>
          <w:lang w:val="en-NZ"/>
        </w:rPr>
        <w:t>(Chartered Accountant / Bank’s contact person):</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1B93144" w14:textId="77777777" w:rsidR="007632B4" w:rsidRPr="00F459DF" w:rsidRDefault="002C7CF8" w:rsidP="002C7CF8">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1A4CA216" w14:textId="48A80AF5" w:rsidR="002C7CF8" w:rsidRPr="00F459DF" w:rsidRDefault="002C7CF8" w:rsidP="002C7CF8">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762840D6" w14:textId="77777777" w:rsidR="007632B4" w:rsidRPr="00F459DF" w:rsidRDefault="007632B4" w:rsidP="002C7CF8">
      <w:pPr>
        <w:pStyle w:val="BodyText"/>
        <w:rPr>
          <w:rFonts w:cstheme="minorHAnsi"/>
          <w:sz w:val="18"/>
          <w:szCs w:val="18"/>
          <w:lang w:val="en-NZ"/>
        </w:rPr>
      </w:pPr>
    </w:p>
    <w:p w14:paraId="08F2DFC4" w14:textId="77777777" w:rsidR="002C7CF8" w:rsidRPr="00F459DF" w:rsidRDefault="002C7CF8" w:rsidP="002C7CF8">
      <w:pPr>
        <w:pStyle w:val="BodyText"/>
        <w:rPr>
          <w:rFonts w:cstheme="minorHAnsi"/>
          <w:sz w:val="18"/>
          <w:szCs w:val="18"/>
          <w:u w:val="single"/>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3AC0D0B1" w14:textId="77777777" w:rsidR="002C7CF8" w:rsidRPr="00F459DF" w:rsidRDefault="002C7CF8" w:rsidP="00A71EB3">
      <w:pPr>
        <w:pStyle w:val="BodyText"/>
        <w:rPr>
          <w:rFonts w:cstheme="minorHAnsi"/>
          <w:sz w:val="18"/>
          <w:szCs w:val="18"/>
          <w:lang w:val="en-NZ"/>
        </w:rPr>
      </w:pPr>
    </w:p>
    <w:p w14:paraId="4B09BFAB" w14:textId="500AE32E" w:rsidR="00667BC0" w:rsidRPr="00F459DF" w:rsidRDefault="00667BC0">
      <w:pPr>
        <w:spacing w:after="160" w:line="259" w:lineRule="auto"/>
        <w:rPr>
          <w:rFonts w:cstheme="minorHAnsi"/>
          <w:sz w:val="18"/>
          <w:szCs w:val="18"/>
          <w:lang w:val="en-NZ"/>
        </w:rPr>
      </w:pPr>
      <w:r w:rsidRPr="00F459DF">
        <w:rPr>
          <w:rFonts w:cstheme="minorHAnsi"/>
          <w:sz w:val="18"/>
          <w:szCs w:val="18"/>
          <w:lang w:val="en-NZ"/>
        </w:rPr>
        <w:br w:type="page"/>
      </w:r>
    </w:p>
    <w:p w14:paraId="23B53365" w14:textId="77777777" w:rsidR="0021392C" w:rsidRPr="00F459DF" w:rsidRDefault="0021392C" w:rsidP="00667BC0">
      <w:pPr>
        <w:pStyle w:val="BodyText"/>
        <w:rPr>
          <w:rFonts w:cstheme="minorHAnsi"/>
          <w:b/>
          <w:bCs/>
          <w:w w:val="90"/>
          <w:sz w:val="40"/>
          <w:szCs w:val="40"/>
          <w:u w:color="000000"/>
          <w:lang w:val="en-NZ"/>
        </w:rPr>
      </w:pPr>
    </w:p>
    <w:p w14:paraId="0A8ABE9F" w14:textId="50861650" w:rsidR="0021392C" w:rsidRPr="00F459DF" w:rsidRDefault="0021392C" w:rsidP="00667BC0">
      <w:pPr>
        <w:pStyle w:val="BodyText"/>
        <w:rPr>
          <w:rFonts w:cstheme="minorHAnsi"/>
          <w:szCs w:val="24"/>
          <w:lang w:val="en-NZ"/>
        </w:rPr>
      </w:pPr>
      <w:r w:rsidRPr="00F459DF">
        <w:rPr>
          <w:rFonts w:cstheme="minorHAnsi"/>
          <w:b/>
          <w:bCs/>
          <w:w w:val="90"/>
          <w:sz w:val="40"/>
          <w:szCs w:val="40"/>
          <w:u w:color="000000"/>
          <w:lang w:val="en-NZ"/>
        </w:rPr>
        <w:t xml:space="preserve">APPENDIX 9 – HEALTH AND SAFETY </w:t>
      </w:r>
      <w:r w:rsidR="00687196" w:rsidRPr="00F459DF">
        <w:rPr>
          <w:rFonts w:cstheme="minorHAnsi"/>
          <w:b/>
          <w:bCs/>
          <w:w w:val="90"/>
          <w:sz w:val="40"/>
          <w:szCs w:val="40"/>
          <w:u w:color="000000"/>
          <w:lang w:val="en-NZ"/>
        </w:rPr>
        <w:t>VERIFICATION FORM</w:t>
      </w:r>
    </w:p>
    <w:p w14:paraId="524DEFFE" w14:textId="77777777" w:rsidR="003323C9" w:rsidRPr="00F459DF" w:rsidRDefault="003323C9">
      <w:pPr>
        <w:spacing w:after="160" w:line="259" w:lineRule="auto"/>
        <w:rPr>
          <w:rFonts w:cstheme="minorHAnsi"/>
          <w:sz w:val="18"/>
          <w:szCs w:val="18"/>
          <w:lang w:val="en-NZ"/>
        </w:rPr>
      </w:pPr>
    </w:p>
    <w:p w14:paraId="66C30157" w14:textId="77777777" w:rsidR="003323C9" w:rsidRPr="00F459DF" w:rsidRDefault="003323C9" w:rsidP="003323C9">
      <w:pPr>
        <w:pStyle w:val="BodyText"/>
        <w:rPr>
          <w:rFonts w:cstheme="minorHAnsi"/>
          <w:szCs w:val="24"/>
          <w:lang w:val="en-NZ"/>
        </w:rPr>
      </w:pPr>
      <w:r w:rsidRPr="00F459DF">
        <w:rPr>
          <w:rFonts w:cstheme="minorHAnsi"/>
          <w:szCs w:val="24"/>
          <w:lang w:val="en-NZ"/>
        </w:rPr>
        <w:t>ROADING / STRUCTURES CONTRACTOR PREQUALIFICATION (</w:t>
      </w:r>
      <w:r w:rsidRPr="00F459DF">
        <w:rPr>
          <w:rFonts w:cstheme="minorHAnsi"/>
          <w:i/>
          <w:iCs/>
          <w:szCs w:val="24"/>
          <w:lang w:val="en-NZ"/>
        </w:rPr>
        <w:t>template letter only</w:t>
      </w:r>
      <w:r w:rsidRPr="00F459DF">
        <w:rPr>
          <w:rFonts w:cstheme="minorHAnsi"/>
          <w:szCs w:val="24"/>
          <w:lang w:val="en-NZ"/>
        </w:rPr>
        <w:t>)</w:t>
      </w:r>
    </w:p>
    <w:p w14:paraId="6217654F" w14:textId="77777777" w:rsidR="003323C9" w:rsidRPr="00F459DF" w:rsidRDefault="003323C9" w:rsidP="003323C9">
      <w:pPr>
        <w:pStyle w:val="BodyText"/>
        <w:rPr>
          <w:rFonts w:cstheme="minorHAnsi"/>
          <w:sz w:val="18"/>
          <w:szCs w:val="18"/>
          <w:lang w:val="en-NZ"/>
        </w:rPr>
      </w:pPr>
    </w:p>
    <w:p w14:paraId="36966775" w14:textId="77777777" w:rsidR="003323C9" w:rsidRPr="00F459DF" w:rsidRDefault="003323C9" w:rsidP="003323C9">
      <w:pPr>
        <w:pStyle w:val="BodyText"/>
        <w:rPr>
          <w:rFonts w:cstheme="minorHAnsi"/>
          <w:sz w:val="18"/>
          <w:szCs w:val="18"/>
          <w:lang w:val="en-NZ"/>
        </w:rPr>
      </w:pPr>
      <w:r w:rsidRPr="00F459DF">
        <w:rPr>
          <w:rFonts w:cstheme="minorHAnsi"/>
          <w:sz w:val="18"/>
          <w:szCs w:val="18"/>
          <w:lang w:val="en-NZ"/>
        </w:rPr>
        <w:t>Date</w:t>
      </w:r>
    </w:p>
    <w:p w14:paraId="430BD297" w14:textId="77777777" w:rsidR="003323C9" w:rsidRPr="00F459DF" w:rsidRDefault="003323C9" w:rsidP="003323C9">
      <w:pPr>
        <w:pStyle w:val="BodyText"/>
        <w:rPr>
          <w:rFonts w:cstheme="minorHAnsi"/>
          <w:sz w:val="18"/>
          <w:szCs w:val="18"/>
          <w:lang w:val="en-NZ"/>
        </w:rPr>
      </w:pPr>
    </w:p>
    <w:p w14:paraId="379AB197" w14:textId="77777777" w:rsidR="003323C9" w:rsidRPr="00F459DF" w:rsidRDefault="003323C9" w:rsidP="003323C9">
      <w:pPr>
        <w:pStyle w:val="BodyText"/>
        <w:rPr>
          <w:rFonts w:cstheme="minorHAnsi"/>
          <w:sz w:val="18"/>
          <w:szCs w:val="18"/>
          <w:lang w:val="en-NZ"/>
        </w:rPr>
      </w:pPr>
      <w:r w:rsidRPr="00F459DF">
        <w:rPr>
          <w:rFonts w:cstheme="minorHAnsi"/>
          <w:sz w:val="18"/>
          <w:szCs w:val="18"/>
          <w:lang w:val="en-NZ"/>
        </w:rPr>
        <w:t>Manager, Technical Services and Design</w:t>
      </w:r>
    </w:p>
    <w:p w14:paraId="449BB350" w14:textId="7EFEA651" w:rsidR="003323C9" w:rsidRPr="00F459DF" w:rsidRDefault="00B2329D" w:rsidP="003323C9">
      <w:pPr>
        <w:pStyle w:val="BodyText"/>
        <w:rPr>
          <w:rFonts w:cstheme="minorHAnsi"/>
          <w:sz w:val="18"/>
          <w:szCs w:val="18"/>
          <w:lang w:val="en-NZ"/>
        </w:rPr>
      </w:pPr>
      <w:r w:rsidRPr="00F459DF">
        <w:rPr>
          <w:rFonts w:cstheme="minorHAnsi"/>
          <w:sz w:val="18"/>
          <w:szCs w:val="18"/>
          <w:lang w:val="en-NZ"/>
        </w:rPr>
        <w:t>Technical Services and Design</w:t>
      </w:r>
      <w:r w:rsidR="00901291" w:rsidRPr="00F459DF">
        <w:rPr>
          <w:rFonts w:cstheme="minorHAnsi"/>
          <w:sz w:val="18"/>
          <w:szCs w:val="18"/>
          <w:lang w:val="en-NZ"/>
        </w:rPr>
        <w:t xml:space="preserve"> Unit</w:t>
      </w:r>
    </w:p>
    <w:p w14:paraId="243AEC84" w14:textId="77777777" w:rsidR="003323C9" w:rsidRPr="00F459DF" w:rsidRDefault="003323C9" w:rsidP="003323C9">
      <w:pPr>
        <w:pStyle w:val="BodyText"/>
        <w:rPr>
          <w:rFonts w:cstheme="minorHAnsi"/>
          <w:sz w:val="18"/>
          <w:szCs w:val="18"/>
          <w:lang w:val="en-NZ"/>
        </w:rPr>
      </w:pPr>
      <w:r w:rsidRPr="00F459DF">
        <w:rPr>
          <w:rFonts w:cstheme="minorHAnsi"/>
          <w:sz w:val="18"/>
          <w:szCs w:val="18"/>
          <w:lang w:val="en-NZ"/>
        </w:rPr>
        <w:t>Christchurch City Council</w:t>
      </w:r>
    </w:p>
    <w:p w14:paraId="03903F60" w14:textId="77777777" w:rsidR="003323C9" w:rsidRPr="00F459DF" w:rsidRDefault="003323C9" w:rsidP="003323C9">
      <w:pPr>
        <w:pStyle w:val="BodyText"/>
        <w:rPr>
          <w:rFonts w:cstheme="minorHAnsi"/>
          <w:sz w:val="18"/>
          <w:szCs w:val="18"/>
          <w:lang w:val="en-NZ"/>
        </w:rPr>
      </w:pPr>
      <w:r w:rsidRPr="00F459DF">
        <w:rPr>
          <w:rFonts w:cstheme="minorHAnsi"/>
          <w:sz w:val="18"/>
          <w:szCs w:val="18"/>
          <w:lang w:val="en-NZ"/>
        </w:rPr>
        <w:t>PO Box 73011</w:t>
      </w:r>
    </w:p>
    <w:p w14:paraId="4FDBFAEC" w14:textId="77777777" w:rsidR="003323C9" w:rsidRPr="00F459DF" w:rsidRDefault="003323C9" w:rsidP="003323C9">
      <w:pPr>
        <w:pStyle w:val="BodyText"/>
        <w:rPr>
          <w:rFonts w:cstheme="minorHAnsi"/>
          <w:sz w:val="18"/>
          <w:szCs w:val="18"/>
          <w:lang w:val="en-NZ"/>
        </w:rPr>
      </w:pPr>
      <w:r w:rsidRPr="00F459DF">
        <w:rPr>
          <w:rFonts w:cstheme="minorHAnsi"/>
          <w:sz w:val="18"/>
          <w:szCs w:val="18"/>
          <w:lang w:val="en-NZ"/>
        </w:rPr>
        <w:t>Christchurch   8154</w:t>
      </w:r>
    </w:p>
    <w:p w14:paraId="453620A7" w14:textId="77777777" w:rsidR="003323C9" w:rsidRPr="00F459DF" w:rsidRDefault="003323C9" w:rsidP="003323C9">
      <w:pPr>
        <w:pStyle w:val="BodyText"/>
        <w:rPr>
          <w:rFonts w:cstheme="minorHAnsi"/>
          <w:sz w:val="18"/>
          <w:szCs w:val="18"/>
          <w:lang w:val="en-NZ"/>
        </w:rPr>
      </w:pPr>
    </w:p>
    <w:p w14:paraId="488F763E" w14:textId="77777777" w:rsidR="003323C9" w:rsidRPr="00F459DF" w:rsidRDefault="003323C9" w:rsidP="003323C9">
      <w:pPr>
        <w:pStyle w:val="BodyText"/>
        <w:rPr>
          <w:rFonts w:cstheme="minorHAnsi"/>
          <w:sz w:val="18"/>
          <w:szCs w:val="18"/>
          <w:lang w:val="en-NZ"/>
        </w:rPr>
      </w:pPr>
      <w:r w:rsidRPr="00F459DF">
        <w:rPr>
          <w:rFonts w:cstheme="minorHAnsi"/>
          <w:sz w:val="18"/>
          <w:szCs w:val="18"/>
          <w:lang w:val="en-NZ"/>
        </w:rPr>
        <w:t>Dear Sir/Madam</w:t>
      </w:r>
    </w:p>
    <w:p w14:paraId="5AABF224" w14:textId="77777777" w:rsidR="00B0641E" w:rsidRPr="00F459DF" w:rsidRDefault="00B0641E" w:rsidP="003323C9">
      <w:pPr>
        <w:pStyle w:val="BodyText"/>
        <w:rPr>
          <w:rFonts w:cstheme="minorHAnsi"/>
          <w:sz w:val="18"/>
          <w:szCs w:val="18"/>
          <w:lang w:val="en-NZ"/>
        </w:rPr>
      </w:pPr>
    </w:p>
    <w:p w14:paraId="1F605161" w14:textId="1CB68F47" w:rsidR="00B0641E" w:rsidRPr="00F459DF" w:rsidRDefault="0024267E" w:rsidP="003323C9">
      <w:pPr>
        <w:pStyle w:val="BodyText"/>
        <w:rPr>
          <w:rFonts w:cstheme="minorHAnsi"/>
          <w:sz w:val="18"/>
          <w:szCs w:val="18"/>
          <w:lang w:val="en-NZ"/>
        </w:rPr>
      </w:pPr>
      <w:r w:rsidRPr="00F459DF">
        <w:rPr>
          <w:rFonts w:cstheme="minorHAnsi"/>
          <w:sz w:val="18"/>
          <w:szCs w:val="18"/>
          <w:lang w:val="en-NZ"/>
        </w:rPr>
        <w:t xml:space="preserve">We confirm that </w:t>
      </w:r>
      <w:r w:rsidR="00084906" w:rsidRPr="00F459DF">
        <w:rPr>
          <w:rFonts w:cstheme="minorHAnsi"/>
          <w:sz w:val="18"/>
          <w:szCs w:val="18"/>
          <w:lang w:val="en-NZ"/>
        </w:rPr>
        <w:t>____________________________________________________________________(Contractor)</w:t>
      </w:r>
    </w:p>
    <w:p w14:paraId="7103795E" w14:textId="77777777" w:rsidR="00177D5C" w:rsidRPr="00F459DF" w:rsidRDefault="00D23269" w:rsidP="003323C9">
      <w:pPr>
        <w:pStyle w:val="BodyText"/>
        <w:rPr>
          <w:rFonts w:cstheme="minorHAnsi"/>
          <w:sz w:val="18"/>
          <w:szCs w:val="18"/>
          <w:lang w:val="en-NZ"/>
        </w:rPr>
      </w:pPr>
      <w:r w:rsidRPr="00F459DF">
        <w:rPr>
          <w:rFonts w:cstheme="minorHAnsi"/>
          <w:sz w:val="18"/>
          <w:szCs w:val="18"/>
          <w:lang w:val="en-NZ"/>
        </w:rPr>
        <w:t>h</w:t>
      </w:r>
      <w:r w:rsidR="00084906" w:rsidRPr="00F459DF">
        <w:rPr>
          <w:rFonts w:cstheme="minorHAnsi"/>
          <w:sz w:val="18"/>
          <w:szCs w:val="18"/>
          <w:lang w:val="en-NZ"/>
        </w:rPr>
        <w:t xml:space="preserve">as applied to Totika </w:t>
      </w:r>
      <w:r w:rsidRPr="00F459DF">
        <w:rPr>
          <w:rFonts w:cstheme="minorHAnsi"/>
          <w:sz w:val="18"/>
          <w:szCs w:val="18"/>
          <w:lang w:val="en-NZ"/>
        </w:rPr>
        <w:t xml:space="preserve">for a company assessment of their Health and Safety </w:t>
      </w:r>
      <w:r w:rsidR="0082518B" w:rsidRPr="00F459DF">
        <w:rPr>
          <w:rFonts w:cstheme="minorHAnsi"/>
          <w:sz w:val="18"/>
          <w:szCs w:val="18"/>
          <w:lang w:val="en-NZ"/>
        </w:rPr>
        <w:t xml:space="preserve">Procedures, Documents and Plans </w:t>
      </w:r>
      <w:r w:rsidR="00727BA0" w:rsidRPr="00F459DF">
        <w:rPr>
          <w:rFonts w:cstheme="minorHAnsi"/>
          <w:sz w:val="18"/>
          <w:szCs w:val="18"/>
          <w:lang w:val="en-NZ"/>
        </w:rPr>
        <w:t xml:space="preserve">as per the Health and Safety </w:t>
      </w:r>
      <w:r w:rsidR="00B97DD0" w:rsidRPr="00F459DF">
        <w:rPr>
          <w:rFonts w:cstheme="minorHAnsi"/>
          <w:sz w:val="18"/>
          <w:szCs w:val="18"/>
          <w:lang w:val="en-NZ"/>
        </w:rPr>
        <w:t>at Work</w:t>
      </w:r>
      <w:r w:rsidR="00727BA0" w:rsidRPr="00F459DF">
        <w:rPr>
          <w:rFonts w:cstheme="minorHAnsi"/>
          <w:sz w:val="18"/>
          <w:szCs w:val="18"/>
          <w:lang w:val="en-NZ"/>
        </w:rPr>
        <w:t xml:space="preserve"> Act</w:t>
      </w:r>
      <w:r w:rsidR="003A61D0" w:rsidRPr="00F459DF">
        <w:rPr>
          <w:rFonts w:cstheme="minorHAnsi"/>
          <w:sz w:val="18"/>
          <w:szCs w:val="18"/>
          <w:lang w:val="en-NZ"/>
        </w:rPr>
        <w:t xml:space="preserve"> 2015 and have a documented Health and Safety Management System in operation</w:t>
      </w:r>
      <w:r w:rsidR="00177D5C" w:rsidRPr="00F459DF">
        <w:rPr>
          <w:rFonts w:cstheme="minorHAnsi"/>
          <w:sz w:val="18"/>
          <w:szCs w:val="18"/>
          <w:lang w:val="en-NZ"/>
        </w:rPr>
        <w:t>.</w:t>
      </w:r>
    </w:p>
    <w:p w14:paraId="424B86DA" w14:textId="77777777" w:rsidR="00177D5C" w:rsidRPr="00F459DF" w:rsidRDefault="00177D5C" w:rsidP="003323C9">
      <w:pPr>
        <w:pStyle w:val="BodyText"/>
        <w:rPr>
          <w:rFonts w:cstheme="minorHAnsi"/>
          <w:sz w:val="18"/>
          <w:szCs w:val="18"/>
          <w:lang w:val="en-NZ"/>
        </w:rPr>
      </w:pPr>
    </w:p>
    <w:p w14:paraId="3F9A2474" w14:textId="77777777" w:rsidR="00594C98" w:rsidRPr="00F459DF" w:rsidRDefault="007854A2" w:rsidP="003323C9">
      <w:pPr>
        <w:pStyle w:val="BodyText"/>
        <w:rPr>
          <w:rFonts w:cstheme="minorHAnsi"/>
          <w:sz w:val="18"/>
          <w:szCs w:val="18"/>
          <w:lang w:val="en-NZ"/>
        </w:rPr>
      </w:pPr>
      <w:r w:rsidRPr="00F459DF">
        <w:rPr>
          <w:rFonts w:cstheme="minorHAnsi"/>
          <w:sz w:val="18"/>
          <w:szCs w:val="18"/>
          <w:lang w:val="en-NZ"/>
        </w:rPr>
        <w:t>This Contractor has gained a score of_______</w:t>
      </w:r>
      <w:r w:rsidR="00E00AE3" w:rsidRPr="00F459DF">
        <w:rPr>
          <w:rFonts w:cstheme="minorHAnsi"/>
          <w:sz w:val="18"/>
          <w:szCs w:val="18"/>
          <w:lang w:val="en-NZ"/>
        </w:rPr>
        <w:t>% which is current until _____</w:t>
      </w:r>
      <w:r w:rsidR="00F12713" w:rsidRPr="00F459DF">
        <w:rPr>
          <w:rFonts w:cstheme="minorHAnsi"/>
          <w:sz w:val="18"/>
          <w:szCs w:val="18"/>
          <w:lang w:val="en-NZ"/>
        </w:rPr>
        <w:t>/</w:t>
      </w:r>
      <w:r w:rsidR="00E00AE3" w:rsidRPr="00F459DF">
        <w:rPr>
          <w:rFonts w:cstheme="minorHAnsi"/>
          <w:sz w:val="18"/>
          <w:szCs w:val="18"/>
          <w:lang w:val="en-NZ"/>
        </w:rPr>
        <w:t>______</w:t>
      </w:r>
      <w:r w:rsidR="00F12713" w:rsidRPr="00F459DF">
        <w:rPr>
          <w:rFonts w:cstheme="minorHAnsi"/>
          <w:sz w:val="18"/>
          <w:szCs w:val="18"/>
          <w:lang w:val="en-NZ"/>
        </w:rPr>
        <w:t>/</w:t>
      </w:r>
      <w:r w:rsidR="00E00AE3" w:rsidRPr="00F459DF">
        <w:rPr>
          <w:rFonts w:cstheme="minorHAnsi"/>
          <w:sz w:val="18"/>
          <w:szCs w:val="18"/>
          <w:lang w:val="en-NZ"/>
        </w:rPr>
        <w:t>_____</w:t>
      </w:r>
      <w:r w:rsidRPr="00F459DF">
        <w:rPr>
          <w:rFonts w:cstheme="minorHAnsi"/>
          <w:sz w:val="18"/>
          <w:szCs w:val="18"/>
          <w:lang w:val="en-NZ"/>
        </w:rPr>
        <w:t xml:space="preserve"> </w:t>
      </w:r>
      <w:r w:rsidR="00F12713" w:rsidRPr="00F459DF">
        <w:rPr>
          <w:rFonts w:cstheme="minorHAnsi"/>
          <w:sz w:val="18"/>
          <w:szCs w:val="18"/>
          <w:lang w:val="en-NZ"/>
        </w:rPr>
        <w:t xml:space="preserve">when </w:t>
      </w:r>
      <w:r w:rsidR="00CF0550" w:rsidRPr="00F459DF">
        <w:rPr>
          <w:rFonts w:cstheme="minorHAnsi"/>
          <w:sz w:val="18"/>
          <w:szCs w:val="18"/>
          <w:lang w:val="en-NZ"/>
        </w:rPr>
        <w:t>another review</w:t>
      </w:r>
      <w:r w:rsidR="00AA0CE8" w:rsidRPr="00F459DF">
        <w:rPr>
          <w:rFonts w:cstheme="minorHAnsi"/>
          <w:sz w:val="18"/>
          <w:szCs w:val="18"/>
          <w:lang w:val="en-NZ"/>
        </w:rPr>
        <w:t xml:space="preserve"> will be required by Totika to renew their assessment</w:t>
      </w:r>
      <w:r w:rsidR="005651B2" w:rsidRPr="00F459DF">
        <w:rPr>
          <w:rFonts w:cstheme="minorHAnsi"/>
          <w:sz w:val="18"/>
          <w:szCs w:val="18"/>
          <w:lang w:val="en-NZ"/>
        </w:rPr>
        <w:t>.</w:t>
      </w:r>
    </w:p>
    <w:p w14:paraId="75AD91D0" w14:textId="77777777" w:rsidR="00594C98" w:rsidRPr="00F459DF" w:rsidRDefault="00594C98" w:rsidP="003323C9">
      <w:pPr>
        <w:pStyle w:val="BodyText"/>
        <w:rPr>
          <w:rFonts w:cstheme="minorHAnsi"/>
          <w:sz w:val="18"/>
          <w:szCs w:val="18"/>
          <w:lang w:val="en-NZ"/>
        </w:rPr>
      </w:pPr>
    </w:p>
    <w:p w14:paraId="1E68678D" w14:textId="77777777" w:rsidR="00594C98" w:rsidRPr="00F459DF" w:rsidRDefault="00594C98" w:rsidP="00594C98">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26594CE3" w14:textId="77777777" w:rsidR="00594C98" w:rsidRPr="00F459DF" w:rsidRDefault="00594C98" w:rsidP="00594C98">
      <w:pPr>
        <w:pStyle w:val="BodyText"/>
        <w:rPr>
          <w:rFonts w:cstheme="minorHAnsi"/>
          <w:sz w:val="18"/>
          <w:szCs w:val="18"/>
          <w:lang w:val="en-NZ"/>
        </w:rPr>
      </w:pPr>
    </w:p>
    <w:p w14:paraId="4AE770F0" w14:textId="77777777" w:rsidR="00594C98" w:rsidRPr="00F459DF" w:rsidRDefault="00594C98" w:rsidP="00594C98">
      <w:pPr>
        <w:pStyle w:val="BodyText"/>
        <w:rPr>
          <w:rFonts w:cstheme="minorHAnsi"/>
          <w:sz w:val="18"/>
          <w:szCs w:val="18"/>
          <w:u w:val="single"/>
          <w:lang w:val="en-NZ"/>
        </w:rPr>
      </w:pPr>
      <w:r w:rsidRPr="00F459DF">
        <w:rPr>
          <w:rFonts w:cstheme="minorHAnsi"/>
          <w:sz w:val="18"/>
          <w:szCs w:val="18"/>
          <w:lang w:val="en-NZ"/>
        </w:rPr>
        <w:t xml:space="preserve">Signed: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0B397938" w14:textId="77777777" w:rsidR="001303CC" w:rsidRPr="00F459DF" w:rsidRDefault="001303CC" w:rsidP="00594C98">
      <w:pPr>
        <w:pStyle w:val="BodyText"/>
        <w:rPr>
          <w:rFonts w:cstheme="minorHAnsi"/>
          <w:sz w:val="18"/>
          <w:szCs w:val="18"/>
          <w:u w:val="single"/>
          <w:lang w:val="en-NZ"/>
        </w:rPr>
      </w:pPr>
    </w:p>
    <w:p w14:paraId="2BE4842D" w14:textId="218D1BF0" w:rsidR="00594C98" w:rsidRPr="00F459DF" w:rsidRDefault="00594C98" w:rsidP="00594C98">
      <w:pPr>
        <w:pStyle w:val="BodyText"/>
        <w:rPr>
          <w:rFonts w:cstheme="minorHAnsi"/>
          <w:sz w:val="18"/>
          <w:szCs w:val="18"/>
          <w:u w:val="single"/>
          <w:lang w:val="en-NZ"/>
        </w:rPr>
      </w:pPr>
      <w:r w:rsidRPr="00F459DF">
        <w:rPr>
          <w:rFonts w:cstheme="minorHAnsi"/>
          <w:sz w:val="18"/>
          <w:szCs w:val="18"/>
          <w:lang w:val="en-NZ"/>
        </w:rPr>
        <w:t>(</w:t>
      </w:r>
      <w:r w:rsidR="004C6531" w:rsidRPr="00F459DF">
        <w:rPr>
          <w:rFonts w:cstheme="minorHAnsi"/>
          <w:sz w:val="18"/>
          <w:szCs w:val="18"/>
          <w:lang w:val="en-NZ"/>
        </w:rPr>
        <w:t xml:space="preserve">Totika </w:t>
      </w:r>
      <w:r w:rsidRPr="00F459DF">
        <w:rPr>
          <w:rFonts w:cstheme="minorHAnsi"/>
          <w:sz w:val="18"/>
          <w:szCs w:val="18"/>
          <w:lang w:val="en-NZ"/>
        </w:rPr>
        <w:t>contact person):</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57AEAEDB" w14:textId="77777777" w:rsidR="00831068" w:rsidRPr="00F459DF" w:rsidRDefault="00831068" w:rsidP="00594C98">
      <w:pPr>
        <w:pStyle w:val="BodyText"/>
        <w:rPr>
          <w:rFonts w:cstheme="minorHAnsi"/>
          <w:sz w:val="18"/>
          <w:szCs w:val="18"/>
          <w:lang w:val="en-NZ"/>
        </w:rPr>
      </w:pPr>
    </w:p>
    <w:p w14:paraId="0EBA3B30" w14:textId="77777777" w:rsidR="001303CC" w:rsidRPr="00F459DF" w:rsidRDefault="00594C98" w:rsidP="00594C98">
      <w:pPr>
        <w:pStyle w:val="BodyText"/>
        <w:rPr>
          <w:rFonts w:cstheme="minorHAnsi"/>
          <w:sz w:val="18"/>
          <w:szCs w:val="18"/>
          <w:u w:val="single"/>
          <w:lang w:val="en-NZ"/>
        </w:rPr>
      </w:pPr>
      <w:r w:rsidRPr="00F459DF">
        <w:rPr>
          <w:rFonts w:cstheme="minorHAnsi"/>
          <w:sz w:val="18"/>
          <w:szCs w:val="18"/>
          <w:lang w:val="en-NZ"/>
        </w:rPr>
        <w:t xml:space="preserve">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043852CF" w14:textId="77777777" w:rsidR="00831068" w:rsidRPr="00F459DF" w:rsidRDefault="00831068" w:rsidP="00594C98">
      <w:pPr>
        <w:pStyle w:val="BodyText"/>
        <w:rPr>
          <w:rFonts w:cstheme="minorHAnsi"/>
          <w:sz w:val="18"/>
          <w:szCs w:val="18"/>
          <w:u w:val="single"/>
          <w:lang w:val="en-NZ"/>
        </w:rPr>
      </w:pPr>
    </w:p>
    <w:p w14:paraId="78AF75C8" w14:textId="006C52B6" w:rsidR="00594C98" w:rsidRPr="00F459DF" w:rsidRDefault="00594C98" w:rsidP="00594C98">
      <w:pPr>
        <w:pStyle w:val="BodyText"/>
        <w:rPr>
          <w:rFonts w:cstheme="minorHAnsi"/>
          <w:sz w:val="18"/>
          <w:szCs w:val="18"/>
          <w:u w:val="single"/>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01BEB7E1" w14:textId="77777777" w:rsidR="001303CC" w:rsidRPr="00F459DF" w:rsidRDefault="001303CC" w:rsidP="00594C98">
      <w:pPr>
        <w:pStyle w:val="BodyText"/>
        <w:rPr>
          <w:rFonts w:cstheme="minorHAnsi"/>
          <w:sz w:val="18"/>
          <w:szCs w:val="18"/>
          <w:lang w:val="en-NZ"/>
        </w:rPr>
      </w:pPr>
    </w:p>
    <w:p w14:paraId="70549D6C" w14:textId="7E4665C6" w:rsidR="00084906" w:rsidRPr="00F459DF" w:rsidRDefault="00594C98" w:rsidP="00594C98">
      <w:pPr>
        <w:pStyle w:val="BodyText"/>
        <w:rPr>
          <w:rFonts w:cstheme="minorHAnsi"/>
          <w:sz w:val="18"/>
          <w:szCs w:val="18"/>
          <w:lang w:val="en-NZ"/>
        </w:rPr>
      </w:pPr>
      <w:r w:rsidRPr="00F459DF">
        <w:rPr>
          <w:rFonts w:cstheme="minorHAnsi"/>
          <w:sz w:val="18"/>
          <w:szCs w:val="18"/>
          <w:lang w:val="en-NZ"/>
        </w:rPr>
        <w:t xml:space="preserve">Contact Number: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Email Address: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00D23269" w:rsidRPr="00F459DF">
        <w:rPr>
          <w:rFonts w:cstheme="minorHAnsi"/>
          <w:sz w:val="18"/>
          <w:szCs w:val="18"/>
          <w:lang w:val="en-NZ"/>
        </w:rPr>
        <w:t xml:space="preserve"> </w:t>
      </w:r>
    </w:p>
    <w:p w14:paraId="4CBA304E" w14:textId="17B9E9E0" w:rsidR="00383B88" w:rsidRPr="00F459DF" w:rsidRDefault="00383B88">
      <w:pPr>
        <w:spacing w:after="160" w:line="259" w:lineRule="auto"/>
        <w:rPr>
          <w:rFonts w:cstheme="minorHAnsi"/>
          <w:sz w:val="18"/>
          <w:szCs w:val="18"/>
          <w:lang w:val="en-NZ"/>
        </w:rPr>
      </w:pPr>
      <w:r w:rsidRPr="00F459DF">
        <w:rPr>
          <w:rFonts w:cstheme="minorHAnsi"/>
          <w:sz w:val="18"/>
          <w:szCs w:val="18"/>
          <w:lang w:val="en-NZ"/>
        </w:rPr>
        <w:br w:type="page"/>
      </w:r>
    </w:p>
    <w:p w14:paraId="49E773FE" w14:textId="784E8E9F" w:rsidR="00383B88" w:rsidRPr="00F459DF" w:rsidRDefault="00383B88" w:rsidP="00383B88">
      <w:pPr>
        <w:pStyle w:val="BodyText"/>
        <w:rPr>
          <w:rFonts w:cstheme="minorHAnsi"/>
          <w:b/>
          <w:bCs/>
          <w:sz w:val="40"/>
          <w:szCs w:val="40"/>
          <w:lang w:val="en-NZ"/>
        </w:rPr>
      </w:pPr>
      <w:r w:rsidRPr="00F459DF">
        <w:rPr>
          <w:rFonts w:cstheme="minorHAnsi"/>
          <w:b/>
          <w:bCs/>
          <w:w w:val="90"/>
          <w:sz w:val="40"/>
          <w:szCs w:val="40"/>
          <w:u w:color="000000"/>
          <w:lang w:val="en-NZ"/>
        </w:rPr>
        <w:lastRenderedPageBreak/>
        <w:t xml:space="preserve">APPENDIX </w:t>
      </w:r>
      <w:r w:rsidR="005B3BC9" w:rsidRPr="00F459DF">
        <w:rPr>
          <w:rFonts w:cstheme="minorHAnsi"/>
          <w:b/>
          <w:bCs/>
          <w:w w:val="90"/>
          <w:sz w:val="40"/>
          <w:szCs w:val="40"/>
          <w:u w:color="000000"/>
          <w:lang w:val="en-NZ"/>
        </w:rPr>
        <w:t>10</w:t>
      </w:r>
      <w:r w:rsidR="00A77B5D" w:rsidRPr="00F459DF">
        <w:rPr>
          <w:rFonts w:cstheme="minorHAnsi"/>
          <w:b/>
          <w:bCs/>
          <w:w w:val="90"/>
          <w:sz w:val="40"/>
          <w:szCs w:val="40"/>
          <w:u w:color="000000"/>
          <w:lang w:val="en-NZ"/>
        </w:rPr>
        <w:t xml:space="preserve"> </w:t>
      </w:r>
      <w:r w:rsidRPr="00F459DF">
        <w:rPr>
          <w:rFonts w:cstheme="minorHAnsi"/>
          <w:b/>
          <w:bCs/>
          <w:w w:val="90"/>
          <w:sz w:val="40"/>
          <w:szCs w:val="40"/>
          <w:u w:color="000000"/>
          <w:lang w:val="en-NZ"/>
        </w:rPr>
        <w:t>— INSURANCE VERIFICATION FORM</w:t>
      </w:r>
      <w:r w:rsidRPr="00F459DF">
        <w:rPr>
          <w:rFonts w:cstheme="minorHAnsi"/>
          <w:b/>
          <w:bCs/>
          <w:sz w:val="40"/>
          <w:szCs w:val="40"/>
          <w:u w:color="000000"/>
          <w:lang w:val="en-NZ"/>
        </w:rPr>
        <w:tab/>
      </w:r>
    </w:p>
    <w:p w14:paraId="4F59BDB3" w14:textId="0C108B9B" w:rsidR="00383B88" w:rsidRPr="00F459DF" w:rsidRDefault="00383B88" w:rsidP="00383B88">
      <w:pPr>
        <w:pStyle w:val="BodyText"/>
        <w:rPr>
          <w:rFonts w:cstheme="minorHAnsi"/>
          <w:szCs w:val="24"/>
          <w:lang w:val="en-NZ"/>
        </w:rPr>
      </w:pPr>
      <w:r w:rsidRPr="00F459DF">
        <w:rPr>
          <w:rFonts w:cstheme="minorHAnsi"/>
          <w:szCs w:val="24"/>
          <w:lang w:val="en-NZ"/>
        </w:rPr>
        <w:t xml:space="preserve">ROADING </w:t>
      </w:r>
      <w:r w:rsidR="00701BFC" w:rsidRPr="00F459DF">
        <w:rPr>
          <w:rFonts w:cstheme="minorHAnsi"/>
          <w:szCs w:val="24"/>
          <w:lang w:val="en-NZ"/>
        </w:rPr>
        <w:t>/</w:t>
      </w:r>
      <w:r w:rsidRPr="00F459DF">
        <w:rPr>
          <w:rFonts w:cstheme="minorHAnsi"/>
          <w:szCs w:val="24"/>
          <w:lang w:val="en-NZ"/>
        </w:rPr>
        <w:t xml:space="preserve"> STRUCTURES CONTRACTOR PREQUALIFICATION (</w:t>
      </w:r>
      <w:r w:rsidRPr="00F459DF">
        <w:rPr>
          <w:rFonts w:cstheme="minorHAnsi"/>
          <w:i/>
          <w:iCs/>
          <w:szCs w:val="24"/>
          <w:lang w:val="en-NZ"/>
        </w:rPr>
        <w:t>template letter only</w:t>
      </w:r>
      <w:r w:rsidRPr="00F459DF">
        <w:rPr>
          <w:rFonts w:cstheme="minorHAnsi"/>
          <w:szCs w:val="24"/>
          <w:lang w:val="en-NZ"/>
        </w:rPr>
        <w:t>)</w:t>
      </w:r>
    </w:p>
    <w:p w14:paraId="40CF617B" w14:textId="77777777" w:rsidR="00383B88" w:rsidRPr="00F459DF" w:rsidRDefault="00383B88" w:rsidP="00383B88">
      <w:pPr>
        <w:pStyle w:val="BodyText"/>
        <w:rPr>
          <w:rFonts w:cstheme="minorHAnsi"/>
          <w:sz w:val="18"/>
          <w:szCs w:val="18"/>
          <w:lang w:val="en-NZ"/>
        </w:rPr>
      </w:pPr>
    </w:p>
    <w:p w14:paraId="6EDB8346" w14:textId="77777777" w:rsidR="00383B88" w:rsidRPr="00F459DF" w:rsidRDefault="00383B88" w:rsidP="00383B88">
      <w:pPr>
        <w:pStyle w:val="BodyText"/>
        <w:rPr>
          <w:rFonts w:cstheme="minorHAnsi"/>
          <w:sz w:val="18"/>
          <w:szCs w:val="18"/>
          <w:lang w:val="en-NZ"/>
        </w:rPr>
      </w:pPr>
      <w:r w:rsidRPr="00F459DF">
        <w:rPr>
          <w:rFonts w:cstheme="minorHAnsi"/>
          <w:sz w:val="18"/>
          <w:szCs w:val="18"/>
          <w:lang w:val="en-NZ"/>
        </w:rPr>
        <w:t xml:space="preserve">FROM: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(Name of Contractor)</w:t>
      </w:r>
    </w:p>
    <w:p w14:paraId="7647FB3A" w14:textId="77777777" w:rsidR="00383B88" w:rsidRPr="00F459DF" w:rsidRDefault="00383B88" w:rsidP="00383B88">
      <w:pPr>
        <w:pStyle w:val="BodyText"/>
        <w:rPr>
          <w:rFonts w:cstheme="minorHAnsi"/>
          <w:sz w:val="18"/>
          <w:szCs w:val="18"/>
          <w:lang w:val="en-NZ"/>
        </w:rPr>
      </w:pPr>
    </w:p>
    <w:p w14:paraId="6D7C0562" w14:textId="4FF2907F" w:rsidR="00667BC0" w:rsidRPr="00F459DF" w:rsidRDefault="00383B88" w:rsidP="00383B88">
      <w:pPr>
        <w:pStyle w:val="BodyText"/>
        <w:rPr>
          <w:rFonts w:cstheme="minorHAnsi"/>
          <w:sz w:val="18"/>
          <w:szCs w:val="18"/>
          <w:lang w:val="en-NZ"/>
        </w:rPr>
      </w:pPr>
      <w:r w:rsidRPr="00F459DF">
        <w:rPr>
          <w:rFonts w:cstheme="minorHAnsi"/>
          <w:sz w:val="18"/>
          <w:szCs w:val="18"/>
          <w:lang w:val="en-NZ"/>
        </w:rPr>
        <w:t>We confirm</w:t>
      </w:r>
      <w:r w:rsidR="00F37174" w:rsidRPr="00F459DF">
        <w:rPr>
          <w:rFonts w:cstheme="minorHAnsi"/>
          <w:sz w:val="18"/>
          <w:szCs w:val="18"/>
          <w:lang w:val="en-NZ"/>
        </w:rPr>
        <w:t xml:space="preserve"> that this Company holds, or is able to obtain, the following insurances and will be able to submit for approval information as to these insurances in the form required prior to the commencement of work.</w:t>
      </w:r>
    </w:p>
    <w:p w14:paraId="65569010" w14:textId="6AD2119E" w:rsidR="00F37174" w:rsidRPr="00F459DF" w:rsidRDefault="00F37174" w:rsidP="00F37174">
      <w:pPr>
        <w:pStyle w:val="BodyText"/>
        <w:numPr>
          <w:ilvl w:val="0"/>
          <w:numId w:val="36"/>
        </w:numPr>
        <w:rPr>
          <w:rFonts w:cstheme="minorHAnsi"/>
          <w:sz w:val="18"/>
          <w:szCs w:val="18"/>
          <w:lang w:val="en-NZ"/>
        </w:rPr>
      </w:pPr>
      <w:r w:rsidRPr="00F459DF">
        <w:rPr>
          <w:rFonts w:cstheme="minorHAnsi"/>
          <w:sz w:val="18"/>
          <w:szCs w:val="18"/>
          <w:lang w:val="en-NZ"/>
        </w:rPr>
        <w:t>Information as to Construction Insurance (using the form in Seventh Schedule to General Conditions of Contract NZS3910:2013).</w:t>
      </w:r>
    </w:p>
    <w:p w14:paraId="0577A9B3" w14:textId="1AD7DF96" w:rsidR="00F37174" w:rsidRPr="00F459DF" w:rsidRDefault="00F37174" w:rsidP="00F37174">
      <w:pPr>
        <w:pStyle w:val="BodyText"/>
        <w:numPr>
          <w:ilvl w:val="0"/>
          <w:numId w:val="36"/>
        </w:numPr>
        <w:rPr>
          <w:rFonts w:cstheme="minorHAnsi"/>
          <w:sz w:val="18"/>
          <w:szCs w:val="18"/>
          <w:lang w:val="en-NZ"/>
        </w:rPr>
      </w:pPr>
      <w:r w:rsidRPr="00F459DF">
        <w:rPr>
          <w:rFonts w:cstheme="minorHAnsi"/>
          <w:sz w:val="18"/>
          <w:szCs w:val="18"/>
          <w:lang w:val="en-NZ"/>
        </w:rPr>
        <w:t>Information as to Contractor Plant Insurance (using the form in Eighth Schedule to General Conditions of Contract NZS3910:2013).</w:t>
      </w:r>
    </w:p>
    <w:p w14:paraId="14AE7F27" w14:textId="6A4B247E" w:rsidR="00F37174" w:rsidRPr="00F459DF" w:rsidRDefault="00F37174" w:rsidP="00F37174">
      <w:pPr>
        <w:pStyle w:val="BodyText"/>
        <w:numPr>
          <w:ilvl w:val="0"/>
          <w:numId w:val="36"/>
        </w:numPr>
        <w:rPr>
          <w:rFonts w:cstheme="minorHAnsi"/>
          <w:sz w:val="18"/>
          <w:szCs w:val="18"/>
          <w:lang w:val="en-NZ"/>
        </w:rPr>
      </w:pPr>
      <w:r w:rsidRPr="00F459DF">
        <w:rPr>
          <w:rFonts w:cstheme="minorHAnsi"/>
          <w:sz w:val="18"/>
          <w:szCs w:val="18"/>
          <w:lang w:val="en-NZ"/>
        </w:rPr>
        <w:t>Information as to Contractor’s Public Liability Insurance (using the form in Ninth Schedule to General Conditions of Contract NZS3910:2013).</w:t>
      </w:r>
    </w:p>
    <w:p w14:paraId="6DEB86BC" w14:textId="1CB00960" w:rsidR="00F37174" w:rsidRPr="00F459DF" w:rsidRDefault="00F37174" w:rsidP="00F37174">
      <w:pPr>
        <w:pStyle w:val="BodyText"/>
        <w:numPr>
          <w:ilvl w:val="0"/>
          <w:numId w:val="36"/>
        </w:numPr>
        <w:rPr>
          <w:rFonts w:cstheme="minorHAnsi"/>
          <w:sz w:val="18"/>
          <w:szCs w:val="18"/>
          <w:lang w:val="en-NZ"/>
        </w:rPr>
      </w:pPr>
      <w:r w:rsidRPr="00F459DF">
        <w:rPr>
          <w:rFonts w:cstheme="minorHAnsi"/>
          <w:sz w:val="18"/>
          <w:szCs w:val="18"/>
          <w:lang w:val="en-NZ"/>
        </w:rPr>
        <w:t>Information as to Contractor’s Motor Vehicle Insurance (using the form in Tenth Schedule to General Conditions of Contract NZS3910:2013).</w:t>
      </w:r>
    </w:p>
    <w:p w14:paraId="411F0520" w14:textId="2717D048" w:rsidR="00F37174" w:rsidRPr="00F459DF" w:rsidRDefault="00F37174" w:rsidP="00F37174">
      <w:pPr>
        <w:pStyle w:val="BodyText"/>
        <w:numPr>
          <w:ilvl w:val="0"/>
          <w:numId w:val="36"/>
        </w:numPr>
        <w:rPr>
          <w:rFonts w:cstheme="minorHAnsi"/>
          <w:sz w:val="18"/>
          <w:szCs w:val="18"/>
          <w:lang w:val="en-NZ"/>
        </w:rPr>
      </w:pPr>
      <w:r w:rsidRPr="00F459DF">
        <w:rPr>
          <w:rFonts w:cstheme="minorHAnsi"/>
          <w:sz w:val="18"/>
          <w:szCs w:val="18"/>
          <w:lang w:val="en-NZ"/>
        </w:rPr>
        <w:t>Information as to Contractor’s Professional Indemnity Insurance (using the form in Eleventh Schedule to General Conditions of Contract NZS3910:2013).</w:t>
      </w:r>
    </w:p>
    <w:p w14:paraId="63F57A79" w14:textId="07E6C18A" w:rsidR="00F37174" w:rsidRPr="00F459DF" w:rsidRDefault="00F37174" w:rsidP="00F37174">
      <w:pPr>
        <w:pStyle w:val="BodyText"/>
        <w:rPr>
          <w:rFonts w:cstheme="minorHAnsi"/>
          <w:sz w:val="18"/>
          <w:szCs w:val="18"/>
          <w:lang w:val="en-NZ"/>
        </w:rPr>
      </w:pPr>
      <w:r w:rsidRPr="00F459DF">
        <w:rPr>
          <w:rFonts w:cstheme="minorHAnsi"/>
          <w:sz w:val="18"/>
          <w:szCs w:val="18"/>
          <w:lang w:val="en-NZ"/>
        </w:rPr>
        <w:t>I confirm I have had no financial association with this Contractor and in my opinion no conflict of interest exists.</w:t>
      </w:r>
    </w:p>
    <w:p w14:paraId="785DEEF9" w14:textId="4EA824D3" w:rsidR="00F37174" w:rsidRPr="00F459DF" w:rsidRDefault="00F37174" w:rsidP="00F37174">
      <w:pPr>
        <w:pStyle w:val="BodyText"/>
        <w:rPr>
          <w:rFonts w:cstheme="minorHAnsi"/>
          <w:sz w:val="18"/>
          <w:szCs w:val="18"/>
          <w:lang w:val="en-NZ"/>
        </w:rPr>
      </w:pPr>
      <w:r w:rsidRPr="00F459DF">
        <w:rPr>
          <w:rFonts w:cstheme="minorHAnsi"/>
          <w:sz w:val="18"/>
          <w:szCs w:val="18"/>
          <w:lang w:val="en-NZ"/>
        </w:rPr>
        <w:t>I the undersigned confirm that the above information is true and factual. I confirm that I am the authorised signatory for this matter.</w:t>
      </w:r>
    </w:p>
    <w:p w14:paraId="149E0644" w14:textId="4F69A5B8" w:rsidR="00873950" w:rsidRPr="00F459DF" w:rsidRDefault="00873950" w:rsidP="00873950">
      <w:pPr>
        <w:pStyle w:val="BodyText"/>
        <w:rPr>
          <w:rFonts w:cstheme="minorHAnsi"/>
          <w:sz w:val="18"/>
          <w:szCs w:val="18"/>
          <w:u w:val="single"/>
          <w:lang w:val="en-NZ"/>
        </w:rPr>
      </w:pPr>
      <w:r w:rsidRPr="00F459DF">
        <w:rPr>
          <w:rFonts w:cstheme="minorHAnsi"/>
          <w:sz w:val="18"/>
          <w:szCs w:val="18"/>
          <w:lang w:val="en-NZ"/>
        </w:rPr>
        <w:t xml:space="preserve">Authorised Signatory: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t xml:space="preserve">      </w:t>
      </w:r>
      <w:r w:rsidRPr="00F459DF">
        <w:rPr>
          <w:rFonts w:cstheme="minorHAnsi"/>
          <w:sz w:val="18"/>
          <w:szCs w:val="18"/>
          <w:lang w:val="en-NZ"/>
        </w:rPr>
        <w:t xml:space="preserve">  Date: </w:t>
      </w:r>
      <w:r w:rsidRPr="00F459DF">
        <w:rPr>
          <w:rFonts w:cstheme="minorHAnsi"/>
          <w:sz w:val="18"/>
          <w:szCs w:val="18"/>
          <w:u w:val="single"/>
          <w:lang w:val="en-NZ"/>
        </w:rPr>
        <w:t xml:space="preserve">  </w:t>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p>
    <w:p w14:paraId="64606271" w14:textId="77777777" w:rsidR="00831068" w:rsidRPr="00F459DF" w:rsidRDefault="00831068" w:rsidP="00873950">
      <w:pPr>
        <w:pStyle w:val="BodyText"/>
        <w:rPr>
          <w:rFonts w:cstheme="minorHAnsi"/>
          <w:sz w:val="18"/>
          <w:szCs w:val="18"/>
          <w:u w:val="single"/>
          <w:lang w:val="en-NZ"/>
        </w:rPr>
      </w:pPr>
    </w:p>
    <w:p w14:paraId="3F0EB7F3" w14:textId="77777777" w:rsidR="009871F6" w:rsidRPr="00F459DF" w:rsidRDefault="00BB0C73" w:rsidP="00873950">
      <w:pPr>
        <w:pStyle w:val="BodyText"/>
        <w:rPr>
          <w:rFonts w:cstheme="minorHAnsi"/>
          <w:sz w:val="18"/>
          <w:szCs w:val="18"/>
          <w:u w:val="single"/>
          <w:lang w:val="en-NZ"/>
        </w:rPr>
      </w:pPr>
      <w:r w:rsidRPr="00F459DF">
        <w:rPr>
          <w:rFonts w:cstheme="minorHAnsi"/>
          <w:sz w:val="18"/>
          <w:szCs w:val="18"/>
          <w:lang w:val="en-NZ"/>
        </w:rPr>
        <w:t>Insur</w:t>
      </w:r>
      <w:r w:rsidR="00331E09" w:rsidRPr="00F459DF">
        <w:rPr>
          <w:rFonts w:cstheme="minorHAnsi"/>
          <w:sz w:val="18"/>
          <w:szCs w:val="18"/>
          <w:lang w:val="en-NZ"/>
        </w:rPr>
        <w:t xml:space="preserve">ance Company or Broker </w:t>
      </w:r>
      <w:r w:rsidR="00873950" w:rsidRPr="00F459DF">
        <w:rPr>
          <w:rFonts w:cstheme="minorHAnsi"/>
          <w:sz w:val="18"/>
          <w:szCs w:val="18"/>
          <w:lang w:val="en-NZ"/>
        </w:rPr>
        <w:t>Name and Company Position:</w:t>
      </w:r>
      <w:r w:rsidR="00873950" w:rsidRPr="00F459DF">
        <w:rPr>
          <w:rFonts w:cstheme="minorHAnsi"/>
          <w:sz w:val="18"/>
          <w:szCs w:val="18"/>
          <w:u w:val="single"/>
          <w:lang w:val="en-NZ"/>
        </w:rPr>
        <w:t xml:space="preserve">     </w:t>
      </w:r>
      <w:r w:rsidR="00873950" w:rsidRPr="00F459DF">
        <w:rPr>
          <w:rFonts w:cstheme="minorHAnsi"/>
          <w:sz w:val="18"/>
          <w:szCs w:val="18"/>
          <w:u w:val="single"/>
          <w:lang w:val="en-NZ"/>
        </w:rPr>
        <w:tab/>
      </w:r>
      <w:r w:rsidR="00873950" w:rsidRPr="00F459DF">
        <w:rPr>
          <w:rFonts w:cstheme="minorHAnsi"/>
          <w:sz w:val="18"/>
          <w:szCs w:val="18"/>
          <w:u w:val="single"/>
          <w:lang w:val="en-NZ"/>
        </w:rPr>
        <w:tab/>
      </w:r>
      <w:r w:rsidR="00873950" w:rsidRPr="00F459DF">
        <w:rPr>
          <w:rFonts w:cstheme="minorHAnsi"/>
          <w:sz w:val="18"/>
          <w:szCs w:val="18"/>
          <w:u w:val="single"/>
          <w:lang w:val="en-NZ"/>
        </w:rPr>
        <w:tab/>
      </w:r>
      <w:r w:rsidR="00873950" w:rsidRPr="00F459DF">
        <w:rPr>
          <w:rFonts w:cstheme="minorHAnsi"/>
          <w:sz w:val="18"/>
          <w:szCs w:val="18"/>
          <w:u w:val="single"/>
          <w:lang w:val="en-NZ"/>
        </w:rPr>
        <w:tab/>
      </w:r>
      <w:r w:rsidR="00873950" w:rsidRPr="00F459DF">
        <w:rPr>
          <w:rFonts w:cstheme="minorHAnsi"/>
          <w:sz w:val="18"/>
          <w:szCs w:val="18"/>
          <w:u w:val="single"/>
          <w:lang w:val="en-NZ"/>
        </w:rPr>
        <w:tab/>
      </w:r>
      <w:r w:rsidR="00873950" w:rsidRPr="00F459DF">
        <w:rPr>
          <w:rFonts w:cstheme="minorHAnsi"/>
          <w:sz w:val="18"/>
          <w:szCs w:val="18"/>
          <w:u w:val="single"/>
          <w:lang w:val="en-NZ"/>
        </w:rPr>
        <w:tab/>
      </w:r>
    </w:p>
    <w:p w14:paraId="35670BAF" w14:textId="77777777" w:rsidR="009871F6" w:rsidRPr="00F459DF" w:rsidRDefault="009871F6" w:rsidP="00873950">
      <w:pPr>
        <w:pStyle w:val="BodyText"/>
        <w:rPr>
          <w:rFonts w:cstheme="minorHAnsi"/>
          <w:sz w:val="18"/>
          <w:szCs w:val="18"/>
          <w:u w:val="single"/>
          <w:lang w:val="en-NZ"/>
        </w:rPr>
      </w:pPr>
    </w:p>
    <w:p w14:paraId="7A79256F" w14:textId="5E9019A8" w:rsidR="00873950" w:rsidRPr="00F459DF" w:rsidRDefault="00873950" w:rsidP="00873950">
      <w:pPr>
        <w:pStyle w:val="BodyText"/>
        <w:rPr>
          <w:rFonts w:cstheme="minorHAnsi"/>
          <w:sz w:val="18"/>
          <w:szCs w:val="18"/>
          <w:lang w:val="en-NZ"/>
        </w:rPr>
      </w:pP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Pr="00F459DF">
        <w:rPr>
          <w:rFonts w:cstheme="minorHAnsi"/>
          <w:sz w:val="18"/>
          <w:szCs w:val="18"/>
          <w:u w:val="single"/>
          <w:lang w:val="en-NZ"/>
        </w:rPr>
        <w:tab/>
      </w:r>
      <w:r w:rsidR="009871F6" w:rsidRPr="00F459DF">
        <w:rPr>
          <w:rFonts w:cstheme="minorHAnsi"/>
          <w:sz w:val="18"/>
          <w:szCs w:val="18"/>
          <w:u w:val="single"/>
          <w:lang w:val="en-NZ"/>
        </w:rPr>
        <w:t>_________________________________________________________________</w:t>
      </w:r>
    </w:p>
    <w:sectPr w:rsidR="00873950" w:rsidRPr="00F459DF" w:rsidSect="00B70599">
      <w:type w:val="continuous"/>
      <w:pgSz w:w="11906" w:h="16838" w:code="9"/>
      <w:pgMar w:top="1634" w:right="1191" w:bottom="1191" w:left="1191" w:header="426" w:footer="39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1C58DE5" w14:textId="77777777" w:rsidR="007A1BB9" w:rsidRDefault="007A1BB9" w:rsidP="00C20C17">
      <w:r>
        <w:separator/>
      </w:r>
    </w:p>
  </w:endnote>
  <w:endnote w:type="continuationSeparator" w:id="0">
    <w:p w14:paraId="4BAD79BE" w14:textId="77777777" w:rsidR="007A1BB9" w:rsidRDefault="007A1BB9" w:rsidP="00C20C17">
      <w:r>
        <w:continuationSeparator/>
      </w:r>
    </w:p>
  </w:endnote>
  <w:endnote w:type="continuationNotice" w:id="1">
    <w:p w14:paraId="5FA67DCD" w14:textId="77777777" w:rsidR="007A1BB9" w:rsidRDefault="007A1BB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Rounded MT">
    <w:altName w:val="Arial"/>
    <w:charset w:val="00"/>
    <w:family w:val="auto"/>
    <w:pitch w:val="variable"/>
    <w:sig w:usb0="80000027"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AFF" w:usb1="C0007841" w:usb2="00000009" w:usb3="00000000" w:csb0="000001FF"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EA25A7" w14:textId="77777777" w:rsidR="001129F5" w:rsidRDefault="001129F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Look w:val="0600" w:firstRow="0" w:lastRow="0" w:firstColumn="0" w:lastColumn="0" w:noHBand="1" w:noVBand="1"/>
    </w:tblPr>
    <w:tblGrid>
      <w:gridCol w:w="8957"/>
      <w:gridCol w:w="567"/>
    </w:tblGrid>
    <w:tr w:rsidR="00AB28CA" w:rsidRPr="00185732" w14:paraId="290DDDAA" w14:textId="77777777" w:rsidTr="00472FC9">
      <w:tc>
        <w:tcPr>
          <w:tcW w:w="0" w:type="auto"/>
        </w:tcPr>
        <w:p w14:paraId="72B35113" w14:textId="3C82A5B1" w:rsidR="00AB28CA" w:rsidRPr="00185732" w:rsidRDefault="00AB28CA" w:rsidP="00472FC9">
          <w:pPr>
            <w:pStyle w:val="Footer"/>
            <w:rPr>
              <w:sz w:val="16"/>
              <w:szCs w:val="16"/>
            </w:rPr>
          </w:pPr>
        </w:p>
      </w:tc>
      <w:tc>
        <w:tcPr>
          <w:tcW w:w="567" w:type="dxa"/>
        </w:tcPr>
        <w:p w14:paraId="643A3B9D" w14:textId="77777777" w:rsidR="00AB28CA" w:rsidRPr="00185732" w:rsidRDefault="00AB28CA" w:rsidP="007B2B71">
          <w:pPr>
            <w:pStyle w:val="Footer"/>
            <w:rPr>
              <w:sz w:val="16"/>
              <w:szCs w:val="16"/>
            </w:rPr>
          </w:pPr>
          <w:r w:rsidRPr="00185732">
            <w:rPr>
              <w:sz w:val="16"/>
              <w:szCs w:val="16"/>
            </w:rPr>
            <w:fldChar w:fldCharType="begin"/>
          </w:r>
          <w:r w:rsidRPr="00185732">
            <w:rPr>
              <w:sz w:val="16"/>
              <w:szCs w:val="16"/>
            </w:rPr>
            <w:instrText xml:space="preserve"> PAGE   \* MERGEFORMAT </w:instrText>
          </w:r>
          <w:r w:rsidRPr="00185732">
            <w:rPr>
              <w:sz w:val="16"/>
              <w:szCs w:val="16"/>
            </w:rPr>
            <w:fldChar w:fldCharType="separate"/>
          </w:r>
          <w:r w:rsidRPr="00185732">
            <w:rPr>
              <w:sz w:val="16"/>
              <w:szCs w:val="16"/>
            </w:rPr>
            <w:t>2</w:t>
          </w:r>
          <w:r w:rsidRPr="00185732">
            <w:rPr>
              <w:sz w:val="16"/>
              <w:szCs w:val="16"/>
            </w:rPr>
            <w:fldChar w:fldCharType="end"/>
          </w:r>
        </w:p>
      </w:tc>
    </w:tr>
  </w:tbl>
  <w:p w14:paraId="13FD7E41" w14:textId="77777777" w:rsidR="000725B1" w:rsidRPr="00AB28CA" w:rsidRDefault="000725B1" w:rsidP="00AB28CA">
    <w:pP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32E161" w14:textId="77777777" w:rsidR="001129F5" w:rsidRDefault="001129F5">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BF078E" w14:textId="77777777" w:rsidR="007A1BB9" w:rsidRDefault="007A1BB9" w:rsidP="00C20C17">
      <w:r>
        <w:separator/>
      </w:r>
    </w:p>
  </w:footnote>
  <w:footnote w:type="continuationSeparator" w:id="0">
    <w:p w14:paraId="67BECCB5" w14:textId="77777777" w:rsidR="007A1BB9" w:rsidRDefault="007A1BB9" w:rsidP="00C20C17">
      <w:r>
        <w:continuationSeparator/>
      </w:r>
    </w:p>
  </w:footnote>
  <w:footnote w:type="continuationNotice" w:id="1">
    <w:p w14:paraId="71CEE2ED" w14:textId="77777777" w:rsidR="007A1BB9" w:rsidRDefault="007A1BB9"/>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9E6F67" w14:textId="77777777" w:rsidR="001129F5" w:rsidRDefault="001129F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79CB7B" w14:textId="3CD91E5B" w:rsidR="001129F5" w:rsidRDefault="001129F5">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0154" w:type="dxa"/>
      <w:jc w:val="right"/>
      <w:tblBorders>
        <w:top w:val="single" w:sz="18" w:space="0" w:color="auto"/>
        <w:bottom w:val="single" w:sz="4" w:space="0" w:color="auto"/>
        <w:insideH w:val="single" w:sz="4" w:space="0" w:color="auto"/>
        <w:insideV w:val="single" w:sz="4" w:space="0" w:color="auto"/>
      </w:tblBorders>
      <w:tblLook w:val="04A0" w:firstRow="1" w:lastRow="0" w:firstColumn="1" w:lastColumn="0" w:noHBand="0" w:noVBand="1"/>
    </w:tblPr>
    <w:tblGrid>
      <w:gridCol w:w="10154"/>
    </w:tblGrid>
    <w:tr w:rsidR="000B4F62" w14:paraId="77F12C01" w14:textId="77777777" w:rsidTr="000B4F62">
      <w:trPr>
        <w:trHeight w:val="463"/>
        <w:jc w:val="right"/>
      </w:trPr>
      <w:tc>
        <w:tcPr>
          <w:tcW w:w="10154" w:type="dxa"/>
        </w:tcPr>
        <w:p w14:paraId="3C67DF60" w14:textId="04B2164F" w:rsidR="000B4F62" w:rsidRDefault="000B4F62" w:rsidP="000B4F62">
          <w:pPr>
            <w:pStyle w:val="Header"/>
            <w:spacing w:before="120" w:after="60"/>
            <w:jc w:val="left"/>
            <w:rPr>
              <w:rFonts w:ascii="Arial" w:hAnsi="Arial" w:cs="Arial"/>
              <w:i/>
              <w:iCs/>
              <w:sz w:val="24"/>
              <w:szCs w:val="24"/>
            </w:rPr>
          </w:pPr>
          <w:bookmarkStart w:id="0" w:name="_Hlk134438530"/>
          <w:r w:rsidRPr="009A128D">
            <w:rPr>
              <w:rFonts w:ascii="Arial" w:hAnsi="Arial" w:cs="Arial"/>
              <w:i/>
              <w:iCs/>
              <w:sz w:val="24"/>
              <w:szCs w:val="24"/>
            </w:rPr>
            <w:t>Christchurch City Council</w:t>
          </w:r>
        </w:p>
      </w:tc>
    </w:tr>
    <w:bookmarkEnd w:id="0"/>
  </w:tbl>
  <w:p w14:paraId="5D5C718A" w14:textId="44D6E9A2" w:rsidR="00A34512" w:rsidRPr="000B4F62" w:rsidRDefault="00A34512" w:rsidP="000B4F6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135194"/>
    <w:multiLevelType w:val="multilevel"/>
    <w:tmpl w:val="30023638"/>
    <w:numStyleLink w:val="ListTableNumber"/>
  </w:abstractNum>
  <w:abstractNum w:abstractNumId="1" w15:restartNumberingAfterBreak="0">
    <w:nsid w:val="0DBB7465"/>
    <w:multiLevelType w:val="hybridMultilevel"/>
    <w:tmpl w:val="1964924C"/>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0DD726A9"/>
    <w:multiLevelType w:val="multilevel"/>
    <w:tmpl w:val="0B5C4A88"/>
    <w:styleLink w:val="ListAppendix"/>
    <w:lvl w:ilvl="0">
      <w:start w:val="1"/>
      <w:numFmt w:val="upperLetter"/>
      <w:pStyle w:val="AppendixH1"/>
      <w:lvlText w:val="Appendix %1"/>
      <w:lvlJc w:val="left"/>
      <w:pPr>
        <w:tabs>
          <w:tab w:val="num" w:pos="0"/>
        </w:tabs>
        <w:ind w:left="0" w:firstLine="0"/>
      </w:pPr>
      <w:rPr>
        <w:rFonts w:hint="default"/>
        <w:caps w:val="0"/>
        <w:strike w:val="0"/>
        <w:dstrike w:val="0"/>
        <w:vanish w:val="0"/>
        <w:color w:val="auto"/>
        <w:sz w:val="140"/>
        <w:vertAlign w:val="baseline"/>
      </w:rPr>
    </w:lvl>
    <w:lvl w:ilvl="1">
      <w:start w:val="1"/>
      <w:numFmt w:val="decimal"/>
      <w:pStyle w:val="AppendixH2"/>
      <w:lvlText w:val="%1-%2"/>
      <w:lvlJc w:val="left"/>
      <w:pPr>
        <w:tabs>
          <w:tab w:val="num" w:pos="1134"/>
        </w:tabs>
        <w:ind w:left="1134" w:hanging="1134"/>
      </w:pPr>
      <w:rPr>
        <w:rFonts w:hint="default"/>
      </w:rPr>
    </w:lvl>
    <w:lvl w:ilvl="2">
      <w:start w:val="1"/>
      <w:numFmt w:val="decimal"/>
      <w:pStyle w:val="AppendixH3"/>
      <w:lvlText w:val="%1-%2-%3"/>
      <w:lvlJc w:val="left"/>
      <w:pPr>
        <w:tabs>
          <w:tab w:val="num" w:pos="1134"/>
        </w:tabs>
        <w:ind w:left="1134" w:hanging="1134"/>
      </w:pPr>
      <w:rPr>
        <w:rFonts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 w15:restartNumberingAfterBreak="0">
    <w:nsid w:val="0EF75435"/>
    <w:multiLevelType w:val="multilevel"/>
    <w:tmpl w:val="7A1E5004"/>
    <w:styleLink w:val="ListAlpha"/>
    <w:lvl w:ilvl="0">
      <w:start w:val="1"/>
      <w:numFmt w:val="lowerLetter"/>
      <w:pStyle w:val="ListAlpha0"/>
      <w:lvlText w:val="%1."/>
      <w:lvlJc w:val="left"/>
      <w:pPr>
        <w:tabs>
          <w:tab w:val="num" w:pos="425"/>
        </w:tabs>
        <w:ind w:left="425" w:hanging="425"/>
      </w:pPr>
      <w:rPr>
        <w:rFonts w:hint="default"/>
      </w:rPr>
    </w:lvl>
    <w:lvl w:ilvl="1">
      <w:start w:val="1"/>
      <w:numFmt w:val="lowerRoman"/>
      <w:pStyle w:val="ListAlpha2"/>
      <w:lvlText w:val="%2."/>
      <w:lvlJc w:val="left"/>
      <w:pPr>
        <w:tabs>
          <w:tab w:val="num" w:pos="850"/>
        </w:tabs>
        <w:ind w:left="850" w:hanging="425"/>
      </w:pPr>
      <w:rPr>
        <w:rFonts w:hint="default"/>
      </w:rPr>
    </w:lvl>
    <w:lvl w:ilvl="2">
      <w:start w:val="1"/>
      <w:numFmt w:val="decimal"/>
      <w:pStyle w:val="ListAlpha3"/>
      <w:lvlText w:val="%3."/>
      <w:lvlJc w:val="left"/>
      <w:pPr>
        <w:tabs>
          <w:tab w:val="num" w:pos="1275"/>
        </w:tabs>
        <w:ind w:left="1275" w:hanging="425"/>
      </w:pPr>
      <w:rPr>
        <w:rFonts w:hint="default"/>
      </w:rPr>
    </w:lvl>
    <w:lvl w:ilvl="3">
      <w:start w:val="1"/>
      <w:numFmt w:val="upperLetter"/>
      <w:pStyle w:val="ListAlpha4"/>
      <w:lvlText w:val="%4."/>
      <w:lvlJc w:val="left"/>
      <w:pPr>
        <w:tabs>
          <w:tab w:val="num" w:pos="1700"/>
        </w:tabs>
        <w:ind w:left="1700" w:hanging="425"/>
      </w:pPr>
      <w:rPr>
        <w:rFonts w:hint="default"/>
      </w:rPr>
    </w:lvl>
    <w:lvl w:ilvl="4">
      <w:start w:val="1"/>
      <w:numFmt w:val="upperRoman"/>
      <w:pStyle w:val="ListAlpha5"/>
      <w:lvlText w:val="%5."/>
      <w:lvlJc w:val="left"/>
      <w:pPr>
        <w:tabs>
          <w:tab w:val="num" w:pos="2125"/>
        </w:tabs>
        <w:ind w:left="2125" w:hanging="425"/>
      </w:pPr>
      <w:rPr>
        <w:rFonts w:hint="default"/>
      </w:rPr>
    </w:lvl>
    <w:lvl w:ilvl="5">
      <w:start w:val="1"/>
      <w:numFmt w:val="lowerLetter"/>
      <w:pStyle w:val="ListAlpha6"/>
      <w:lvlText w:val="%6."/>
      <w:lvlJc w:val="left"/>
      <w:pPr>
        <w:tabs>
          <w:tab w:val="num" w:pos="2550"/>
        </w:tabs>
        <w:ind w:left="2550" w:hanging="425"/>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13C77525"/>
    <w:multiLevelType w:val="hybridMultilevel"/>
    <w:tmpl w:val="9A449AE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5" w15:restartNumberingAfterBreak="0">
    <w:nsid w:val="17990346"/>
    <w:multiLevelType w:val="hybridMultilevel"/>
    <w:tmpl w:val="F6D4CB6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6" w15:restartNumberingAfterBreak="0">
    <w:nsid w:val="186C2A69"/>
    <w:multiLevelType w:val="hybridMultilevel"/>
    <w:tmpl w:val="125005D6"/>
    <w:lvl w:ilvl="0" w:tplc="A4A62356">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7" w15:restartNumberingAfterBreak="0">
    <w:nsid w:val="19D70FA1"/>
    <w:multiLevelType w:val="multilevel"/>
    <w:tmpl w:val="0B5C4A88"/>
    <w:numStyleLink w:val="ListAppendix"/>
  </w:abstractNum>
  <w:abstractNum w:abstractNumId="8" w15:restartNumberingAfterBreak="0">
    <w:nsid w:val="1A4E610B"/>
    <w:multiLevelType w:val="multilevel"/>
    <w:tmpl w:val="800CC606"/>
    <w:styleLink w:val="ListNumber"/>
    <w:lvl w:ilvl="0">
      <w:start w:val="1"/>
      <w:numFmt w:val="decimal"/>
      <w:pStyle w:val="ListNumber0"/>
      <w:lvlText w:val="%1."/>
      <w:lvlJc w:val="left"/>
      <w:pPr>
        <w:tabs>
          <w:tab w:val="num" w:pos="425"/>
        </w:tabs>
        <w:ind w:left="425" w:hanging="425"/>
      </w:pPr>
      <w:rPr>
        <w:rFonts w:hint="default"/>
      </w:rPr>
    </w:lvl>
    <w:lvl w:ilvl="1">
      <w:start w:val="1"/>
      <w:numFmt w:val="lowerLetter"/>
      <w:pStyle w:val="ListNumber2"/>
      <w:lvlText w:val="%2."/>
      <w:lvlJc w:val="left"/>
      <w:pPr>
        <w:tabs>
          <w:tab w:val="num" w:pos="850"/>
        </w:tabs>
        <w:ind w:left="850" w:hanging="425"/>
      </w:pPr>
      <w:rPr>
        <w:rFonts w:hint="default"/>
      </w:rPr>
    </w:lvl>
    <w:lvl w:ilvl="2">
      <w:start w:val="1"/>
      <w:numFmt w:val="lowerRoman"/>
      <w:pStyle w:val="ListNumber3"/>
      <w:lvlText w:val="%3."/>
      <w:lvlJc w:val="left"/>
      <w:pPr>
        <w:tabs>
          <w:tab w:val="num" w:pos="1275"/>
        </w:tabs>
        <w:ind w:left="1275" w:hanging="425"/>
      </w:pPr>
      <w:rPr>
        <w:rFonts w:hint="default"/>
      </w:rPr>
    </w:lvl>
    <w:lvl w:ilvl="3">
      <w:start w:val="1"/>
      <w:numFmt w:val="upperLetter"/>
      <w:pStyle w:val="ListNumber4"/>
      <w:lvlText w:val="%4."/>
      <w:lvlJc w:val="left"/>
      <w:pPr>
        <w:tabs>
          <w:tab w:val="num" w:pos="1700"/>
        </w:tabs>
        <w:ind w:left="1700" w:hanging="425"/>
      </w:pPr>
      <w:rPr>
        <w:rFonts w:hint="default"/>
      </w:rPr>
    </w:lvl>
    <w:lvl w:ilvl="4">
      <w:start w:val="1"/>
      <w:numFmt w:val="upperRoman"/>
      <w:pStyle w:val="ListNumber5"/>
      <w:lvlText w:val="%5."/>
      <w:lvlJc w:val="left"/>
      <w:pPr>
        <w:tabs>
          <w:tab w:val="num" w:pos="2125"/>
        </w:tabs>
        <w:ind w:left="2125" w:hanging="425"/>
      </w:pPr>
      <w:rPr>
        <w:rFonts w:hint="default"/>
      </w:rPr>
    </w:lvl>
    <w:lvl w:ilvl="5">
      <w:start w:val="1"/>
      <w:numFmt w:val="decimal"/>
      <w:pStyle w:val="ListNumber6"/>
      <w:lvlText w:val="%6."/>
      <w:lvlJc w:val="left"/>
      <w:pPr>
        <w:tabs>
          <w:tab w:val="num" w:pos="2550"/>
        </w:tabs>
        <w:ind w:left="2550" w:hanging="425"/>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9" w15:restartNumberingAfterBreak="0">
    <w:nsid w:val="1AFA2201"/>
    <w:multiLevelType w:val="hybridMultilevel"/>
    <w:tmpl w:val="7D70BFF2"/>
    <w:lvl w:ilvl="0" w:tplc="1409000F">
      <w:start w:val="1"/>
      <w:numFmt w:val="decimal"/>
      <w:lvlText w:val="%1."/>
      <w:lvlJc w:val="left"/>
      <w:pPr>
        <w:ind w:left="360" w:hanging="360"/>
      </w:p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10" w15:restartNumberingAfterBreak="0">
    <w:nsid w:val="1B497AA6"/>
    <w:multiLevelType w:val="hybridMultilevel"/>
    <w:tmpl w:val="22C4103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1" w15:restartNumberingAfterBreak="0">
    <w:nsid w:val="1C6B66B5"/>
    <w:multiLevelType w:val="hybridMultilevel"/>
    <w:tmpl w:val="ED96597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2" w15:restartNumberingAfterBreak="0">
    <w:nsid w:val="1D737170"/>
    <w:multiLevelType w:val="multilevel"/>
    <w:tmpl w:val="5204DF38"/>
    <w:styleLink w:val="ListNbrHeading"/>
    <w:lvl w:ilvl="0">
      <w:start w:val="1"/>
      <w:numFmt w:val="decimal"/>
      <w:pStyle w:val="Heading1"/>
      <w:lvlText w:val="%1."/>
      <w:lvlJc w:val="left"/>
      <w:pPr>
        <w:tabs>
          <w:tab w:val="num" w:pos="1134"/>
        </w:tabs>
        <w:ind w:left="1134" w:hanging="1134"/>
      </w:pPr>
      <w:rPr>
        <w:rFonts w:hint="default"/>
      </w:rPr>
    </w:lvl>
    <w:lvl w:ilvl="1">
      <w:start w:val="1"/>
      <w:numFmt w:val="decimal"/>
      <w:pStyle w:val="Heading2"/>
      <w:lvlText w:val="%1.%2"/>
      <w:lvlJc w:val="left"/>
      <w:pPr>
        <w:tabs>
          <w:tab w:val="num" w:pos="1134"/>
        </w:tabs>
        <w:ind w:left="1134" w:hanging="1134"/>
      </w:pPr>
      <w:rPr>
        <w:rFonts w:hint="default"/>
      </w:rPr>
    </w:lvl>
    <w:lvl w:ilvl="2">
      <w:start w:val="1"/>
      <w:numFmt w:val="decimal"/>
      <w:pStyle w:val="Heading3"/>
      <w:lvlText w:val="%1.%2.%3"/>
      <w:lvlJc w:val="left"/>
      <w:pPr>
        <w:tabs>
          <w:tab w:val="num" w:pos="1134"/>
        </w:tabs>
        <w:ind w:left="1134" w:hanging="1134"/>
      </w:pPr>
      <w:rPr>
        <w:rFonts w:hint="default"/>
      </w:rPr>
    </w:lvl>
    <w:lvl w:ilvl="3">
      <w:start w:val="1"/>
      <w:numFmt w:val="decimal"/>
      <w:pStyle w:val="Heading4"/>
      <w:lvlText w:val="%1.%2.%3.%4"/>
      <w:lvlJc w:val="left"/>
      <w:pPr>
        <w:tabs>
          <w:tab w:val="num" w:pos="1134"/>
        </w:tabs>
        <w:ind w:left="1134" w:hanging="1134"/>
      </w:pPr>
      <w:rPr>
        <w:rFonts w:hint="default"/>
      </w:rPr>
    </w:lvl>
    <w:lvl w:ilvl="4">
      <w:start w:val="1"/>
      <w:numFmt w:val="decimal"/>
      <w:pStyle w:val="Heading5"/>
      <w:lvlText w:val="%1.%2.%3.%4.%5"/>
      <w:lvlJc w:val="left"/>
      <w:pPr>
        <w:tabs>
          <w:tab w:val="num" w:pos="1134"/>
        </w:tabs>
        <w:ind w:left="1134" w:hanging="1134"/>
      </w:pPr>
      <w:rPr>
        <w:rFonts w:hint="default"/>
      </w:rPr>
    </w:lvl>
    <w:lvl w:ilvl="5">
      <w:start w:val="1"/>
      <w:numFmt w:val="decimal"/>
      <w:pStyle w:val="Heading6"/>
      <w:lvlText w:val="%1.%2.%3.%4.%5.%6"/>
      <w:lvlJc w:val="left"/>
      <w:pPr>
        <w:tabs>
          <w:tab w:val="num" w:pos="1701"/>
        </w:tabs>
        <w:ind w:left="1701" w:hanging="1701"/>
      </w:pPr>
      <w:rPr>
        <w:rFonts w:hint="default"/>
      </w:rPr>
    </w:lvl>
    <w:lvl w:ilvl="6">
      <w:start w:val="1"/>
      <w:numFmt w:val="decimal"/>
      <w:pStyle w:val="Heading7"/>
      <w:lvlText w:val="%1.%2.%3.%4.%5.%6.%7"/>
      <w:lvlJc w:val="left"/>
      <w:pPr>
        <w:tabs>
          <w:tab w:val="num" w:pos="1701"/>
        </w:tabs>
        <w:ind w:left="1701" w:hanging="1701"/>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13" w15:restartNumberingAfterBreak="0">
    <w:nsid w:val="1FDD1E2C"/>
    <w:multiLevelType w:val="multilevel"/>
    <w:tmpl w:val="A8E260FE"/>
    <w:numStyleLink w:val="ListAttachment"/>
  </w:abstractNum>
  <w:abstractNum w:abstractNumId="14" w15:restartNumberingAfterBreak="0">
    <w:nsid w:val="25BA167A"/>
    <w:multiLevelType w:val="hybridMultilevel"/>
    <w:tmpl w:val="DBFABA8A"/>
    <w:lvl w:ilvl="0" w:tplc="14090017">
      <w:start w:val="1"/>
      <w:numFmt w:val="lowerLetter"/>
      <w:lvlText w:val="%1)"/>
      <w:lvlJc w:val="left"/>
      <w:pPr>
        <w:ind w:left="720" w:hanging="360"/>
      </w:pPr>
    </w:lvl>
    <w:lvl w:ilvl="1" w:tplc="14090019">
      <w:start w:val="1"/>
      <w:numFmt w:val="lowerLetter"/>
      <w:lvlText w:val="%2."/>
      <w:lvlJc w:val="left"/>
      <w:pPr>
        <w:ind w:left="1440" w:hanging="360"/>
      </w:pPr>
    </w:lvl>
    <w:lvl w:ilvl="2" w:tplc="1409001B">
      <w:start w:val="1"/>
      <w:numFmt w:val="lowerRoman"/>
      <w:lvlText w:val="%3."/>
      <w:lvlJc w:val="right"/>
      <w:pPr>
        <w:ind w:left="2160" w:hanging="180"/>
      </w:pPr>
    </w:lvl>
    <w:lvl w:ilvl="3" w:tplc="1409000F">
      <w:start w:val="1"/>
      <w:numFmt w:val="decimal"/>
      <w:lvlText w:val="%4."/>
      <w:lvlJc w:val="left"/>
      <w:pPr>
        <w:ind w:left="2880" w:hanging="360"/>
      </w:pPr>
    </w:lvl>
    <w:lvl w:ilvl="4" w:tplc="14090019">
      <w:start w:val="1"/>
      <w:numFmt w:val="lowerLetter"/>
      <w:lvlText w:val="%5."/>
      <w:lvlJc w:val="left"/>
      <w:pPr>
        <w:ind w:left="3600" w:hanging="360"/>
      </w:pPr>
    </w:lvl>
    <w:lvl w:ilvl="5" w:tplc="1409001B">
      <w:start w:val="1"/>
      <w:numFmt w:val="lowerRoman"/>
      <w:lvlText w:val="%6."/>
      <w:lvlJc w:val="right"/>
      <w:pPr>
        <w:ind w:left="4320" w:hanging="180"/>
      </w:pPr>
    </w:lvl>
    <w:lvl w:ilvl="6" w:tplc="1409000F">
      <w:start w:val="1"/>
      <w:numFmt w:val="decimal"/>
      <w:lvlText w:val="%7."/>
      <w:lvlJc w:val="left"/>
      <w:pPr>
        <w:ind w:left="5040" w:hanging="360"/>
      </w:pPr>
    </w:lvl>
    <w:lvl w:ilvl="7" w:tplc="14090019">
      <w:start w:val="1"/>
      <w:numFmt w:val="lowerLetter"/>
      <w:lvlText w:val="%8."/>
      <w:lvlJc w:val="left"/>
      <w:pPr>
        <w:ind w:left="5760" w:hanging="360"/>
      </w:pPr>
    </w:lvl>
    <w:lvl w:ilvl="8" w:tplc="1409001B">
      <w:start w:val="1"/>
      <w:numFmt w:val="lowerRoman"/>
      <w:lvlText w:val="%9."/>
      <w:lvlJc w:val="right"/>
      <w:pPr>
        <w:ind w:left="6480" w:hanging="180"/>
      </w:pPr>
    </w:lvl>
  </w:abstractNum>
  <w:abstractNum w:abstractNumId="15" w15:restartNumberingAfterBreak="0">
    <w:nsid w:val="27342B21"/>
    <w:multiLevelType w:val="hybridMultilevel"/>
    <w:tmpl w:val="9C12CEF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27B57907"/>
    <w:multiLevelType w:val="multilevel"/>
    <w:tmpl w:val="C3E264BE"/>
    <w:styleLink w:val="ListTableBullet"/>
    <w:lvl w:ilvl="0">
      <w:start w:val="1"/>
      <w:numFmt w:val="bullet"/>
      <w:pStyle w:val="TableBullet"/>
      <w:lvlText w:val="–"/>
      <w:lvlJc w:val="left"/>
      <w:pPr>
        <w:tabs>
          <w:tab w:val="num" w:pos="397"/>
        </w:tabs>
        <w:ind w:left="397" w:hanging="284"/>
      </w:pPr>
      <w:rPr>
        <w:rFonts w:ascii="Arial Rounded MT" w:hAnsi="Arial Rounded MT" w:hint="default"/>
      </w:rPr>
    </w:lvl>
    <w:lvl w:ilvl="1">
      <w:start w:val="1"/>
      <w:numFmt w:val="bullet"/>
      <w:pStyle w:val="TableBullet2"/>
      <w:lvlText w:val=""/>
      <w:lvlJc w:val="left"/>
      <w:pPr>
        <w:tabs>
          <w:tab w:val="num" w:pos="680"/>
        </w:tabs>
        <w:ind w:left="680" w:hanging="283"/>
      </w:pPr>
      <w:rPr>
        <w:rFonts w:ascii="Symbol" w:hAnsi="Symbol" w:hint="default"/>
      </w:rPr>
    </w:lvl>
    <w:lvl w:ilvl="2">
      <w:start w:val="1"/>
      <w:numFmt w:val="none"/>
      <w:lvlText w:val=""/>
      <w:lvlJc w:val="left"/>
      <w:pPr>
        <w:tabs>
          <w:tab w:val="num" w:pos="0"/>
        </w:tabs>
        <w:ind w:left="0" w:firstLine="0"/>
      </w:pPr>
      <w:rPr>
        <w:rFonts w:hint="default"/>
      </w:rPr>
    </w:lvl>
    <w:lvl w:ilvl="3">
      <w:start w:val="1"/>
      <w:numFmt w:val="none"/>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17" w15:restartNumberingAfterBreak="0">
    <w:nsid w:val="29973E80"/>
    <w:multiLevelType w:val="multilevel"/>
    <w:tmpl w:val="30023638"/>
    <w:styleLink w:val="ListTableNumber"/>
    <w:lvl w:ilvl="0">
      <w:start w:val="1"/>
      <w:numFmt w:val="decimal"/>
      <w:pStyle w:val="TableNumber"/>
      <w:lvlText w:val="%1."/>
      <w:lvlJc w:val="left"/>
      <w:pPr>
        <w:tabs>
          <w:tab w:val="num" w:pos="397"/>
        </w:tabs>
        <w:ind w:left="397" w:hanging="284"/>
      </w:pPr>
      <w:rPr>
        <w:rFonts w:hint="default"/>
      </w:rPr>
    </w:lvl>
    <w:lvl w:ilvl="1">
      <w:start w:val="1"/>
      <w:numFmt w:val="lowerLetter"/>
      <w:pStyle w:val="TableNumber2"/>
      <w:lvlText w:val="%2."/>
      <w:lvlJc w:val="left"/>
      <w:pPr>
        <w:tabs>
          <w:tab w:val="num" w:pos="680"/>
        </w:tabs>
        <w:ind w:left="680" w:hanging="283"/>
      </w:pPr>
      <w:rPr>
        <w:rFonts w:hint="default"/>
      </w:rPr>
    </w:lvl>
    <w:lvl w:ilvl="2">
      <w:start w:val="1"/>
      <w:numFmt w:val="none"/>
      <w:lvlText w:val=""/>
      <w:lvlJc w:val="left"/>
      <w:pPr>
        <w:tabs>
          <w:tab w:val="num" w:pos="0"/>
        </w:tabs>
        <w:ind w:left="0" w:firstLine="0"/>
      </w:pPr>
      <w:rPr>
        <w:rFonts w:hint="default"/>
      </w:rPr>
    </w:lvl>
    <w:lvl w:ilvl="3">
      <w:start w:val="1"/>
      <w:numFmt w:val="none"/>
      <w:lvlText w:val=""/>
      <w:lvlJc w:val="left"/>
      <w:pPr>
        <w:tabs>
          <w:tab w:val="num" w:pos="0"/>
        </w:tabs>
        <w:ind w:left="0" w:firstLine="0"/>
      </w:pPr>
      <w:rPr>
        <w:rFonts w:hint="default"/>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18" w15:restartNumberingAfterBreak="0">
    <w:nsid w:val="2A746C4C"/>
    <w:multiLevelType w:val="hybridMultilevel"/>
    <w:tmpl w:val="F79EF3F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9" w15:restartNumberingAfterBreak="0">
    <w:nsid w:val="2BF51399"/>
    <w:multiLevelType w:val="hybridMultilevel"/>
    <w:tmpl w:val="88FC94B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0" w15:restartNumberingAfterBreak="0">
    <w:nsid w:val="2E4B1E15"/>
    <w:multiLevelType w:val="multilevel"/>
    <w:tmpl w:val="1F5EC118"/>
    <w:numStyleLink w:val="ListBullet"/>
  </w:abstractNum>
  <w:abstractNum w:abstractNumId="21" w15:restartNumberingAfterBreak="0">
    <w:nsid w:val="2F7E2B1A"/>
    <w:multiLevelType w:val="multilevel"/>
    <w:tmpl w:val="48D6BB34"/>
    <w:styleLink w:val="ListRoman"/>
    <w:lvl w:ilvl="0">
      <w:start w:val="1"/>
      <w:numFmt w:val="lowerRoman"/>
      <w:pStyle w:val="ListRoman0"/>
      <w:lvlText w:val="%1."/>
      <w:lvlJc w:val="left"/>
      <w:pPr>
        <w:tabs>
          <w:tab w:val="num" w:pos="425"/>
        </w:tabs>
        <w:ind w:left="425" w:hanging="425"/>
      </w:pPr>
      <w:rPr>
        <w:rFonts w:hint="default"/>
      </w:rPr>
    </w:lvl>
    <w:lvl w:ilvl="1">
      <w:start w:val="1"/>
      <w:numFmt w:val="upperLetter"/>
      <w:pStyle w:val="ListRoman2"/>
      <w:lvlText w:val="%2."/>
      <w:lvlJc w:val="left"/>
      <w:pPr>
        <w:tabs>
          <w:tab w:val="num" w:pos="850"/>
        </w:tabs>
        <w:ind w:left="850" w:hanging="425"/>
      </w:pPr>
      <w:rPr>
        <w:rFonts w:hint="default"/>
      </w:rPr>
    </w:lvl>
    <w:lvl w:ilvl="2">
      <w:start w:val="1"/>
      <w:numFmt w:val="upperRoman"/>
      <w:pStyle w:val="ListRoman3"/>
      <w:lvlText w:val="%3."/>
      <w:lvlJc w:val="left"/>
      <w:pPr>
        <w:tabs>
          <w:tab w:val="num" w:pos="1275"/>
        </w:tabs>
        <w:ind w:left="1275" w:hanging="425"/>
      </w:pPr>
      <w:rPr>
        <w:rFonts w:hint="default"/>
      </w:rPr>
    </w:lvl>
    <w:lvl w:ilvl="3">
      <w:start w:val="1"/>
      <w:numFmt w:val="decimal"/>
      <w:pStyle w:val="ListRoman4"/>
      <w:lvlText w:val="%4."/>
      <w:lvlJc w:val="left"/>
      <w:pPr>
        <w:tabs>
          <w:tab w:val="num" w:pos="1700"/>
        </w:tabs>
        <w:ind w:left="1700" w:hanging="425"/>
      </w:pPr>
      <w:rPr>
        <w:rFonts w:hint="default"/>
      </w:rPr>
    </w:lvl>
    <w:lvl w:ilvl="4">
      <w:start w:val="1"/>
      <w:numFmt w:val="lowerLetter"/>
      <w:pStyle w:val="ListRoman5"/>
      <w:lvlText w:val="%5."/>
      <w:lvlJc w:val="left"/>
      <w:pPr>
        <w:tabs>
          <w:tab w:val="num" w:pos="2125"/>
        </w:tabs>
        <w:ind w:left="2125" w:hanging="425"/>
      </w:pPr>
      <w:rPr>
        <w:rFonts w:hint="default"/>
      </w:rPr>
    </w:lvl>
    <w:lvl w:ilvl="5">
      <w:start w:val="1"/>
      <w:numFmt w:val="none"/>
      <w:lvlText w:val="%6"/>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9"/>
      <w:lvlJc w:val="left"/>
      <w:pPr>
        <w:tabs>
          <w:tab w:val="num" w:pos="0"/>
        </w:tabs>
        <w:ind w:left="0" w:firstLine="0"/>
      </w:pPr>
      <w:rPr>
        <w:rFonts w:hint="default"/>
      </w:rPr>
    </w:lvl>
  </w:abstractNum>
  <w:abstractNum w:abstractNumId="22" w15:restartNumberingAfterBreak="0">
    <w:nsid w:val="3BF26A71"/>
    <w:multiLevelType w:val="multilevel"/>
    <w:tmpl w:val="679A11C6"/>
    <w:styleLink w:val="ListParagraph"/>
    <w:lvl w:ilvl="0">
      <w:start w:val="1"/>
      <w:numFmt w:val="none"/>
      <w:pStyle w:val="ListParagraph0"/>
      <w:lvlText w:val=""/>
      <w:lvlJc w:val="left"/>
      <w:pPr>
        <w:ind w:left="425" w:firstLine="0"/>
      </w:pPr>
      <w:rPr>
        <w:rFonts w:hint="default"/>
      </w:rPr>
    </w:lvl>
    <w:lvl w:ilvl="1">
      <w:start w:val="1"/>
      <w:numFmt w:val="none"/>
      <w:pStyle w:val="ListParagraph2"/>
      <w:lvlText w:val=""/>
      <w:lvlJc w:val="left"/>
      <w:pPr>
        <w:ind w:left="851" w:hanging="1"/>
      </w:pPr>
      <w:rPr>
        <w:rFonts w:hint="default"/>
      </w:rPr>
    </w:lvl>
    <w:lvl w:ilvl="2">
      <w:start w:val="1"/>
      <w:numFmt w:val="none"/>
      <w:pStyle w:val="ListParagraph3"/>
      <w:lvlText w:val=""/>
      <w:lvlJc w:val="left"/>
      <w:pPr>
        <w:ind w:left="1276" w:hanging="1"/>
      </w:pPr>
      <w:rPr>
        <w:rFonts w:hint="default"/>
      </w:rPr>
    </w:lvl>
    <w:lvl w:ilvl="3">
      <w:start w:val="1"/>
      <w:numFmt w:val="none"/>
      <w:pStyle w:val="ListParagraph4"/>
      <w:lvlText w:val=""/>
      <w:lvlJc w:val="left"/>
      <w:pPr>
        <w:ind w:left="1701" w:hanging="1"/>
      </w:pPr>
      <w:rPr>
        <w:rFonts w:hint="default"/>
      </w:rPr>
    </w:lvl>
    <w:lvl w:ilvl="4">
      <w:start w:val="1"/>
      <w:numFmt w:val="none"/>
      <w:pStyle w:val="ListParagraph5"/>
      <w:lvlText w:val=""/>
      <w:lvlJc w:val="left"/>
      <w:pPr>
        <w:ind w:left="2126" w:hanging="1"/>
      </w:pPr>
      <w:rPr>
        <w:rFonts w:hint="default"/>
      </w:rPr>
    </w:lvl>
    <w:lvl w:ilvl="5">
      <w:start w:val="1"/>
      <w:numFmt w:val="none"/>
      <w:pStyle w:val="ListParagraph6"/>
      <w:lvlText w:val=""/>
      <w:lvlJc w:val="left"/>
      <w:pPr>
        <w:ind w:left="2552" w:hanging="2"/>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23" w15:restartNumberingAfterBreak="0">
    <w:nsid w:val="46143C93"/>
    <w:multiLevelType w:val="hybridMultilevel"/>
    <w:tmpl w:val="40928782"/>
    <w:lvl w:ilvl="0" w:tplc="14090001">
      <w:start w:val="1"/>
      <w:numFmt w:val="bullet"/>
      <w:lvlText w:val=""/>
      <w:lvlJc w:val="left"/>
      <w:pPr>
        <w:ind w:left="363" w:hanging="360"/>
      </w:pPr>
      <w:rPr>
        <w:rFonts w:ascii="Symbol" w:hAnsi="Symbol" w:hint="default"/>
      </w:rPr>
    </w:lvl>
    <w:lvl w:ilvl="1" w:tplc="14090003">
      <w:start w:val="1"/>
      <w:numFmt w:val="bullet"/>
      <w:lvlText w:val="o"/>
      <w:lvlJc w:val="left"/>
      <w:pPr>
        <w:ind w:left="1083" w:hanging="360"/>
      </w:pPr>
      <w:rPr>
        <w:rFonts w:ascii="Courier New" w:hAnsi="Courier New" w:cs="Courier New" w:hint="default"/>
      </w:rPr>
    </w:lvl>
    <w:lvl w:ilvl="2" w:tplc="14090005" w:tentative="1">
      <w:start w:val="1"/>
      <w:numFmt w:val="bullet"/>
      <w:lvlText w:val=""/>
      <w:lvlJc w:val="left"/>
      <w:pPr>
        <w:ind w:left="1803" w:hanging="360"/>
      </w:pPr>
      <w:rPr>
        <w:rFonts w:ascii="Wingdings" w:hAnsi="Wingdings" w:hint="default"/>
      </w:rPr>
    </w:lvl>
    <w:lvl w:ilvl="3" w:tplc="14090001" w:tentative="1">
      <w:start w:val="1"/>
      <w:numFmt w:val="bullet"/>
      <w:lvlText w:val=""/>
      <w:lvlJc w:val="left"/>
      <w:pPr>
        <w:ind w:left="2523" w:hanging="360"/>
      </w:pPr>
      <w:rPr>
        <w:rFonts w:ascii="Symbol" w:hAnsi="Symbol" w:hint="default"/>
      </w:rPr>
    </w:lvl>
    <w:lvl w:ilvl="4" w:tplc="14090003" w:tentative="1">
      <w:start w:val="1"/>
      <w:numFmt w:val="bullet"/>
      <w:lvlText w:val="o"/>
      <w:lvlJc w:val="left"/>
      <w:pPr>
        <w:ind w:left="3243" w:hanging="360"/>
      </w:pPr>
      <w:rPr>
        <w:rFonts w:ascii="Courier New" w:hAnsi="Courier New" w:cs="Courier New" w:hint="default"/>
      </w:rPr>
    </w:lvl>
    <w:lvl w:ilvl="5" w:tplc="14090005" w:tentative="1">
      <w:start w:val="1"/>
      <w:numFmt w:val="bullet"/>
      <w:lvlText w:val=""/>
      <w:lvlJc w:val="left"/>
      <w:pPr>
        <w:ind w:left="3963" w:hanging="360"/>
      </w:pPr>
      <w:rPr>
        <w:rFonts w:ascii="Wingdings" w:hAnsi="Wingdings" w:hint="default"/>
      </w:rPr>
    </w:lvl>
    <w:lvl w:ilvl="6" w:tplc="14090001" w:tentative="1">
      <w:start w:val="1"/>
      <w:numFmt w:val="bullet"/>
      <w:lvlText w:val=""/>
      <w:lvlJc w:val="left"/>
      <w:pPr>
        <w:ind w:left="4683" w:hanging="360"/>
      </w:pPr>
      <w:rPr>
        <w:rFonts w:ascii="Symbol" w:hAnsi="Symbol" w:hint="default"/>
      </w:rPr>
    </w:lvl>
    <w:lvl w:ilvl="7" w:tplc="14090003" w:tentative="1">
      <w:start w:val="1"/>
      <w:numFmt w:val="bullet"/>
      <w:lvlText w:val="o"/>
      <w:lvlJc w:val="left"/>
      <w:pPr>
        <w:ind w:left="5403" w:hanging="360"/>
      </w:pPr>
      <w:rPr>
        <w:rFonts w:ascii="Courier New" w:hAnsi="Courier New" w:cs="Courier New" w:hint="default"/>
      </w:rPr>
    </w:lvl>
    <w:lvl w:ilvl="8" w:tplc="14090005" w:tentative="1">
      <w:start w:val="1"/>
      <w:numFmt w:val="bullet"/>
      <w:lvlText w:val=""/>
      <w:lvlJc w:val="left"/>
      <w:pPr>
        <w:ind w:left="6123" w:hanging="360"/>
      </w:pPr>
      <w:rPr>
        <w:rFonts w:ascii="Wingdings" w:hAnsi="Wingdings" w:hint="default"/>
      </w:rPr>
    </w:lvl>
  </w:abstractNum>
  <w:abstractNum w:abstractNumId="24" w15:restartNumberingAfterBreak="0">
    <w:nsid w:val="46173042"/>
    <w:multiLevelType w:val="multilevel"/>
    <w:tmpl w:val="C3E264BE"/>
    <w:numStyleLink w:val="ListTableBullet"/>
  </w:abstractNum>
  <w:abstractNum w:abstractNumId="25" w15:restartNumberingAfterBreak="0">
    <w:nsid w:val="46200424"/>
    <w:multiLevelType w:val="hybridMultilevel"/>
    <w:tmpl w:val="0FA6BDCC"/>
    <w:lvl w:ilvl="0" w:tplc="69C41C40">
      <w:start w:val="1"/>
      <w:numFmt w:val="decimal"/>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26" w15:restartNumberingAfterBreak="0">
    <w:nsid w:val="55335FF2"/>
    <w:multiLevelType w:val="hybridMultilevel"/>
    <w:tmpl w:val="FF840E7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7" w15:restartNumberingAfterBreak="0">
    <w:nsid w:val="567633B7"/>
    <w:multiLevelType w:val="multilevel"/>
    <w:tmpl w:val="A8E260FE"/>
    <w:styleLink w:val="ListAttachment"/>
    <w:lvl w:ilvl="0">
      <w:start w:val="1"/>
      <w:numFmt w:val="decimal"/>
      <w:pStyle w:val="AttachmentH1"/>
      <w:lvlText w:val="Attachment %1"/>
      <w:lvlJc w:val="left"/>
      <w:pPr>
        <w:tabs>
          <w:tab w:val="num" w:pos="0"/>
        </w:tabs>
        <w:ind w:left="0" w:firstLine="0"/>
      </w:pPr>
      <w:rPr>
        <w:rFonts w:hint="default"/>
        <w:sz w:val="140"/>
      </w:rPr>
    </w:lvl>
    <w:lvl w:ilvl="1">
      <w:start w:val="1"/>
      <w:numFmt w:val="decimal"/>
      <w:pStyle w:val="AttachmentH2"/>
      <w:lvlText w:val="%1-%2"/>
      <w:lvlJc w:val="left"/>
      <w:pPr>
        <w:tabs>
          <w:tab w:val="num" w:pos="1134"/>
        </w:tabs>
        <w:ind w:left="1134" w:hanging="1134"/>
      </w:pPr>
      <w:rPr>
        <w:rFonts w:hint="default"/>
      </w:rPr>
    </w:lvl>
    <w:lvl w:ilvl="2">
      <w:start w:val="1"/>
      <w:numFmt w:val="decimal"/>
      <w:pStyle w:val="AttachmentH3"/>
      <w:lvlText w:val="%1-%2-%3"/>
      <w:lvlJc w:val="left"/>
      <w:pPr>
        <w:tabs>
          <w:tab w:val="num" w:pos="1134"/>
        </w:tabs>
        <w:ind w:left="1134" w:hanging="1134"/>
      </w:pPr>
      <w:rPr>
        <w:rFonts w:hint="default"/>
      </w:rPr>
    </w:lvl>
    <w:lvl w:ilvl="3">
      <w:start w:val="1"/>
      <w:numFmt w:val="none"/>
      <w:suff w:val="nothing"/>
      <w:lvlText w:val=""/>
      <w:lvlJc w:val="left"/>
      <w:pPr>
        <w:ind w:left="0" w:firstLine="0"/>
      </w:pPr>
      <w:rPr>
        <w:rFonts w:hint="default"/>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28" w15:restartNumberingAfterBreak="0">
    <w:nsid w:val="589A5601"/>
    <w:multiLevelType w:val="multilevel"/>
    <w:tmpl w:val="800CC606"/>
    <w:numStyleLink w:val="ListNumber"/>
  </w:abstractNum>
  <w:abstractNum w:abstractNumId="29" w15:restartNumberingAfterBreak="0">
    <w:nsid w:val="60173026"/>
    <w:multiLevelType w:val="hybridMultilevel"/>
    <w:tmpl w:val="9E50D72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0" w15:restartNumberingAfterBreak="0">
    <w:nsid w:val="6191397B"/>
    <w:multiLevelType w:val="hybridMultilevel"/>
    <w:tmpl w:val="B7D05F2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1" w15:restartNumberingAfterBreak="0">
    <w:nsid w:val="65E014BF"/>
    <w:multiLevelType w:val="multilevel"/>
    <w:tmpl w:val="679A11C6"/>
    <w:numStyleLink w:val="ListParagraph"/>
  </w:abstractNum>
  <w:abstractNum w:abstractNumId="32" w15:restartNumberingAfterBreak="0">
    <w:nsid w:val="66412AF7"/>
    <w:multiLevelType w:val="hybridMultilevel"/>
    <w:tmpl w:val="999EA8C4"/>
    <w:lvl w:ilvl="0" w:tplc="14090017">
      <w:start w:val="1"/>
      <w:numFmt w:val="lowerLetter"/>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33" w15:restartNumberingAfterBreak="0">
    <w:nsid w:val="6B921ACF"/>
    <w:multiLevelType w:val="hybridMultilevel"/>
    <w:tmpl w:val="7D046D34"/>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34" w15:restartNumberingAfterBreak="0">
    <w:nsid w:val="70DE4139"/>
    <w:multiLevelType w:val="hybridMultilevel"/>
    <w:tmpl w:val="028AD00A"/>
    <w:lvl w:ilvl="0" w:tplc="FFFFFFFF">
      <w:start w:val="1"/>
      <w:numFmt w:val="bullet"/>
      <w:lvlText w:val=""/>
      <w:lvlJc w:val="left"/>
      <w:pPr>
        <w:ind w:left="720" w:hanging="360"/>
      </w:pPr>
      <w:rPr>
        <w:rFonts w:ascii="Symbol" w:hAnsi="Symbol" w:hint="default"/>
      </w:rPr>
    </w:lvl>
    <w:lvl w:ilvl="1" w:tplc="3A9CD1FA">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725B532E"/>
    <w:multiLevelType w:val="multilevel"/>
    <w:tmpl w:val="1F5EC118"/>
    <w:styleLink w:val="ListBullet"/>
    <w:lvl w:ilvl="0">
      <w:start w:val="1"/>
      <w:numFmt w:val="bullet"/>
      <w:pStyle w:val="ListBullet0"/>
      <w:lvlText w:val="–"/>
      <w:lvlJc w:val="left"/>
      <w:pPr>
        <w:tabs>
          <w:tab w:val="num" w:pos="425"/>
        </w:tabs>
        <w:ind w:left="425" w:hanging="425"/>
      </w:pPr>
      <w:rPr>
        <w:rFonts w:ascii="Arial" w:hAnsi="Arial" w:hint="default"/>
      </w:rPr>
    </w:lvl>
    <w:lvl w:ilvl="1">
      <w:start w:val="1"/>
      <w:numFmt w:val="bullet"/>
      <w:pStyle w:val="ListBullet2"/>
      <w:lvlText w:val=""/>
      <w:lvlJc w:val="left"/>
      <w:pPr>
        <w:tabs>
          <w:tab w:val="num" w:pos="850"/>
        </w:tabs>
        <w:ind w:left="850" w:hanging="425"/>
      </w:pPr>
      <w:rPr>
        <w:rFonts w:ascii="Symbol" w:hAnsi="Symbol" w:hint="default"/>
        <w:color w:val="auto"/>
      </w:rPr>
    </w:lvl>
    <w:lvl w:ilvl="2">
      <w:start w:val="1"/>
      <w:numFmt w:val="bullet"/>
      <w:pStyle w:val="ListBullet3"/>
      <w:lvlText w:val="–"/>
      <w:lvlJc w:val="left"/>
      <w:pPr>
        <w:tabs>
          <w:tab w:val="num" w:pos="1275"/>
        </w:tabs>
        <w:ind w:left="1275" w:hanging="425"/>
      </w:pPr>
      <w:rPr>
        <w:rFonts w:ascii="Arial Rounded MT" w:hAnsi="Arial Rounded MT" w:hint="default"/>
        <w:color w:val="auto"/>
      </w:rPr>
    </w:lvl>
    <w:lvl w:ilvl="3">
      <w:start w:val="1"/>
      <w:numFmt w:val="bullet"/>
      <w:pStyle w:val="ListBullet4"/>
      <w:lvlText w:val=""/>
      <w:lvlJc w:val="left"/>
      <w:pPr>
        <w:tabs>
          <w:tab w:val="num" w:pos="1700"/>
        </w:tabs>
        <w:ind w:left="1700" w:hanging="425"/>
      </w:pPr>
      <w:rPr>
        <w:rFonts w:ascii="Symbol" w:hAnsi="Symbol" w:hint="default"/>
      </w:rPr>
    </w:lvl>
    <w:lvl w:ilvl="4">
      <w:start w:val="1"/>
      <w:numFmt w:val="bullet"/>
      <w:pStyle w:val="ListBullet5"/>
      <w:lvlText w:val="–"/>
      <w:lvlJc w:val="left"/>
      <w:pPr>
        <w:tabs>
          <w:tab w:val="num" w:pos="2125"/>
        </w:tabs>
        <w:ind w:left="2125" w:hanging="425"/>
      </w:pPr>
      <w:rPr>
        <w:rFonts w:ascii="Arial Rounded MT" w:hAnsi="Arial Rounded MT" w:hint="default"/>
        <w:color w:val="auto"/>
      </w:rPr>
    </w:lvl>
    <w:lvl w:ilvl="5">
      <w:start w:val="1"/>
      <w:numFmt w:val="bullet"/>
      <w:pStyle w:val="ListBullet6"/>
      <w:lvlText w:val=""/>
      <w:lvlJc w:val="left"/>
      <w:pPr>
        <w:tabs>
          <w:tab w:val="num" w:pos="2550"/>
        </w:tabs>
        <w:ind w:left="2550" w:hanging="425"/>
      </w:pPr>
      <w:rPr>
        <w:rFonts w:ascii="Symbol" w:hAnsi="Symbol" w:hint="default"/>
      </w:rPr>
    </w:lvl>
    <w:lvl w:ilvl="6">
      <w:start w:val="1"/>
      <w:numFmt w:val="none"/>
      <w:lvlText w:val="%7"/>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6" w15:restartNumberingAfterBreak="0">
    <w:nsid w:val="774C0216"/>
    <w:multiLevelType w:val="hybridMultilevel"/>
    <w:tmpl w:val="4B36CE3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7" w15:restartNumberingAfterBreak="0">
    <w:nsid w:val="77D86020"/>
    <w:multiLevelType w:val="multilevel"/>
    <w:tmpl w:val="48D6BB34"/>
    <w:numStyleLink w:val="ListRoman"/>
  </w:abstractNum>
  <w:abstractNum w:abstractNumId="38" w15:restartNumberingAfterBreak="0">
    <w:nsid w:val="79CB2689"/>
    <w:multiLevelType w:val="multilevel"/>
    <w:tmpl w:val="7A1E5004"/>
    <w:numStyleLink w:val="ListAlpha"/>
  </w:abstractNum>
  <w:abstractNum w:abstractNumId="39" w15:restartNumberingAfterBreak="0">
    <w:nsid w:val="7D237E0B"/>
    <w:multiLevelType w:val="multilevel"/>
    <w:tmpl w:val="5204DF38"/>
    <w:numStyleLink w:val="ListNbrHeading"/>
  </w:abstractNum>
  <w:num w:numId="1" w16cid:durableId="1422067197">
    <w:abstractNumId w:val="0"/>
  </w:num>
  <w:num w:numId="2" w16cid:durableId="1733651109">
    <w:abstractNumId w:val="3"/>
  </w:num>
  <w:num w:numId="3" w16cid:durableId="23094134">
    <w:abstractNumId w:val="2"/>
  </w:num>
  <w:num w:numId="4" w16cid:durableId="1873761935">
    <w:abstractNumId w:val="35"/>
  </w:num>
  <w:num w:numId="5" w16cid:durableId="133790575">
    <w:abstractNumId w:val="12"/>
  </w:num>
  <w:num w:numId="6" w16cid:durableId="1518614359">
    <w:abstractNumId w:val="8"/>
  </w:num>
  <w:num w:numId="7" w16cid:durableId="1383947761">
    <w:abstractNumId w:val="22"/>
  </w:num>
  <w:num w:numId="8" w16cid:durableId="1735159677">
    <w:abstractNumId w:val="16"/>
  </w:num>
  <w:num w:numId="9" w16cid:durableId="413010687">
    <w:abstractNumId w:val="17"/>
  </w:num>
  <w:num w:numId="10" w16cid:durableId="92433957">
    <w:abstractNumId w:val="27"/>
  </w:num>
  <w:num w:numId="11" w16cid:durableId="1879078599">
    <w:abstractNumId w:val="21"/>
  </w:num>
  <w:num w:numId="12" w16cid:durableId="2052802133">
    <w:abstractNumId w:val="37"/>
  </w:num>
  <w:num w:numId="13" w16cid:durableId="1188638699">
    <w:abstractNumId w:val="20"/>
  </w:num>
  <w:num w:numId="14" w16cid:durableId="1726369743">
    <w:abstractNumId w:val="38"/>
  </w:num>
  <w:num w:numId="15" w16cid:durableId="14890047">
    <w:abstractNumId w:val="28"/>
  </w:num>
  <w:num w:numId="16" w16cid:durableId="620113236">
    <w:abstractNumId w:val="31"/>
  </w:num>
  <w:num w:numId="17" w16cid:durableId="1929078451">
    <w:abstractNumId w:val="13"/>
  </w:num>
  <w:num w:numId="18" w16cid:durableId="1796439912">
    <w:abstractNumId w:val="24"/>
  </w:num>
  <w:num w:numId="19" w16cid:durableId="1697581736">
    <w:abstractNumId w:val="7"/>
  </w:num>
  <w:num w:numId="20" w16cid:durableId="323977018">
    <w:abstractNumId w:val="39"/>
  </w:num>
  <w:num w:numId="21" w16cid:durableId="358162816">
    <w:abstractNumId w:val="30"/>
  </w:num>
  <w:num w:numId="22" w16cid:durableId="2015571551">
    <w:abstractNumId w:val="25"/>
  </w:num>
  <w:num w:numId="23" w16cid:durableId="954600321">
    <w:abstractNumId w:val="5"/>
  </w:num>
  <w:num w:numId="24" w16cid:durableId="1392734173">
    <w:abstractNumId w:val="6"/>
  </w:num>
  <w:num w:numId="25" w16cid:durableId="1752314327">
    <w:abstractNumId w:val="23"/>
  </w:num>
  <w:num w:numId="26" w16cid:durableId="853152215">
    <w:abstractNumId w:val="11"/>
  </w:num>
  <w:num w:numId="27" w16cid:durableId="1151361507">
    <w:abstractNumId w:val="4"/>
  </w:num>
  <w:num w:numId="28" w16cid:durableId="279342887">
    <w:abstractNumId w:val="33"/>
  </w:num>
  <w:num w:numId="29" w16cid:durableId="580145823">
    <w:abstractNumId w:val="29"/>
  </w:num>
  <w:num w:numId="30" w16cid:durableId="1347441760">
    <w:abstractNumId w:val="15"/>
  </w:num>
  <w:num w:numId="31" w16cid:durableId="79571727">
    <w:abstractNumId w:val="1"/>
  </w:num>
  <w:num w:numId="32" w16cid:durableId="1877153172">
    <w:abstractNumId w:val="34"/>
  </w:num>
  <w:num w:numId="33" w16cid:durableId="659621324">
    <w:abstractNumId w:val="10"/>
  </w:num>
  <w:num w:numId="34" w16cid:durableId="1157379339">
    <w:abstractNumId w:val="19"/>
  </w:num>
  <w:num w:numId="35" w16cid:durableId="191962285">
    <w:abstractNumId w:val="26"/>
  </w:num>
  <w:num w:numId="36" w16cid:durableId="1952130589">
    <w:abstractNumId w:val="32"/>
  </w:num>
  <w:num w:numId="37" w16cid:durableId="1925067192">
    <w:abstractNumId w:val="9"/>
  </w:num>
  <w:num w:numId="38" w16cid:durableId="2072380395">
    <w:abstractNumId w:val="36"/>
  </w:num>
  <w:num w:numId="39" w16cid:durableId="598441216">
    <w:abstractNumId w:val="18"/>
  </w:num>
  <w:num w:numId="40" w16cid:durableId="1796022381">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310B"/>
    <w:rsid w:val="00001D76"/>
    <w:rsid w:val="00006018"/>
    <w:rsid w:val="00006303"/>
    <w:rsid w:val="000129BA"/>
    <w:rsid w:val="000134BC"/>
    <w:rsid w:val="000153FA"/>
    <w:rsid w:val="00015841"/>
    <w:rsid w:val="00015F3C"/>
    <w:rsid w:val="00017D71"/>
    <w:rsid w:val="00020513"/>
    <w:rsid w:val="0002066C"/>
    <w:rsid w:val="00020F09"/>
    <w:rsid w:val="00021DA8"/>
    <w:rsid w:val="0002350E"/>
    <w:rsid w:val="0002454B"/>
    <w:rsid w:val="00024A51"/>
    <w:rsid w:val="0002607C"/>
    <w:rsid w:val="00030B42"/>
    <w:rsid w:val="00034CB5"/>
    <w:rsid w:val="000364B3"/>
    <w:rsid w:val="00036D0E"/>
    <w:rsid w:val="00040E22"/>
    <w:rsid w:val="00047546"/>
    <w:rsid w:val="00047973"/>
    <w:rsid w:val="0005404B"/>
    <w:rsid w:val="000542C6"/>
    <w:rsid w:val="00055804"/>
    <w:rsid w:val="000562F0"/>
    <w:rsid w:val="00060A80"/>
    <w:rsid w:val="00061BF4"/>
    <w:rsid w:val="00062DC3"/>
    <w:rsid w:val="00065603"/>
    <w:rsid w:val="000659E0"/>
    <w:rsid w:val="000725B1"/>
    <w:rsid w:val="00072A93"/>
    <w:rsid w:val="00076CD5"/>
    <w:rsid w:val="00080D95"/>
    <w:rsid w:val="0008326D"/>
    <w:rsid w:val="00084906"/>
    <w:rsid w:val="00087E1F"/>
    <w:rsid w:val="00093593"/>
    <w:rsid w:val="00094497"/>
    <w:rsid w:val="00094B3B"/>
    <w:rsid w:val="0009577C"/>
    <w:rsid w:val="00095833"/>
    <w:rsid w:val="0009606F"/>
    <w:rsid w:val="000A0E20"/>
    <w:rsid w:val="000A12B5"/>
    <w:rsid w:val="000A36EE"/>
    <w:rsid w:val="000B19D3"/>
    <w:rsid w:val="000B4C70"/>
    <w:rsid w:val="000B4F62"/>
    <w:rsid w:val="000C20E7"/>
    <w:rsid w:val="000C4D36"/>
    <w:rsid w:val="000C6724"/>
    <w:rsid w:val="000D0DD2"/>
    <w:rsid w:val="000D14F9"/>
    <w:rsid w:val="000D6988"/>
    <w:rsid w:val="000D742F"/>
    <w:rsid w:val="000E24C5"/>
    <w:rsid w:val="000F2A71"/>
    <w:rsid w:val="000F2CE0"/>
    <w:rsid w:val="000F40E8"/>
    <w:rsid w:val="000F5298"/>
    <w:rsid w:val="000F5D17"/>
    <w:rsid w:val="000F6C45"/>
    <w:rsid w:val="000F7607"/>
    <w:rsid w:val="0010210D"/>
    <w:rsid w:val="00102D5B"/>
    <w:rsid w:val="00107BAD"/>
    <w:rsid w:val="00111C25"/>
    <w:rsid w:val="001127E5"/>
    <w:rsid w:val="001129F5"/>
    <w:rsid w:val="001133F7"/>
    <w:rsid w:val="00116FC3"/>
    <w:rsid w:val="00120419"/>
    <w:rsid w:val="001273E5"/>
    <w:rsid w:val="0012742B"/>
    <w:rsid w:val="001303CC"/>
    <w:rsid w:val="0013434D"/>
    <w:rsid w:val="00137762"/>
    <w:rsid w:val="00144557"/>
    <w:rsid w:val="00144A01"/>
    <w:rsid w:val="00144A98"/>
    <w:rsid w:val="00145154"/>
    <w:rsid w:val="00146231"/>
    <w:rsid w:val="0015118D"/>
    <w:rsid w:val="00152206"/>
    <w:rsid w:val="001529E7"/>
    <w:rsid w:val="00152AEC"/>
    <w:rsid w:val="00153B84"/>
    <w:rsid w:val="001546D7"/>
    <w:rsid w:val="00155987"/>
    <w:rsid w:val="0016011B"/>
    <w:rsid w:val="001639DF"/>
    <w:rsid w:val="00163CEA"/>
    <w:rsid w:val="00165991"/>
    <w:rsid w:val="00166706"/>
    <w:rsid w:val="00167179"/>
    <w:rsid w:val="00170E6B"/>
    <w:rsid w:val="001723DC"/>
    <w:rsid w:val="00172E0C"/>
    <w:rsid w:val="00173A15"/>
    <w:rsid w:val="00174E55"/>
    <w:rsid w:val="001766F1"/>
    <w:rsid w:val="00177D5C"/>
    <w:rsid w:val="001832DB"/>
    <w:rsid w:val="0018345E"/>
    <w:rsid w:val="001838A3"/>
    <w:rsid w:val="00185732"/>
    <w:rsid w:val="001924ED"/>
    <w:rsid w:val="00196C64"/>
    <w:rsid w:val="00197FAD"/>
    <w:rsid w:val="001A01FB"/>
    <w:rsid w:val="001A176C"/>
    <w:rsid w:val="001A39B6"/>
    <w:rsid w:val="001A77A0"/>
    <w:rsid w:val="001B3710"/>
    <w:rsid w:val="001B549D"/>
    <w:rsid w:val="001C1DFB"/>
    <w:rsid w:val="001C1EC1"/>
    <w:rsid w:val="001C223A"/>
    <w:rsid w:val="001C3FA9"/>
    <w:rsid w:val="001C4D44"/>
    <w:rsid w:val="001C527A"/>
    <w:rsid w:val="001D0215"/>
    <w:rsid w:val="001D04EA"/>
    <w:rsid w:val="001D1018"/>
    <w:rsid w:val="001D2C19"/>
    <w:rsid w:val="001D2C62"/>
    <w:rsid w:val="001D2EC4"/>
    <w:rsid w:val="001E046B"/>
    <w:rsid w:val="001E3B79"/>
    <w:rsid w:val="001E544B"/>
    <w:rsid w:val="001E5D99"/>
    <w:rsid w:val="001E6478"/>
    <w:rsid w:val="001F21E1"/>
    <w:rsid w:val="001F338B"/>
    <w:rsid w:val="001F5761"/>
    <w:rsid w:val="001F5D01"/>
    <w:rsid w:val="002004BA"/>
    <w:rsid w:val="002006A9"/>
    <w:rsid w:val="002064DC"/>
    <w:rsid w:val="00210060"/>
    <w:rsid w:val="0021392C"/>
    <w:rsid w:val="00213C24"/>
    <w:rsid w:val="002243B7"/>
    <w:rsid w:val="00225EB1"/>
    <w:rsid w:val="00233DDD"/>
    <w:rsid w:val="0023439A"/>
    <w:rsid w:val="00240B19"/>
    <w:rsid w:val="00241AFE"/>
    <w:rsid w:val="002420A4"/>
    <w:rsid w:val="0024267E"/>
    <w:rsid w:val="00242901"/>
    <w:rsid w:val="00243EBA"/>
    <w:rsid w:val="002461B4"/>
    <w:rsid w:val="00246233"/>
    <w:rsid w:val="00250457"/>
    <w:rsid w:val="002560B2"/>
    <w:rsid w:val="002561B0"/>
    <w:rsid w:val="00257F27"/>
    <w:rsid w:val="002629A4"/>
    <w:rsid w:val="00263BC9"/>
    <w:rsid w:val="002659D0"/>
    <w:rsid w:val="0026771A"/>
    <w:rsid w:val="00271886"/>
    <w:rsid w:val="002725F8"/>
    <w:rsid w:val="002728CF"/>
    <w:rsid w:val="00274BD3"/>
    <w:rsid w:val="00277D41"/>
    <w:rsid w:val="00280A25"/>
    <w:rsid w:val="00286A8D"/>
    <w:rsid w:val="0028707C"/>
    <w:rsid w:val="0028766D"/>
    <w:rsid w:val="0028790D"/>
    <w:rsid w:val="00287A8E"/>
    <w:rsid w:val="00290E92"/>
    <w:rsid w:val="00292B9E"/>
    <w:rsid w:val="00292BE4"/>
    <w:rsid w:val="0029601E"/>
    <w:rsid w:val="002973F9"/>
    <w:rsid w:val="002A16E4"/>
    <w:rsid w:val="002A1D09"/>
    <w:rsid w:val="002A3D7B"/>
    <w:rsid w:val="002A462F"/>
    <w:rsid w:val="002A51A0"/>
    <w:rsid w:val="002A7DCF"/>
    <w:rsid w:val="002B133B"/>
    <w:rsid w:val="002B16C8"/>
    <w:rsid w:val="002B4EE0"/>
    <w:rsid w:val="002B6770"/>
    <w:rsid w:val="002B707C"/>
    <w:rsid w:val="002C1888"/>
    <w:rsid w:val="002C3464"/>
    <w:rsid w:val="002C6500"/>
    <w:rsid w:val="002C7847"/>
    <w:rsid w:val="002C7CF8"/>
    <w:rsid w:val="002D5214"/>
    <w:rsid w:val="002D6CAB"/>
    <w:rsid w:val="002D6DFA"/>
    <w:rsid w:val="002E496D"/>
    <w:rsid w:val="002E54CC"/>
    <w:rsid w:val="002E6BAD"/>
    <w:rsid w:val="002E7417"/>
    <w:rsid w:val="002F0D90"/>
    <w:rsid w:val="002F16AF"/>
    <w:rsid w:val="002F56A1"/>
    <w:rsid w:val="002F57F0"/>
    <w:rsid w:val="002F612F"/>
    <w:rsid w:val="00301868"/>
    <w:rsid w:val="00301E18"/>
    <w:rsid w:val="00302981"/>
    <w:rsid w:val="00302AA7"/>
    <w:rsid w:val="003064B3"/>
    <w:rsid w:val="00311502"/>
    <w:rsid w:val="00314147"/>
    <w:rsid w:val="00316320"/>
    <w:rsid w:val="003203C6"/>
    <w:rsid w:val="00322DA7"/>
    <w:rsid w:val="003242E2"/>
    <w:rsid w:val="00325965"/>
    <w:rsid w:val="00326913"/>
    <w:rsid w:val="00331E09"/>
    <w:rsid w:val="003323C9"/>
    <w:rsid w:val="003324BC"/>
    <w:rsid w:val="00335BD7"/>
    <w:rsid w:val="00336F71"/>
    <w:rsid w:val="003413D7"/>
    <w:rsid w:val="0034352B"/>
    <w:rsid w:val="003470DE"/>
    <w:rsid w:val="003530AD"/>
    <w:rsid w:val="0035693B"/>
    <w:rsid w:val="0035730D"/>
    <w:rsid w:val="00357436"/>
    <w:rsid w:val="00357A78"/>
    <w:rsid w:val="0036067D"/>
    <w:rsid w:val="00360C13"/>
    <w:rsid w:val="00361F94"/>
    <w:rsid w:val="0036289E"/>
    <w:rsid w:val="0036724E"/>
    <w:rsid w:val="0036767A"/>
    <w:rsid w:val="00367AB9"/>
    <w:rsid w:val="0037095F"/>
    <w:rsid w:val="00370E8D"/>
    <w:rsid w:val="00371410"/>
    <w:rsid w:val="00372609"/>
    <w:rsid w:val="00373179"/>
    <w:rsid w:val="003739BF"/>
    <w:rsid w:val="00373E3C"/>
    <w:rsid w:val="0037562C"/>
    <w:rsid w:val="00375E0A"/>
    <w:rsid w:val="003803E4"/>
    <w:rsid w:val="00383B88"/>
    <w:rsid w:val="00385967"/>
    <w:rsid w:val="00391A47"/>
    <w:rsid w:val="00391AC0"/>
    <w:rsid w:val="0039392A"/>
    <w:rsid w:val="00395CC2"/>
    <w:rsid w:val="00397F41"/>
    <w:rsid w:val="003A0096"/>
    <w:rsid w:val="003A61D0"/>
    <w:rsid w:val="003A78D8"/>
    <w:rsid w:val="003A7FCD"/>
    <w:rsid w:val="003B0342"/>
    <w:rsid w:val="003B148A"/>
    <w:rsid w:val="003B2D15"/>
    <w:rsid w:val="003B4DA5"/>
    <w:rsid w:val="003B597A"/>
    <w:rsid w:val="003C1459"/>
    <w:rsid w:val="003D0EDA"/>
    <w:rsid w:val="003D0F32"/>
    <w:rsid w:val="003D1200"/>
    <w:rsid w:val="003D3410"/>
    <w:rsid w:val="003D581E"/>
    <w:rsid w:val="003D5C54"/>
    <w:rsid w:val="003E5489"/>
    <w:rsid w:val="003E7519"/>
    <w:rsid w:val="003F4DBE"/>
    <w:rsid w:val="003F4F46"/>
    <w:rsid w:val="00400E06"/>
    <w:rsid w:val="004048FB"/>
    <w:rsid w:val="00404C67"/>
    <w:rsid w:val="0040676D"/>
    <w:rsid w:val="00406B93"/>
    <w:rsid w:val="00407DD9"/>
    <w:rsid w:val="00411753"/>
    <w:rsid w:val="00413845"/>
    <w:rsid w:val="00413E7C"/>
    <w:rsid w:val="00420265"/>
    <w:rsid w:val="00420398"/>
    <w:rsid w:val="004209D4"/>
    <w:rsid w:val="00422A30"/>
    <w:rsid w:val="00424DA0"/>
    <w:rsid w:val="004252D8"/>
    <w:rsid w:val="004256AC"/>
    <w:rsid w:val="004257D3"/>
    <w:rsid w:val="00426744"/>
    <w:rsid w:val="004301B5"/>
    <w:rsid w:val="0043588E"/>
    <w:rsid w:val="00435EFB"/>
    <w:rsid w:val="004364C3"/>
    <w:rsid w:val="00436EF0"/>
    <w:rsid w:val="004405F2"/>
    <w:rsid w:val="00444B39"/>
    <w:rsid w:val="00445521"/>
    <w:rsid w:val="0045263F"/>
    <w:rsid w:val="00455245"/>
    <w:rsid w:val="0045719E"/>
    <w:rsid w:val="00461826"/>
    <w:rsid w:val="00463257"/>
    <w:rsid w:val="00464F1A"/>
    <w:rsid w:val="00472FC9"/>
    <w:rsid w:val="0047326E"/>
    <w:rsid w:val="004745BC"/>
    <w:rsid w:val="004746CF"/>
    <w:rsid w:val="00481629"/>
    <w:rsid w:val="004816B0"/>
    <w:rsid w:val="004817C1"/>
    <w:rsid w:val="00481CC0"/>
    <w:rsid w:val="0048221E"/>
    <w:rsid w:val="0048260F"/>
    <w:rsid w:val="004903D8"/>
    <w:rsid w:val="00491011"/>
    <w:rsid w:val="00493BE8"/>
    <w:rsid w:val="00494CD4"/>
    <w:rsid w:val="00495772"/>
    <w:rsid w:val="00496B77"/>
    <w:rsid w:val="004A00F6"/>
    <w:rsid w:val="004A167A"/>
    <w:rsid w:val="004A3B9E"/>
    <w:rsid w:val="004B3E7A"/>
    <w:rsid w:val="004B414A"/>
    <w:rsid w:val="004B4203"/>
    <w:rsid w:val="004B45CB"/>
    <w:rsid w:val="004B47FC"/>
    <w:rsid w:val="004B59DC"/>
    <w:rsid w:val="004B5A30"/>
    <w:rsid w:val="004B5E04"/>
    <w:rsid w:val="004C098F"/>
    <w:rsid w:val="004C28A8"/>
    <w:rsid w:val="004C4837"/>
    <w:rsid w:val="004C6531"/>
    <w:rsid w:val="004D13B3"/>
    <w:rsid w:val="004D3D56"/>
    <w:rsid w:val="004D54C0"/>
    <w:rsid w:val="004E1253"/>
    <w:rsid w:val="004E2E11"/>
    <w:rsid w:val="004E3FB2"/>
    <w:rsid w:val="004E44E0"/>
    <w:rsid w:val="004E6547"/>
    <w:rsid w:val="004E6D8C"/>
    <w:rsid w:val="004F0779"/>
    <w:rsid w:val="004F2782"/>
    <w:rsid w:val="004F38A8"/>
    <w:rsid w:val="004F54D1"/>
    <w:rsid w:val="004F6DD2"/>
    <w:rsid w:val="004F7841"/>
    <w:rsid w:val="005009AA"/>
    <w:rsid w:val="0050233F"/>
    <w:rsid w:val="005045A1"/>
    <w:rsid w:val="00505CB9"/>
    <w:rsid w:val="005060F6"/>
    <w:rsid w:val="00506D0C"/>
    <w:rsid w:val="00507E8F"/>
    <w:rsid w:val="00511E7B"/>
    <w:rsid w:val="0051281F"/>
    <w:rsid w:val="00514A67"/>
    <w:rsid w:val="00520A10"/>
    <w:rsid w:val="0052270C"/>
    <w:rsid w:val="00525318"/>
    <w:rsid w:val="0052738F"/>
    <w:rsid w:val="00530937"/>
    <w:rsid w:val="005349DA"/>
    <w:rsid w:val="00540A23"/>
    <w:rsid w:val="00542A4A"/>
    <w:rsid w:val="005439D7"/>
    <w:rsid w:val="00545B3A"/>
    <w:rsid w:val="00545DC0"/>
    <w:rsid w:val="00547246"/>
    <w:rsid w:val="005477B4"/>
    <w:rsid w:val="005538B2"/>
    <w:rsid w:val="00560CF9"/>
    <w:rsid w:val="0056475B"/>
    <w:rsid w:val="005651B2"/>
    <w:rsid w:val="0056624A"/>
    <w:rsid w:val="00575441"/>
    <w:rsid w:val="00575AEB"/>
    <w:rsid w:val="00582FB1"/>
    <w:rsid w:val="00587227"/>
    <w:rsid w:val="005930CD"/>
    <w:rsid w:val="00594C98"/>
    <w:rsid w:val="00596822"/>
    <w:rsid w:val="005970E9"/>
    <w:rsid w:val="005A1144"/>
    <w:rsid w:val="005A2756"/>
    <w:rsid w:val="005A5814"/>
    <w:rsid w:val="005A7C02"/>
    <w:rsid w:val="005B17EC"/>
    <w:rsid w:val="005B2050"/>
    <w:rsid w:val="005B3BC9"/>
    <w:rsid w:val="005B54F0"/>
    <w:rsid w:val="005C2D70"/>
    <w:rsid w:val="005C4CBD"/>
    <w:rsid w:val="005C4E58"/>
    <w:rsid w:val="005C58C6"/>
    <w:rsid w:val="005C6AE5"/>
    <w:rsid w:val="005D0167"/>
    <w:rsid w:val="005D11CB"/>
    <w:rsid w:val="005D21BD"/>
    <w:rsid w:val="005E2478"/>
    <w:rsid w:val="005E248A"/>
    <w:rsid w:val="005E4A44"/>
    <w:rsid w:val="005E7363"/>
    <w:rsid w:val="005E7E6C"/>
    <w:rsid w:val="006003D9"/>
    <w:rsid w:val="00602B70"/>
    <w:rsid w:val="006037AA"/>
    <w:rsid w:val="006042E5"/>
    <w:rsid w:val="00606421"/>
    <w:rsid w:val="006066EF"/>
    <w:rsid w:val="00613E39"/>
    <w:rsid w:val="006141F1"/>
    <w:rsid w:val="0061442E"/>
    <w:rsid w:val="00614662"/>
    <w:rsid w:val="006156AC"/>
    <w:rsid w:val="00621E62"/>
    <w:rsid w:val="00625940"/>
    <w:rsid w:val="00627D7F"/>
    <w:rsid w:val="00635418"/>
    <w:rsid w:val="00636683"/>
    <w:rsid w:val="00641492"/>
    <w:rsid w:val="006417E7"/>
    <w:rsid w:val="00641922"/>
    <w:rsid w:val="00642C15"/>
    <w:rsid w:val="0064367D"/>
    <w:rsid w:val="00643DC2"/>
    <w:rsid w:val="00646C82"/>
    <w:rsid w:val="00647BDB"/>
    <w:rsid w:val="00647F81"/>
    <w:rsid w:val="006524CB"/>
    <w:rsid w:val="0065435D"/>
    <w:rsid w:val="00655598"/>
    <w:rsid w:val="00656C0E"/>
    <w:rsid w:val="0065717A"/>
    <w:rsid w:val="00662F4D"/>
    <w:rsid w:val="00663907"/>
    <w:rsid w:val="00664CBC"/>
    <w:rsid w:val="00667BC0"/>
    <w:rsid w:val="006700C0"/>
    <w:rsid w:val="00670B05"/>
    <w:rsid w:val="00671339"/>
    <w:rsid w:val="00672F06"/>
    <w:rsid w:val="00673360"/>
    <w:rsid w:val="0067495B"/>
    <w:rsid w:val="00675839"/>
    <w:rsid w:val="00676491"/>
    <w:rsid w:val="00677043"/>
    <w:rsid w:val="006838C4"/>
    <w:rsid w:val="00684D3B"/>
    <w:rsid w:val="00685B93"/>
    <w:rsid w:val="00687196"/>
    <w:rsid w:val="00687CE0"/>
    <w:rsid w:val="0069040A"/>
    <w:rsid w:val="00690479"/>
    <w:rsid w:val="006927C3"/>
    <w:rsid w:val="00693EAD"/>
    <w:rsid w:val="0069658F"/>
    <w:rsid w:val="00697C9E"/>
    <w:rsid w:val="006A0090"/>
    <w:rsid w:val="006A39B9"/>
    <w:rsid w:val="006A3C78"/>
    <w:rsid w:val="006A7DED"/>
    <w:rsid w:val="006B0D41"/>
    <w:rsid w:val="006B78C9"/>
    <w:rsid w:val="006C0E44"/>
    <w:rsid w:val="006C2320"/>
    <w:rsid w:val="006C38DB"/>
    <w:rsid w:val="006D0EB9"/>
    <w:rsid w:val="006D31B3"/>
    <w:rsid w:val="006D50DA"/>
    <w:rsid w:val="006E0CD3"/>
    <w:rsid w:val="006E510B"/>
    <w:rsid w:val="006E512A"/>
    <w:rsid w:val="006E6851"/>
    <w:rsid w:val="006E6C4C"/>
    <w:rsid w:val="006F07AE"/>
    <w:rsid w:val="006F27E0"/>
    <w:rsid w:val="006F458C"/>
    <w:rsid w:val="006F7330"/>
    <w:rsid w:val="007019CA"/>
    <w:rsid w:val="00701BFC"/>
    <w:rsid w:val="00704719"/>
    <w:rsid w:val="00705EDC"/>
    <w:rsid w:val="007142F1"/>
    <w:rsid w:val="007150FC"/>
    <w:rsid w:val="00715788"/>
    <w:rsid w:val="007161F0"/>
    <w:rsid w:val="0072434D"/>
    <w:rsid w:val="00727BA0"/>
    <w:rsid w:val="00727BB6"/>
    <w:rsid w:val="007303BA"/>
    <w:rsid w:val="00734D46"/>
    <w:rsid w:val="00735525"/>
    <w:rsid w:val="0074034B"/>
    <w:rsid w:val="00741124"/>
    <w:rsid w:val="0074146F"/>
    <w:rsid w:val="007417B4"/>
    <w:rsid w:val="00741E28"/>
    <w:rsid w:val="007425C5"/>
    <w:rsid w:val="00752321"/>
    <w:rsid w:val="0075272B"/>
    <w:rsid w:val="00752ACE"/>
    <w:rsid w:val="00753809"/>
    <w:rsid w:val="00754A3C"/>
    <w:rsid w:val="007570AD"/>
    <w:rsid w:val="00757A53"/>
    <w:rsid w:val="0076198D"/>
    <w:rsid w:val="00761EAA"/>
    <w:rsid w:val="007632B4"/>
    <w:rsid w:val="007635C1"/>
    <w:rsid w:val="0076367C"/>
    <w:rsid w:val="007735FA"/>
    <w:rsid w:val="00784DA1"/>
    <w:rsid w:val="007854A2"/>
    <w:rsid w:val="007869CB"/>
    <w:rsid w:val="007905DE"/>
    <w:rsid w:val="0079390E"/>
    <w:rsid w:val="00794006"/>
    <w:rsid w:val="007943E5"/>
    <w:rsid w:val="007A1BB9"/>
    <w:rsid w:val="007A1FDE"/>
    <w:rsid w:val="007A3408"/>
    <w:rsid w:val="007A3A2B"/>
    <w:rsid w:val="007B215D"/>
    <w:rsid w:val="007B2B71"/>
    <w:rsid w:val="007B3B46"/>
    <w:rsid w:val="007C042B"/>
    <w:rsid w:val="007C1737"/>
    <w:rsid w:val="007C1777"/>
    <w:rsid w:val="007C38B8"/>
    <w:rsid w:val="007C5C4D"/>
    <w:rsid w:val="007C7DBE"/>
    <w:rsid w:val="007D1FAC"/>
    <w:rsid w:val="007D303E"/>
    <w:rsid w:val="007D30EE"/>
    <w:rsid w:val="007D476B"/>
    <w:rsid w:val="007E1659"/>
    <w:rsid w:val="007F19EA"/>
    <w:rsid w:val="007F1DCB"/>
    <w:rsid w:val="007F53F4"/>
    <w:rsid w:val="007F5557"/>
    <w:rsid w:val="0080424B"/>
    <w:rsid w:val="0080765B"/>
    <w:rsid w:val="00807875"/>
    <w:rsid w:val="00807990"/>
    <w:rsid w:val="00814151"/>
    <w:rsid w:val="00814AE7"/>
    <w:rsid w:val="00815CF6"/>
    <w:rsid w:val="00816344"/>
    <w:rsid w:val="00824EE8"/>
    <w:rsid w:val="0082518B"/>
    <w:rsid w:val="00826085"/>
    <w:rsid w:val="00827FA0"/>
    <w:rsid w:val="0083037B"/>
    <w:rsid w:val="00830596"/>
    <w:rsid w:val="00831068"/>
    <w:rsid w:val="00831B8F"/>
    <w:rsid w:val="00834296"/>
    <w:rsid w:val="00835197"/>
    <w:rsid w:val="00835A4D"/>
    <w:rsid w:val="00840D82"/>
    <w:rsid w:val="00841CDF"/>
    <w:rsid w:val="00843A15"/>
    <w:rsid w:val="0084589E"/>
    <w:rsid w:val="00845B0B"/>
    <w:rsid w:val="008470E6"/>
    <w:rsid w:val="00850572"/>
    <w:rsid w:val="0085368F"/>
    <w:rsid w:val="00854DE4"/>
    <w:rsid w:val="0086012B"/>
    <w:rsid w:val="00862690"/>
    <w:rsid w:val="00864D46"/>
    <w:rsid w:val="00864FC2"/>
    <w:rsid w:val="008661E1"/>
    <w:rsid w:val="00866906"/>
    <w:rsid w:val="008702F4"/>
    <w:rsid w:val="00872E0C"/>
    <w:rsid w:val="00873259"/>
    <w:rsid w:val="00873950"/>
    <w:rsid w:val="008745AE"/>
    <w:rsid w:val="00877517"/>
    <w:rsid w:val="00882B60"/>
    <w:rsid w:val="00885B71"/>
    <w:rsid w:val="00895F06"/>
    <w:rsid w:val="00896557"/>
    <w:rsid w:val="008A2FA1"/>
    <w:rsid w:val="008A4D2C"/>
    <w:rsid w:val="008A5A63"/>
    <w:rsid w:val="008A5FC1"/>
    <w:rsid w:val="008A7712"/>
    <w:rsid w:val="008B3C24"/>
    <w:rsid w:val="008B4C47"/>
    <w:rsid w:val="008B4E3C"/>
    <w:rsid w:val="008B66A3"/>
    <w:rsid w:val="008B700B"/>
    <w:rsid w:val="008B74F0"/>
    <w:rsid w:val="008C73A2"/>
    <w:rsid w:val="008D0C2C"/>
    <w:rsid w:val="008D0E0C"/>
    <w:rsid w:val="008D1C64"/>
    <w:rsid w:val="008D2998"/>
    <w:rsid w:val="008D31AC"/>
    <w:rsid w:val="008D36F5"/>
    <w:rsid w:val="008D3A5A"/>
    <w:rsid w:val="008D7D98"/>
    <w:rsid w:val="008E2BED"/>
    <w:rsid w:val="008E5F81"/>
    <w:rsid w:val="008F580A"/>
    <w:rsid w:val="008F65A9"/>
    <w:rsid w:val="008F6736"/>
    <w:rsid w:val="00901291"/>
    <w:rsid w:val="00904F31"/>
    <w:rsid w:val="00905700"/>
    <w:rsid w:val="00907673"/>
    <w:rsid w:val="00910E22"/>
    <w:rsid w:val="009143EE"/>
    <w:rsid w:val="009149A9"/>
    <w:rsid w:val="009223AF"/>
    <w:rsid w:val="009229CD"/>
    <w:rsid w:val="00923ACD"/>
    <w:rsid w:val="00923E7D"/>
    <w:rsid w:val="00925375"/>
    <w:rsid w:val="00926135"/>
    <w:rsid w:val="00926443"/>
    <w:rsid w:val="00931FC6"/>
    <w:rsid w:val="00932128"/>
    <w:rsid w:val="00932B36"/>
    <w:rsid w:val="00933BD8"/>
    <w:rsid w:val="00936B63"/>
    <w:rsid w:val="00936BC7"/>
    <w:rsid w:val="00946CB2"/>
    <w:rsid w:val="00950E04"/>
    <w:rsid w:val="0095135A"/>
    <w:rsid w:val="00954283"/>
    <w:rsid w:val="00955850"/>
    <w:rsid w:val="009563F0"/>
    <w:rsid w:val="00956FFD"/>
    <w:rsid w:val="009613C7"/>
    <w:rsid w:val="0096217F"/>
    <w:rsid w:val="00963B2F"/>
    <w:rsid w:val="00964E53"/>
    <w:rsid w:val="00967674"/>
    <w:rsid w:val="009678ED"/>
    <w:rsid w:val="00967CDA"/>
    <w:rsid w:val="00974971"/>
    <w:rsid w:val="00975F8D"/>
    <w:rsid w:val="00975FB4"/>
    <w:rsid w:val="009767B1"/>
    <w:rsid w:val="0098439C"/>
    <w:rsid w:val="009843B6"/>
    <w:rsid w:val="009871F6"/>
    <w:rsid w:val="0098756C"/>
    <w:rsid w:val="0098784B"/>
    <w:rsid w:val="00992694"/>
    <w:rsid w:val="009945C5"/>
    <w:rsid w:val="00995BAA"/>
    <w:rsid w:val="00995E1F"/>
    <w:rsid w:val="009A0B78"/>
    <w:rsid w:val="009A14A8"/>
    <w:rsid w:val="009A5322"/>
    <w:rsid w:val="009A5805"/>
    <w:rsid w:val="009A58FB"/>
    <w:rsid w:val="009B2C27"/>
    <w:rsid w:val="009B6FBB"/>
    <w:rsid w:val="009B7074"/>
    <w:rsid w:val="009B74C8"/>
    <w:rsid w:val="009C399A"/>
    <w:rsid w:val="009C7758"/>
    <w:rsid w:val="009C7C59"/>
    <w:rsid w:val="009D2128"/>
    <w:rsid w:val="009D27D4"/>
    <w:rsid w:val="009D2E6B"/>
    <w:rsid w:val="009D3CB0"/>
    <w:rsid w:val="009D6143"/>
    <w:rsid w:val="009D656A"/>
    <w:rsid w:val="009E0775"/>
    <w:rsid w:val="009E6379"/>
    <w:rsid w:val="009F0F4E"/>
    <w:rsid w:val="009F1DEE"/>
    <w:rsid w:val="009F2CF7"/>
    <w:rsid w:val="009F3881"/>
    <w:rsid w:val="00A00AF5"/>
    <w:rsid w:val="00A04B08"/>
    <w:rsid w:val="00A1038B"/>
    <w:rsid w:val="00A10B29"/>
    <w:rsid w:val="00A12E05"/>
    <w:rsid w:val="00A1310C"/>
    <w:rsid w:val="00A13243"/>
    <w:rsid w:val="00A23EF0"/>
    <w:rsid w:val="00A26642"/>
    <w:rsid w:val="00A266D2"/>
    <w:rsid w:val="00A31394"/>
    <w:rsid w:val="00A313F5"/>
    <w:rsid w:val="00A32478"/>
    <w:rsid w:val="00A32B20"/>
    <w:rsid w:val="00A34437"/>
    <w:rsid w:val="00A34512"/>
    <w:rsid w:val="00A34746"/>
    <w:rsid w:val="00A41728"/>
    <w:rsid w:val="00A41C00"/>
    <w:rsid w:val="00A41CA1"/>
    <w:rsid w:val="00A42895"/>
    <w:rsid w:val="00A46728"/>
    <w:rsid w:val="00A46D81"/>
    <w:rsid w:val="00A50867"/>
    <w:rsid w:val="00A5106C"/>
    <w:rsid w:val="00A51319"/>
    <w:rsid w:val="00A5175C"/>
    <w:rsid w:val="00A552FA"/>
    <w:rsid w:val="00A5551D"/>
    <w:rsid w:val="00A55B40"/>
    <w:rsid w:val="00A55BFD"/>
    <w:rsid w:val="00A616D2"/>
    <w:rsid w:val="00A63BC8"/>
    <w:rsid w:val="00A63CCB"/>
    <w:rsid w:val="00A66B2F"/>
    <w:rsid w:val="00A718A5"/>
    <w:rsid w:val="00A71EB3"/>
    <w:rsid w:val="00A71FC7"/>
    <w:rsid w:val="00A75D71"/>
    <w:rsid w:val="00A77B5D"/>
    <w:rsid w:val="00A81980"/>
    <w:rsid w:val="00A852A2"/>
    <w:rsid w:val="00A87AAF"/>
    <w:rsid w:val="00A9552C"/>
    <w:rsid w:val="00A957C5"/>
    <w:rsid w:val="00A9595E"/>
    <w:rsid w:val="00A961A7"/>
    <w:rsid w:val="00A977C4"/>
    <w:rsid w:val="00AA02DF"/>
    <w:rsid w:val="00AA062E"/>
    <w:rsid w:val="00AA0CE8"/>
    <w:rsid w:val="00AA25C9"/>
    <w:rsid w:val="00AA27EF"/>
    <w:rsid w:val="00AA365A"/>
    <w:rsid w:val="00AA467B"/>
    <w:rsid w:val="00AB28CA"/>
    <w:rsid w:val="00AB4E8E"/>
    <w:rsid w:val="00AB5EB7"/>
    <w:rsid w:val="00AB5F90"/>
    <w:rsid w:val="00AB73A1"/>
    <w:rsid w:val="00AC1C3C"/>
    <w:rsid w:val="00AC28DC"/>
    <w:rsid w:val="00AC4444"/>
    <w:rsid w:val="00AD5653"/>
    <w:rsid w:val="00AD702F"/>
    <w:rsid w:val="00AE4B06"/>
    <w:rsid w:val="00AE55B6"/>
    <w:rsid w:val="00AE6AEE"/>
    <w:rsid w:val="00AE789F"/>
    <w:rsid w:val="00AE7956"/>
    <w:rsid w:val="00AE7E9C"/>
    <w:rsid w:val="00AF0635"/>
    <w:rsid w:val="00B00319"/>
    <w:rsid w:val="00B025B0"/>
    <w:rsid w:val="00B026D9"/>
    <w:rsid w:val="00B03D47"/>
    <w:rsid w:val="00B04E35"/>
    <w:rsid w:val="00B04E3A"/>
    <w:rsid w:val="00B0538C"/>
    <w:rsid w:val="00B0641E"/>
    <w:rsid w:val="00B07962"/>
    <w:rsid w:val="00B109A9"/>
    <w:rsid w:val="00B12C5C"/>
    <w:rsid w:val="00B13B18"/>
    <w:rsid w:val="00B162C2"/>
    <w:rsid w:val="00B17FA4"/>
    <w:rsid w:val="00B22856"/>
    <w:rsid w:val="00B2329D"/>
    <w:rsid w:val="00B233D0"/>
    <w:rsid w:val="00B27CD8"/>
    <w:rsid w:val="00B27F2A"/>
    <w:rsid w:val="00B358A4"/>
    <w:rsid w:val="00B35B11"/>
    <w:rsid w:val="00B361CF"/>
    <w:rsid w:val="00B36A6A"/>
    <w:rsid w:val="00B40661"/>
    <w:rsid w:val="00B4165A"/>
    <w:rsid w:val="00B43DAB"/>
    <w:rsid w:val="00B4710B"/>
    <w:rsid w:val="00B47E23"/>
    <w:rsid w:val="00B50539"/>
    <w:rsid w:val="00B50B6E"/>
    <w:rsid w:val="00B527C0"/>
    <w:rsid w:val="00B62D05"/>
    <w:rsid w:val="00B63BC1"/>
    <w:rsid w:val="00B647EE"/>
    <w:rsid w:val="00B65361"/>
    <w:rsid w:val="00B665A2"/>
    <w:rsid w:val="00B675E0"/>
    <w:rsid w:val="00B70029"/>
    <w:rsid w:val="00B70599"/>
    <w:rsid w:val="00B73397"/>
    <w:rsid w:val="00B73564"/>
    <w:rsid w:val="00B742E4"/>
    <w:rsid w:val="00B76CD6"/>
    <w:rsid w:val="00B876F6"/>
    <w:rsid w:val="00B90AC2"/>
    <w:rsid w:val="00B915C6"/>
    <w:rsid w:val="00B923AA"/>
    <w:rsid w:val="00B92DB1"/>
    <w:rsid w:val="00B937C3"/>
    <w:rsid w:val="00B94ADF"/>
    <w:rsid w:val="00B97DD0"/>
    <w:rsid w:val="00BA0251"/>
    <w:rsid w:val="00BA07C1"/>
    <w:rsid w:val="00BA1792"/>
    <w:rsid w:val="00BA2DC8"/>
    <w:rsid w:val="00BA68C8"/>
    <w:rsid w:val="00BA7850"/>
    <w:rsid w:val="00BB0C73"/>
    <w:rsid w:val="00BB1EDA"/>
    <w:rsid w:val="00BB5466"/>
    <w:rsid w:val="00BB6464"/>
    <w:rsid w:val="00BC0E71"/>
    <w:rsid w:val="00BC1DBF"/>
    <w:rsid w:val="00BC7B29"/>
    <w:rsid w:val="00BE132F"/>
    <w:rsid w:val="00BE449B"/>
    <w:rsid w:val="00BE4640"/>
    <w:rsid w:val="00BE4DE7"/>
    <w:rsid w:val="00BF1490"/>
    <w:rsid w:val="00BF3638"/>
    <w:rsid w:val="00C047E9"/>
    <w:rsid w:val="00C0628D"/>
    <w:rsid w:val="00C20C17"/>
    <w:rsid w:val="00C22296"/>
    <w:rsid w:val="00C22CCF"/>
    <w:rsid w:val="00C230E5"/>
    <w:rsid w:val="00C23C8B"/>
    <w:rsid w:val="00C2460B"/>
    <w:rsid w:val="00C26CE4"/>
    <w:rsid w:val="00C30650"/>
    <w:rsid w:val="00C31762"/>
    <w:rsid w:val="00C33B32"/>
    <w:rsid w:val="00C35729"/>
    <w:rsid w:val="00C363ED"/>
    <w:rsid w:val="00C43499"/>
    <w:rsid w:val="00C4394F"/>
    <w:rsid w:val="00C506C2"/>
    <w:rsid w:val="00C50771"/>
    <w:rsid w:val="00C520D9"/>
    <w:rsid w:val="00C62CBB"/>
    <w:rsid w:val="00C64536"/>
    <w:rsid w:val="00C67BCF"/>
    <w:rsid w:val="00C71B71"/>
    <w:rsid w:val="00C74F9C"/>
    <w:rsid w:val="00C76655"/>
    <w:rsid w:val="00C76F4F"/>
    <w:rsid w:val="00C92D45"/>
    <w:rsid w:val="00C959CE"/>
    <w:rsid w:val="00C973B0"/>
    <w:rsid w:val="00CA1A8C"/>
    <w:rsid w:val="00CA20BA"/>
    <w:rsid w:val="00CA38F5"/>
    <w:rsid w:val="00CA3E91"/>
    <w:rsid w:val="00CA4ED4"/>
    <w:rsid w:val="00CA6D89"/>
    <w:rsid w:val="00CB26CE"/>
    <w:rsid w:val="00CB3B88"/>
    <w:rsid w:val="00CB4D57"/>
    <w:rsid w:val="00CB4FF5"/>
    <w:rsid w:val="00CB56B9"/>
    <w:rsid w:val="00CB7089"/>
    <w:rsid w:val="00CB7D0B"/>
    <w:rsid w:val="00CB7DC3"/>
    <w:rsid w:val="00CC13BA"/>
    <w:rsid w:val="00CC165C"/>
    <w:rsid w:val="00CD3648"/>
    <w:rsid w:val="00CD4EA8"/>
    <w:rsid w:val="00CD5378"/>
    <w:rsid w:val="00CD7DC3"/>
    <w:rsid w:val="00CE1304"/>
    <w:rsid w:val="00CE218A"/>
    <w:rsid w:val="00CE614E"/>
    <w:rsid w:val="00CE6782"/>
    <w:rsid w:val="00CE729B"/>
    <w:rsid w:val="00CF0550"/>
    <w:rsid w:val="00CF1CCD"/>
    <w:rsid w:val="00CF28ED"/>
    <w:rsid w:val="00CF393D"/>
    <w:rsid w:val="00CF6A93"/>
    <w:rsid w:val="00D065E1"/>
    <w:rsid w:val="00D0787E"/>
    <w:rsid w:val="00D07CD5"/>
    <w:rsid w:val="00D130B7"/>
    <w:rsid w:val="00D151CC"/>
    <w:rsid w:val="00D21B0D"/>
    <w:rsid w:val="00D21BD9"/>
    <w:rsid w:val="00D228BE"/>
    <w:rsid w:val="00D23269"/>
    <w:rsid w:val="00D272B4"/>
    <w:rsid w:val="00D27CC8"/>
    <w:rsid w:val="00D32224"/>
    <w:rsid w:val="00D41DCA"/>
    <w:rsid w:val="00D41F80"/>
    <w:rsid w:val="00D42D34"/>
    <w:rsid w:val="00D432D8"/>
    <w:rsid w:val="00D43957"/>
    <w:rsid w:val="00D43DF0"/>
    <w:rsid w:val="00D441A0"/>
    <w:rsid w:val="00D4590E"/>
    <w:rsid w:val="00D460ED"/>
    <w:rsid w:val="00D478FA"/>
    <w:rsid w:val="00D47FAB"/>
    <w:rsid w:val="00D50596"/>
    <w:rsid w:val="00D51DDC"/>
    <w:rsid w:val="00D53B59"/>
    <w:rsid w:val="00D56D63"/>
    <w:rsid w:val="00D61606"/>
    <w:rsid w:val="00D669F4"/>
    <w:rsid w:val="00D6740A"/>
    <w:rsid w:val="00D67D53"/>
    <w:rsid w:val="00D700D5"/>
    <w:rsid w:val="00D70FB4"/>
    <w:rsid w:val="00D77058"/>
    <w:rsid w:val="00D776A6"/>
    <w:rsid w:val="00D818FA"/>
    <w:rsid w:val="00D819C8"/>
    <w:rsid w:val="00D83519"/>
    <w:rsid w:val="00D83DCD"/>
    <w:rsid w:val="00D93265"/>
    <w:rsid w:val="00D93867"/>
    <w:rsid w:val="00D93A23"/>
    <w:rsid w:val="00D94987"/>
    <w:rsid w:val="00D967A9"/>
    <w:rsid w:val="00D96E33"/>
    <w:rsid w:val="00D96ED1"/>
    <w:rsid w:val="00DA02C8"/>
    <w:rsid w:val="00DA3EF9"/>
    <w:rsid w:val="00DA46C2"/>
    <w:rsid w:val="00DA5CB5"/>
    <w:rsid w:val="00DB14A6"/>
    <w:rsid w:val="00DB3069"/>
    <w:rsid w:val="00DB41C5"/>
    <w:rsid w:val="00DB6B60"/>
    <w:rsid w:val="00DC111B"/>
    <w:rsid w:val="00DC44B1"/>
    <w:rsid w:val="00DC7D2E"/>
    <w:rsid w:val="00DD0AFE"/>
    <w:rsid w:val="00DD4996"/>
    <w:rsid w:val="00DD50A8"/>
    <w:rsid w:val="00DD51F2"/>
    <w:rsid w:val="00DD6018"/>
    <w:rsid w:val="00DE1642"/>
    <w:rsid w:val="00DE2E90"/>
    <w:rsid w:val="00DE42F6"/>
    <w:rsid w:val="00DE5E76"/>
    <w:rsid w:val="00DE6AAC"/>
    <w:rsid w:val="00DF0913"/>
    <w:rsid w:val="00DF1066"/>
    <w:rsid w:val="00E00AE3"/>
    <w:rsid w:val="00E01395"/>
    <w:rsid w:val="00E0176F"/>
    <w:rsid w:val="00E10428"/>
    <w:rsid w:val="00E123A0"/>
    <w:rsid w:val="00E160F9"/>
    <w:rsid w:val="00E16EEE"/>
    <w:rsid w:val="00E17D69"/>
    <w:rsid w:val="00E203B8"/>
    <w:rsid w:val="00E21096"/>
    <w:rsid w:val="00E21DF0"/>
    <w:rsid w:val="00E23079"/>
    <w:rsid w:val="00E26F06"/>
    <w:rsid w:val="00E32C19"/>
    <w:rsid w:val="00E336E3"/>
    <w:rsid w:val="00E506D0"/>
    <w:rsid w:val="00E512B4"/>
    <w:rsid w:val="00E5389C"/>
    <w:rsid w:val="00E552D7"/>
    <w:rsid w:val="00E55FD2"/>
    <w:rsid w:val="00E57192"/>
    <w:rsid w:val="00E5767E"/>
    <w:rsid w:val="00E6130A"/>
    <w:rsid w:val="00E62DB0"/>
    <w:rsid w:val="00E63C69"/>
    <w:rsid w:val="00E67504"/>
    <w:rsid w:val="00E70638"/>
    <w:rsid w:val="00E70C09"/>
    <w:rsid w:val="00E72361"/>
    <w:rsid w:val="00E750F5"/>
    <w:rsid w:val="00E8232C"/>
    <w:rsid w:val="00E82B1F"/>
    <w:rsid w:val="00E862C8"/>
    <w:rsid w:val="00E866BD"/>
    <w:rsid w:val="00E86E51"/>
    <w:rsid w:val="00E87A8D"/>
    <w:rsid w:val="00E91521"/>
    <w:rsid w:val="00E934BE"/>
    <w:rsid w:val="00E93FAD"/>
    <w:rsid w:val="00EA3509"/>
    <w:rsid w:val="00EA466D"/>
    <w:rsid w:val="00EA6219"/>
    <w:rsid w:val="00EB052B"/>
    <w:rsid w:val="00EB4057"/>
    <w:rsid w:val="00EC47D9"/>
    <w:rsid w:val="00EC50B3"/>
    <w:rsid w:val="00EC6C82"/>
    <w:rsid w:val="00EC7BB0"/>
    <w:rsid w:val="00ED60EE"/>
    <w:rsid w:val="00EE05B9"/>
    <w:rsid w:val="00EE340A"/>
    <w:rsid w:val="00EE51B8"/>
    <w:rsid w:val="00EE7674"/>
    <w:rsid w:val="00EF0F29"/>
    <w:rsid w:val="00EF1B55"/>
    <w:rsid w:val="00EF3A51"/>
    <w:rsid w:val="00EF3CEF"/>
    <w:rsid w:val="00EF668D"/>
    <w:rsid w:val="00F00B00"/>
    <w:rsid w:val="00F031CA"/>
    <w:rsid w:val="00F0369E"/>
    <w:rsid w:val="00F05612"/>
    <w:rsid w:val="00F06116"/>
    <w:rsid w:val="00F12537"/>
    <w:rsid w:val="00F12713"/>
    <w:rsid w:val="00F2071C"/>
    <w:rsid w:val="00F22546"/>
    <w:rsid w:val="00F27877"/>
    <w:rsid w:val="00F3310B"/>
    <w:rsid w:val="00F33754"/>
    <w:rsid w:val="00F34072"/>
    <w:rsid w:val="00F34109"/>
    <w:rsid w:val="00F35492"/>
    <w:rsid w:val="00F37174"/>
    <w:rsid w:val="00F4319A"/>
    <w:rsid w:val="00F4360C"/>
    <w:rsid w:val="00F44F12"/>
    <w:rsid w:val="00F4527D"/>
    <w:rsid w:val="00F459DF"/>
    <w:rsid w:val="00F5189B"/>
    <w:rsid w:val="00F5510E"/>
    <w:rsid w:val="00F57EF8"/>
    <w:rsid w:val="00F63CF4"/>
    <w:rsid w:val="00F66F45"/>
    <w:rsid w:val="00F67F2A"/>
    <w:rsid w:val="00F719DC"/>
    <w:rsid w:val="00F72219"/>
    <w:rsid w:val="00F72FEB"/>
    <w:rsid w:val="00F74B24"/>
    <w:rsid w:val="00F803A7"/>
    <w:rsid w:val="00F81410"/>
    <w:rsid w:val="00F81939"/>
    <w:rsid w:val="00F82AB2"/>
    <w:rsid w:val="00F83F9E"/>
    <w:rsid w:val="00F8544C"/>
    <w:rsid w:val="00F9070E"/>
    <w:rsid w:val="00F91302"/>
    <w:rsid w:val="00F92B16"/>
    <w:rsid w:val="00F943C5"/>
    <w:rsid w:val="00F96CDD"/>
    <w:rsid w:val="00FA332B"/>
    <w:rsid w:val="00FA4B26"/>
    <w:rsid w:val="00FA7E34"/>
    <w:rsid w:val="00FB1265"/>
    <w:rsid w:val="00FB4F9E"/>
    <w:rsid w:val="00FB593A"/>
    <w:rsid w:val="00FB5F8C"/>
    <w:rsid w:val="00FC0BC3"/>
    <w:rsid w:val="00FC183D"/>
    <w:rsid w:val="00FC24D2"/>
    <w:rsid w:val="00FC3A15"/>
    <w:rsid w:val="00FC3AFA"/>
    <w:rsid w:val="00FC41BB"/>
    <w:rsid w:val="00FC4A68"/>
    <w:rsid w:val="00FC6954"/>
    <w:rsid w:val="00FC6E86"/>
    <w:rsid w:val="00FD09B2"/>
    <w:rsid w:val="00FD0A47"/>
    <w:rsid w:val="00FD1621"/>
    <w:rsid w:val="00FD48D1"/>
    <w:rsid w:val="00FD645A"/>
    <w:rsid w:val="00FD6523"/>
    <w:rsid w:val="00FE0660"/>
    <w:rsid w:val="00FE0CF9"/>
    <w:rsid w:val="00FE2F33"/>
    <w:rsid w:val="00FE4B03"/>
    <w:rsid w:val="00FE5D9D"/>
    <w:rsid w:val="00FF2573"/>
    <w:rsid w:val="00FF3A9E"/>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E86A40"/>
  <w14:defaultImageDpi w14:val="32767"/>
  <w15:chartTrackingRefBased/>
  <w15:docId w15:val="{024C35E8-4784-43FC-BDC2-01425D7A503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1" w:qFormat="1"/>
    <w:lsdException w:name="heading 5" w:uiPriority="1" w:qFormat="1"/>
    <w:lsdException w:name="heading 6" w:semiHidden="1" w:uiPriority="1" w:qFormat="1"/>
    <w:lsdException w:name="heading 7" w:semiHidden="1" w:uiPriority="1" w:qFormat="1"/>
    <w:lsdException w:name="heading 9" w:uiPriority="12"/>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uiPriority="39"/>
    <w:lsdException w:name="toc 5" w:uiPriority="39"/>
    <w:lsdException w:name="toc 6" w:uiPriority="39"/>
    <w:lsdException w:name="toc 7" w:semiHidden="1" w:uiPriority="39" w:unhideWhenUsed="1"/>
    <w:lsdException w:name="toc 8" w:uiPriority="39"/>
    <w:lsdException w:name="toc 9" w:uiPriority="39"/>
    <w:lsdException w:name="Normal Indent" w:semiHidden="1" w:unhideWhenUsed="1"/>
    <w:lsdException w:name="footnote text" w:semiHidden="1" w:unhideWhenUsed="1"/>
    <w:lsdException w:name="annotation text" w:semiHidden="1" w:unhideWhenUsed="1"/>
    <w:lsdException w:name="index heading" w:semiHidden="1" w:unhideWhenUsed="1"/>
    <w:lsdException w:name="caption" w:uiPriority="6"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2" w:qFormat="1"/>
    <w:lsdException w:name="List Number" w:uiPriority="2" w:qFormat="1"/>
    <w:lsdException w:name="List 2" w:semiHidden="1" w:unhideWhenUsed="1"/>
    <w:lsdException w:name="List 3" w:semiHidden="1" w:unhideWhenUsed="1"/>
    <w:lsdException w:name="List 4" w:semiHidden="1" w:unhideWhenUsed="1"/>
    <w:lsdException w:name="List 5" w:semiHidden="1" w:unhideWhenUsed="1"/>
    <w:lsdException w:name="List Bullet 2" w:uiPriority="19"/>
    <w:lsdException w:name="List Bullet 3" w:uiPriority="19"/>
    <w:lsdException w:name="List Bullet 4" w:uiPriority="19"/>
    <w:lsdException w:name="List Bullet 5" w:uiPriority="19"/>
    <w:lsdException w:name="List Number 2" w:uiPriority="19"/>
    <w:lsdException w:name="List Number 3" w:uiPriority="19"/>
    <w:lsdException w:name="List Number 4" w:uiPriority="19"/>
    <w:lsdException w:name="List Number 5" w:uiPriority="19"/>
    <w:lsdException w:name="Title" w:uiPriority="10"/>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uiPriority="15"/>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iPriority="0"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1"/>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8"/>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5767E"/>
    <w:pPr>
      <w:spacing w:after="0" w:line="240" w:lineRule="auto"/>
    </w:pPr>
    <w:rPr>
      <w:sz w:val="20"/>
    </w:rPr>
  </w:style>
  <w:style w:type="paragraph" w:styleId="Heading1">
    <w:name w:val="heading 1"/>
    <w:basedOn w:val="Normal"/>
    <w:next w:val="BodyText"/>
    <w:link w:val="Heading1Char"/>
    <w:uiPriority w:val="1"/>
    <w:qFormat/>
    <w:rsid w:val="00A26642"/>
    <w:pPr>
      <w:keepNext/>
      <w:keepLines/>
      <w:numPr>
        <w:numId w:val="20"/>
      </w:numPr>
      <w:spacing w:before="480" w:after="360"/>
      <w:outlineLvl w:val="0"/>
    </w:pPr>
    <w:rPr>
      <w:rFonts w:asciiTheme="majorHAnsi" w:eastAsiaTheme="majorEastAsia" w:hAnsiTheme="majorHAnsi" w:cstheme="majorBidi"/>
      <w:b/>
      <w:sz w:val="32"/>
      <w:szCs w:val="32"/>
    </w:rPr>
  </w:style>
  <w:style w:type="paragraph" w:styleId="Heading2">
    <w:name w:val="heading 2"/>
    <w:basedOn w:val="Normal"/>
    <w:next w:val="BodyText"/>
    <w:link w:val="Heading2Char"/>
    <w:uiPriority w:val="1"/>
    <w:qFormat/>
    <w:rsid w:val="00A26642"/>
    <w:pPr>
      <w:keepNext/>
      <w:keepLines/>
      <w:numPr>
        <w:ilvl w:val="1"/>
        <w:numId w:val="20"/>
      </w:numPr>
      <w:spacing w:before="240" w:after="120"/>
      <w:outlineLvl w:val="1"/>
    </w:pPr>
    <w:rPr>
      <w:rFonts w:asciiTheme="majorHAnsi" w:eastAsiaTheme="majorEastAsia" w:hAnsiTheme="majorHAnsi" w:cstheme="majorBidi"/>
      <w:b/>
      <w:sz w:val="28"/>
      <w:szCs w:val="26"/>
    </w:rPr>
  </w:style>
  <w:style w:type="paragraph" w:styleId="Heading3">
    <w:name w:val="heading 3"/>
    <w:basedOn w:val="Normal"/>
    <w:next w:val="BodyText"/>
    <w:link w:val="Heading3Char"/>
    <w:uiPriority w:val="1"/>
    <w:qFormat/>
    <w:rsid w:val="00A26642"/>
    <w:pPr>
      <w:keepNext/>
      <w:keepLines/>
      <w:numPr>
        <w:ilvl w:val="2"/>
        <w:numId w:val="20"/>
      </w:numPr>
      <w:spacing w:before="240" w:after="120"/>
      <w:outlineLvl w:val="2"/>
    </w:pPr>
    <w:rPr>
      <w:rFonts w:asciiTheme="majorHAnsi" w:eastAsiaTheme="majorEastAsia" w:hAnsiTheme="majorHAnsi" w:cstheme="majorBidi"/>
      <w:sz w:val="28"/>
      <w:szCs w:val="24"/>
    </w:rPr>
  </w:style>
  <w:style w:type="paragraph" w:styleId="Heading4">
    <w:name w:val="heading 4"/>
    <w:basedOn w:val="Normal"/>
    <w:next w:val="BodyText"/>
    <w:link w:val="Heading4Char"/>
    <w:uiPriority w:val="1"/>
    <w:qFormat/>
    <w:rsid w:val="00A26642"/>
    <w:pPr>
      <w:keepNext/>
      <w:keepLines/>
      <w:numPr>
        <w:ilvl w:val="3"/>
        <w:numId w:val="20"/>
      </w:numPr>
      <w:spacing w:before="240" w:after="120"/>
      <w:outlineLvl w:val="3"/>
    </w:pPr>
    <w:rPr>
      <w:rFonts w:asciiTheme="majorHAnsi" w:eastAsiaTheme="majorEastAsia" w:hAnsiTheme="majorHAnsi" w:cstheme="majorBidi"/>
      <w:b/>
      <w:iCs/>
      <w:sz w:val="24"/>
    </w:rPr>
  </w:style>
  <w:style w:type="paragraph" w:styleId="Heading5">
    <w:name w:val="heading 5"/>
    <w:basedOn w:val="Normal"/>
    <w:next w:val="BodyText"/>
    <w:link w:val="Heading5Char"/>
    <w:uiPriority w:val="1"/>
    <w:qFormat/>
    <w:rsid w:val="00A26642"/>
    <w:pPr>
      <w:keepNext/>
      <w:keepLines/>
      <w:numPr>
        <w:ilvl w:val="4"/>
        <w:numId w:val="20"/>
      </w:numPr>
      <w:spacing w:before="240" w:after="120"/>
      <w:outlineLvl w:val="4"/>
    </w:pPr>
    <w:rPr>
      <w:rFonts w:asciiTheme="majorHAnsi" w:eastAsiaTheme="majorEastAsia" w:hAnsiTheme="majorHAnsi" w:cstheme="majorBidi"/>
      <w:b/>
    </w:rPr>
  </w:style>
  <w:style w:type="paragraph" w:styleId="Heading6">
    <w:name w:val="heading 6"/>
    <w:basedOn w:val="Normal"/>
    <w:next w:val="Normal"/>
    <w:link w:val="Heading6Char"/>
    <w:uiPriority w:val="1"/>
    <w:qFormat/>
    <w:rsid w:val="00A26642"/>
    <w:pPr>
      <w:keepNext/>
      <w:keepLines/>
      <w:numPr>
        <w:ilvl w:val="5"/>
        <w:numId w:val="20"/>
      </w:numPr>
      <w:spacing w:before="240" w:after="120"/>
      <w:outlineLvl w:val="5"/>
    </w:pPr>
    <w:rPr>
      <w:rFonts w:asciiTheme="majorHAnsi" w:eastAsiaTheme="majorEastAsia" w:hAnsiTheme="majorHAnsi" w:cstheme="majorBidi"/>
      <w:b/>
      <w:i/>
    </w:rPr>
  </w:style>
  <w:style w:type="paragraph" w:styleId="Heading7">
    <w:name w:val="heading 7"/>
    <w:basedOn w:val="Normal"/>
    <w:next w:val="Normal"/>
    <w:link w:val="Heading7Char"/>
    <w:uiPriority w:val="1"/>
    <w:qFormat/>
    <w:rsid w:val="00A26642"/>
    <w:pPr>
      <w:keepNext/>
      <w:keepLines/>
      <w:numPr>
        <w:ilvl w:val="6"/>
        <w:numId w:val="20"/>
      </w:numPr>
      <w:spacing w:before="240" w:after="12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9"/>
    <w:rsid w:val="00A5106C"/>
    <w:pPr>
      <w:keepNext/>
      <w:keepLines/>
      <w:outlineLvl w:val="7"/>
    </w:pPr>
    <w:rPr>
      <w:rFonts w:eastAsiaTheme="majorEastAsia" w:cstheme="majorBidi"/>
      <w:color w:val="272727" w:themeColor="text1" w:themeTint="D8"/>
      <w:szCs w:val="21"/>
    </w:rPr>
  </w:style>
  <w:style w:type="paragraph" w:styleId="Heading9">
    <w:name w:val="heading 9"/>
    <w:basedOn w:val="Normal"/>
    <w:next w:val="BodyText"/>
    <w:link w:val="Heading9Char"/>
    <w:uiPriority w:val="99"/>
    <w:semiHidden/>
    <w:rsid w:val="00E67504"/>
    <w:pPr>
      <w:keepNext/>
      <w:tabs>
        <w:tab w:val="left" w:pos="1701"/>
      </w:tabs>
      <w:ind w:left="1701" w:hanging="1701"/>
      <w:outlineLvl w:val="8"/>
    </w:pPr>
    <w:rPr>
      <w:iCs/>
      <w:color w:val="272727" w:themeColor="text1" w:themeTint="D8"/>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0">
    <w:name w:val="List Paragraph"/>
    <w:aliases w:val="Recommendation list,Otakaro List Paragraph,List L2"/>
    <w:basedOn w:val="BodyText"/>
    <w:link w:val="ListParagraphChar"/>
    <w:uiPriority w:val="34"/>
    <w:qFormat/>
    <w:rsid w:val="00391A47"/>
    <w:pPr>
      <w:numPr>
        <w:numId w:val="16"/>
      </w:numPr>
      <w:spacing w:before="60" w:after="60"/>
    </w:pPr>
  </w:style>
  <w:style w:type="paragraph" w:customStyle="1" w:styleId="ListParagraph2">
    <w:name w:val="List Paragraph 2"/>
    <w:basedOn w:val="ListParagraph0"/>
    <w:uiPriority w:val="19"/>
    <w:rsid w:val="00017D71"/>
    <w:pPr>
      <w:numPr>
        <w:ilvl w:val="1"/>
      </w:numPr>
    </w:pPr>
  </w:style>
  <w:style w:type="paragraph" w:customStyle="1" w:styleId="ListParagraph3">
    <w:name w:val="List Paragraph 3"/>
    <w:basedOn w:val="ListParagraph0"/>
    <w:uiPriority w:val="19"/>
    <w:rsid w:val="00017D71"/>
    <w:pPr>
      <w:numPr>
        <w:ilvl w:val="2"/>
      </w:numPr>
    </w:pPr>
  </w:style>
  <w:style w:type="paragraph" w:customStyle="1" w:styleId="ListParagraph4">
    <w:name w:val="List Paragraph 4"/>
    <w:basedOn w:val="ListParagraph0"/>
    <w:uiPriority w:val="19"/>
    <w:rsid w:val="00017D71"/>
    <w:pPr>
      <w:numPr>
        <w:ilvl w:val="3"/>
      </w:numPr>
    </w:pPr>
  </w:style>
  <w:style w:type="paragraph" w:customStyle="1" w:styleId="ListParagraph5">
    <w:name w:val="List Paragraph 5"/>
    <w:basedOn w:val="ListParagraph0"/>
    <w:uiPriority w:val="19"/>
    <w:rsid w:val="00017D71"/>
    <w:pPr>
      <w:numPr>
        <w:ilvl w:val="4"/>
      </w:numPr>
    </w:pPr>
  </w:style>
  <w:style w:type="character" w:customStyle="1" w:styleId="Heading1Char">
    <w:name w:val="Heading 1 Char"/>
    <w:basedOn w:val="DefaultParagraphFont"/>
    <w:link w:val="Heading1"/>
    <w:uiPriority w:val="1"/>
    <w:rsid w:val="005A5814"/>
    <w:rPr>
      <w:rFonts w:asciiTheme="majorHAnsi" w:eastAsiaTheme="majorEastAsia" w:hAnsiTheme="majorHAnsi" w:cstheme="majorBidi"/>
      <w:b/>
      <w:sz w:val="32"/>
      <w:szCs w:val="32"/>
    </w:rPr>
  </w:style>
  <w:style w:type="paragraph" w:customStyle="1" w:styleId="AltHeading1">
    <w:name w:val="Alt Heading 1"/>
    <w:basedOn w:val="Heading1"/>
    <w:next w:val="BodyText"/>
    <w:uiPriority w:val="2"/>
    <w:qFormat/>
    <w:rsid w:val="005A5814"/>
    <w:pPr>
      <w:numPr>
        <w:numId w:val="0"/>
      </w:numPr>
    </w:pPr>
  </w:style>
  <w:style w:type="character" w:customStyle="1" w:styleId="Heading2Char">
    <w:name w:val="Heading 2 Char"/>
    <w:basedOn w:val="DefaultParagraphFont"/>
    <w:link w:val="Heading2"/>
    <w:uiPriority w:val="1"/>
    <w:rsid w:val="005A5814"/>
    <w:rPr>
      <w:rFonts w:asciiTheme="majorHAnsi" w:eastAsiaTheme="majorEastAsia" w:hAnsiTheme="majorHAnsi" w:cstheme="majorBidi"/>
      <w:b/>
      <w:sz w:val="28"/>
      <w:szCs w:val="26"/>
    </w:rPr>
  </w:style>
  <w:style w:type="paragraph" w:customStyle="1" w:styleId="AltHeading2">
    <w:name w:val="Alt Heading 2"/>
    <w:basedOn w:val="Heading2"/>
    <w:next w:val="BodyText"/>
    <w:uiPriority w:val="2"/>
    <w:qFormat/>
    <w:rsid w:val="005A5814"/>
    <w:pPr>
      <w:numPr>
        <w:ilvl w:val="0"/>
        <w:numId w:val="0"/>
      </w:numPr>
    </w:pPr>
  </w:style>
  <w:style w:type="character" w:customStyle="1" w:styleId="Heading3Char">
    <w:name w:val="Heading 3 Char"/>
    <w:basedOn w:val="DefaultParagraphFont"/>
    <w:link w:val="Heading3"/>
    <w:uiPriority w:val="1"/>
    <w:rsid w:val="005A5814"/>
    <w:rPr>
      <w:rFonts w:asciiTheme="majorHAnsi" w:eastAsiaTheme="majorEastAsia" w:hAnsiTheme="majorHAnsi" w:cstheme="majorBidi"/>
      <w:sz w:val="28"/>
      <w:szCs w:val="24"/>
    </w:rPr>
  </w:style>
  <w:style w:type="paragraph" w:customStyle="1" w:styleId="AltHeading3">
    <w:name w:val="Alt Heading 3"/>
    <w:basedOn w:val="Heading3"/>
    <w:next w:val="BodyText"/>
    <w:uiPriority w:val="2"/>
    <w:qFormat/>
    <w:rsid w:val="005A5814"/>
    <w:pPr>
      <w:numPr>
        <w:ilvl w:val="0"/>
        <w:numId w:val="0"/>
      </w:numPr>
    </w:pPr>
  </w:style>
  <w:style w:type="character" w:customStyle="1" w:styleId="Heading4Char">
    <w:name w:val="Heading 4 Char"/>
    <w:basedOn w:val="DefaultParagraphFont"/>
    <w:link w:val="Heading4"/>
    <w:uiPriority w:val="1"/>
    <w:rsid w:val="005A5814"/>
    <w:rPr>
      <w:rFonts w:asciiTheme="majorHAnsi" w:eastAsiaTheme="majorEastAsia" w:hAnsiTheme="majorHAnsi" w:cstheme="majorBidi"/>
      <w:b/>
      <w:iCs/>
      <w:sz w:val="24"/>
    </w:rPr>
  </w:style>
  <w:style w:type="paragraph" w:customStyle="1" w:styleId="AltHeading4">
    <w:name w:val="Alt Heading 4"/>
    <w:basedOn w:val="Heading4"/>
    <w:next w:val="BodyText"/>
    <w:uiPriority w:val="2"/>
    <w:qFormat/>
    <w:rsid w:val="005A5814"/>
    <w:pPr>
      <w:numPr>
        <w:ilvl w:val="0"/>
        <w:numId w:val="0"/>
      </w:numPr>
    </w:pPr>
  </w:style>
  <w:style w:type="character" w:customStyle="1" w:styleId="Heading5Char">
    <w:name w:val="Heading 5 Char"/>
    <w:basedOn w:val="DefaultParagraphFont"/>
    <w:link w:val="Heading5"/>
    <w:uiPriority w:val="1"/>
    <w:rsid w:val="005A5814"/>
    <w:rPr>
      <w:rFonts w:asciiTheme="majorHAnsi" w:eastAsiaTheme="majorEastAsia" w:hAnsiTheme="majorHAnsi" w:cstheme="majorBidi"/>
      <w:b/>
      <w:sz w:val="20"/>
    </w:rPr>
  </w:style>
  <w:style w:type="paragraph" w:customStyle="1" w:styleId="AltHeading5">
    <w:name w:val="Alt Heading 5"/>
    <w:basedOn w:val="Heading5"/>
    <w:next w:val="BodyText"/>
    <w:uiPriority w:val="2"/>
    <w:qFormat/>
    <w:rsid w:val="005A5814"/>
    <w:pPr>
      <w:numPr>
        <w:ilvl w:val="0"/>
        <w:numId w:val="0"/>
      </w:numPr>
    </w:pPr>
  </w:style>
  <w:style w:type="paragraph" w:styleId="Caption">
    <w:name w:val="caption"/>
    <w:aliases w:val="Figure Caption"/>
    <w:basedOn w:val="Normal"/>
    <w:next w:val="FigureStyle"/>
    <w:uiPriority w:val="6"/>
    <w:semiHidden/>
    <w:qFormat/>
    <w:rsid w:val="00391A47"/>
    <w:pPr>
      <w:tabs>
        <w:tab w:val="left" w:pos="1276"/>
      </w:tabs>
      <w:spacing w:before="120" w:after="240"/>
    </w:pPr>
    <w:rPr>
      <w:b/>
      <w:i/>
      <w:iCs/>
      <w:color w:val="404040"/>
      <w:sz w:val="16"/>
      <w:szCs w:val="18"/>
    </w:rPr>
  </w:style>
  <w:style w:type="paragraph" w:customStyle="1" w:styleId="TableCaption">
    <w:name w:val="Table Caption"/>
    <w:basedOn w:val="BodyText"/>
    <w:next w:val="BodyText"/>
    <w:uiPriority w:val="6"/>
    <w:semiHidden/>
    <w:qFormat/>
    <w:rsid w:val="00021DA8"/>
    <w:pPr>
      <w:keepNext/>
      <w:tabs>
        <w:tab w:val="left" w:pos="1276"/>
      </w:tabs>
      <w:spacing w:before="240" w:line="240" w:lineRule="auto"/>
    </w:pPr>
    <w:rPr>
      <w:b/>
      <w:i/>
      <w:color w:val="404040"/>
      <w:sz w:val="16"/>
    </w:rPr>
  </w:style>
  <w:style w:type="character" w:styleId="PlaceholderText">
    <w:name w:val="Placeholder Text"/>
    <w:basedOn w:val="DefaultParagraphFont"/>
    <w:uiPriority w:val="99"/>
    <w:semiHidden/>
    <w:rsid w:val="00017D71"/>
    <w:rPr>
      <w:color w:val="808080"/>
    </w:rPr>
  </w:style>
  <w:style w:type="paragraph" w:styleId="BodyText">
    <w:name w:val="Body Text"/>
    <w:basedOn w:val="Normal"/>
    <w:link w:val="BodyTextChar"/>
    <w:qFormat/>
    <w:rsid w:val="001639DF"/>
    <w:pPr>
      <w:spacing w:before="120" w:after="120" w:line="264" w:lineRule="auto"/>
    </w:pPr>
    <w:rPr>
      <w:sz w:val="24"/>
    </w:rPr>
  </w:style>
  <w:style w:type="character" w:customStyle="1" w:styleId="BodyTextChar">
    <w:name w:val="Body Text Char"/>
    <w:basedOn w:val="DefaultParagraphFont"/>
    <w:link w:val="BodyText"/>
    <w:rsid w:val="001639DF"/>
    <w:rPr>
      <w:sz w:val="24"/>
    </w:rPr>
  </w:style>
  <w:style w:type="paragraph" w:customStyle="1" w:styleId="FigureStyle">
    <w:name w:val="Figure Style"/>
    <w:basedOn w:val="Normal"/>
    <w:next w:val="BodyText"/>
    <w:uiPriority w:val="6"/>
    <w:semiHidden/>
    <w:qFormat/>
    <w:rsid w:val="0012742B"/>
    <w:pPr>
      <w:keepNext/>
      <w:spacing w:before="240" w:after="120"/>
    </w:pPr>
  </w:style>
  <w:style w:type="paragraph" w:styleId="ListBullet0">
    <w:name w:val="List Bullet"/>
    <w:basedOn w:val="BodyText"/>
    <w:uiPriority w:val="2"/>
    <w:qFormat/>
    <w:rsid w:val="00391A47"/>
    <w:pPr>
      <w:numPr>
        <w:numId w:val="13"/>
      </w:numPr>
      <w:spacing w:before="60" w:after="60"/>
    </w:pPr>
  </w:style>
  <w:style w:type="numbering" w:customStyle="1" w:styleId="ListBullet">
    <w:name w:val="List_Bullet"/>
    <w:uiPriority w:val="99"/>
    <w:rsid w:val="00391A47"/>
    <w:pPr>
      <w:numPr>
        <w:numId w:val="4"/>
      </w:numPr>
    </w:pPr>
  </w:style>
  <w:style w:type="paragraph" w:customStyle="1" w:styleId="ListBullet6">
    <w:name w:val="List Bullet 6"/>
    <w:basedOn w:val="ListBullet0"/>
    <w:uiPriority w:val="19"/>
    <w:rsid w:val="00017D71"/>
    <w:pPr>
      <w:numPr>
        <w:ilvl w:val="5"/>
      </w:numPr>
    </w:pPr>
  </w:style>
  <w:style w:type="paragraph" w:styleId="ListBullet2">
    <w:name w:val="List Bullet 2"/>
    <w:basedOn w:val="ListBullet0"/>
    <w:uiPriority w:val="19"/>
    <w:rsid w:val="00017D71"/>
    <w:pPr>
      <w:numPr>
        <w:ilvl w:val="1"/>
      </w:numPr>
    </w:pPr>
  </w:style>
  <w:style w:type="paragraph" w:styleId="ListBullet3">
    <w:name w:val="List Bullet 3"/>
    <w:basedOn w:val="ListBullet0"/>
    <w:uiPriority w:val="19"/>
    <w:rsid w:val="00017D71"/>
    <w:pPr>
      <w:numPr>
        <w:ilvl w:val="2"/>
      </w:numPr>
    </w:pPr>
  </w:style>
  <w:style w:type="paragraph" w:styleId="ListBullet4">
    <w:name w:val="List Bullet 4"/>
    <w:basedOn w:val="ListBullet0"/>
    <w:uiPriority w:val="19"/>
    <w:rsid w:val="00017D71"/>
    <w:pPr>
      <w:numPr>
        <w:ilvl w:val="3"/>
      </w:numPr>
    </w:pPr>
  </w:style>
  <w:style w:type="paragraph" w:styleId="ListBullet5">
    <w:name w:val="List Bullet 5"/>
    <w:basedOn w:val="ListBullet0"/>
    <w:uiPriority w:val="19"/>
    <w:rsid w:val="00017D71"/>
    <w:pPr>
      <w:numPr>
        <w:ilvl w:val="4"/>
      </w:numPr>
    </w:pPr>
  </w:style>
  <w:style w:type="paragraph" w:styleId="ListNumber0">
    <w:name w:val="List Number"/>
    <w:basedOn w:val="BodyText"/>
    <w:uiPriority w:val="2"/>
    <w:qFormat/>
    <w:rsid w:val="00391A47"/>
    <w:pPr>
      <w:numPr>
        <w:numId w:val="15"/>
      </w:numPr>
      <w:spacing w:before="60" w:after="60"/>
    </w:pPr>
  </w:style>
  <w:style w:type="paragraph" w:customStyle="1" w:styleId="ListNumber6">
    <w:name w:val="List Number 6"/>
    <w:basedOn w:val="ListNumber0"/>
    <w:uiPriority w:val="19"/>
    <w:rsid w:val="00017D71"/>
    <w:pPr>
      <w:numPr>
        <w:ilvl w:val="5"/>
      </w:numPr>
      <w:tabs>
        <w:tab w:val="num" w:pos="4320"/>
      </w:tabs>
    </w:pPr>
  </w:style>
  <w:style w:type="paragraph" w:customStyle="1" w:styleId="ListParagraph6">
    <w:name w:val="List Paragraph 6"/>
    <w:basedOn w:val="ListParagraph0"/>
    <w:uiPriority w:val="19"/>
    <w:rsid w:val="00017D71"/>
    <w:pPr>
      <w:numPr>
        <w:ilvl w:val="5"/>
      </w:numPr>
      <w:tabs>
        <w:tab w:val="num" w:pos="4320"/>
      </w:tabs>
    </w:pPr>
  </w:style>
  <w:style w:type="paragraph" w:styleId="ListNumber2">
    <w:name w:val="List Number 2"/>
    <w:basedOn w:val="ListNumber0"/>
    <w:uiPriority w:val="19"/>
    <w:rsid w:val="00017D71"/>
    <w:pPr>
      <w:numPr>
        <w:ilvl w:val="1"/>
      </w:numPr>
    </w:pPr>
  </w:style>
  <w:style w:type="paragraph" w:styleId="ListNumber3">
    <w:name w:val="List Number 3"/>
    <w:basedOn w:val="ListNumber0"/>
    <w:uiPriority w:val="19"/>
    <w:rsid w:val="00017D71"/>
    <w:pPr>
      <w:numPr>
        <w:ilvl w:val="2"/>
      </w:numPr>
    </w:pPr>
  </w:style>
  <w:style w:type="paragraph" w:styleId="ListNumber4">
    <w:name w:val="List Number 4"/>
    <w:basedOn w:val="ListNumber0"/>
    <w:uiPriority w:val="19"/>
    <w:rsid w:val="00017D71"/>
    <w:pPr>
      <w:numPr>
        <w:ilvl w:val="3"/>
      </w:numPr>
    </w:pPr>
  </w:style>
  <w:style w:type="paragraph" w:styleId="ListNumber5">
    <w:name w:val="List Number 5"/>
    <w:basedOn w:val="ListNumber0"/>
    <w:uiPriority w:val="19"/>
    <w:rsid w:val="00017D71"/>
    <w:pPr>
      <w:numPr>
        <w:ilvl w:val="4"/>
      </w:numPr>
    </w:pPr>
  </w:style>
  <w:style w:type="numbering" w:customStyle="1" w:styleId="ListNumber">
    <w:name w:val="List_Number"/>
    <w:uiPriority w:val="99"/>
    <w:rsid w:val="00391A47"/>
    <w:pPr>
      <w:numPr>
        <w:numId w:val="6"/>
      </w:numPr>
    </w:pPr>
  </w:style>
  <w:style w:type="numbering" w:customStyle="1" w:styleId="ListParagraph">
    <w:name w:val="List_Paragraph"/>
    <w:uiPriority w:val="99"/>
    <w:rsid w:val="00391A47"/>
    <w:pPr>
      <w:numPr>
        <w:numId w:val="7"/>
      </w:numPr>
    </w:pPr>
  </w:style>
  <w:style w:type="paragraph" w:customStyle="1" w:styleId="ListAlpha0">
    <w:name w:val="List Alpha"/>
    <w:basedOn w:val="BodyText"/>
    <w:uiPriority w:val="2"/>
    <w:qFormat/>
    <w:rsid w:val="00391A47"/>
    <w:pPr>
      <w:numPr>
        <w:numId w:val="14"/>
      </w:numPr>
      <w:spacing w:before="60" w:after="60"/>
    </w:pPr>
  </w:style>
  <w:style w:type="paragraph" w:customStyle="1" w:styleId="ListAlpha2">
    <w:name w:val="List Alpha 2"/>
    <w:basedOn w:val="ListAlpha0"/>
    <w:uiPriority w:val="19"/>
    <w:rsid w:val="00017D71"/>
    <w:pPr>
      <w:numPr>
        <w:ilvl w:val="1"/>
      </w:numPr>
    </w:pPr>
  </w:style>
  <w:style w:type="paragraph" w:customStyle="1" w:styleId="ListAlpha3">
    <w:name w:val="List Alpha 3"/>
    <w:basedOn w:val="ListAlpha0"/>
    <w:uiPriority w:val="19"/>
    <w:rsid w:val="00017D71"/>
    <w:pPr>
      <w:numPr>
        <w:ilvl w:val="2"/>
      </w:numPr>
    </w:pPr>
  </w:style>
  <w:style w:type="paragraph" w:customStyle="1" w:styleId="ListAlpha4">
    <w:name w:val="List Alpha 4"/>
    <w:basedOn w:val="ListAlpha0"/>
    <w:uiPriority w:val="19"/>
    <w:rsid w:val="00017D71"/>
    <w:pPr>
      <w:numPr>
        <w:ilvl w:val="3"/>
      </w:numPr>
    </w:pPr>
  </w:style>
  <w:style w:type="paragraph" w:customStyle="1" w:styleId="ListAlpha5">
    <w:name w:val="List Alpha 5"/>
    <w:basedOn w:val="ListAlpha0"/>
    <w:uiPriority w:val="19"/>
    <w:rsid w:val="00017D71"/>
    <w:pPr>
      <w:numPr>
        <w:ilvl w:val="4"/>
      </w:numPr>
    </w:pPr>
  </w:style>
  <w:style w:type="paragraph" w:customStyle="1" w:styleId="ListAlpha6">
    <w:name w:val="List Alpha 6"/>
    <w:basedOn w:val="ListAlpha0"/>
    <w:uiPriority w:val="19"/>
    <w:rsid w:val="00017D71"/>
    <w:pPr>
      <w:numPr>
        <w:ilvl w:val="5"/>
      </w:numPr>
      <w:tabs>
        <w:tab w:val="num" w:pos="4320"/>
      </w:tabs>
    </w:pPr>
  </w:style>
  <w:style w:type="numbering" w:customStyle="1" w:styleId="ListAlpha">
    <w:name w:val="List_Alpha"/>
    <w:uiPriority w:val="99"/>
    <w:rsid w:val="00391A47"/>
    <w:pPr>
      <w:numPr>
        <w:numId w:val="2"/>
      </w:numPr>
    </w:pPr>
  </w:style>
  <w:style w:type="numbering" w:customStyle="1" w:styleId="ListNbrHeading">
    <w:name w:val="List_NbrHeading"/>
    <w:uiPriority w:val="99"/>
    <w:rsid w:val="00A26642"/>
    <w:pPr>
      <w:numPr>
        <w:numId w:val="5"/>
      </w:numPr>
    </w:pPr>
  </w:style>
  <w:style w:type="paragraph" w:styleId="Title">
    <w:name w:val="Title"/>
    <w:basedOn w:val="Normal"/>
    <w:next w:val="BodyText"/>
    <w:link w:val="TitleChar"/>
    <w:uiPriority w:val="10"/>
    <w:rsid w:val="003D581E"/>
    <w:pPr>
      <w:spacing w:after="120" w:line="204" w:lineRule="auto"/>
    </w:pPr>
    <w:rPr>
      <w:rFonts w:asciiTheme="majorHAnsi" w:eastAsiaTheme="majorEastAsia" w:hAnsiTheme="majorHAnsi" w:cstheme="majorBidi"/>
      <w:b/>
      <w:sz w:val="100"/>
      <w:szCs w:val="56"/>
    </w:rPr>
  </w:style>
  <w:style w:type="character" w:customStyle="1" w:styleId="TitleChar">
    <w:name w:val="Title Char"/>
    <w:basedOn w:val="DefaultParagraphFont"/>
    <w:link w:val="Title"/>
    <w:uiPriority w:val="10"/>
    <w:rsid w:val="003D581E"/>
    <w:rPr>
      <w:rFonts w:asciiTheme="majorHAnsi" w:eastAsiaTheme="majorEastAsia" w:hAnsiTheme="majorHAnsi" w:cstheme="majorBidi"/>
      <w:b/>
      <w:sz w:val="100"/>
      <w:szCs w:val="56"/>
    </w:rPr>
  </w:style>
  <w:style w:type="paragraph" w:styleId="Subtitle">
    <w:name w:val="Subtitle"/>
    <w:basedOn w:val="Normal"/>
    <w:next w:val="BodyText"/>
    <w:link w:val="SubtitleChar"/>
    <w:uiPriority w:val="11"/>
    <w:rsid w:val="003D581E"/>
    <w:pPr>
      <w:numPr>
        <w:ilvl w:val="1"/>
      </w:numPr>
      <w:spacing w:after="480"/>
    </w:pPr>
    <w:rPr>
      <w:rFonts w:eastAsiaTheme="minorEastAsia"/>
      <w:b/>
      <w:sz w:val="50"/>
    </w:rPr>
  </w:style>
  <w:style w:type="character" w:customStyle="1" w:styleId="SubtitleChar">
    <w:name w:val="Subtitle Char"/>
    <w:basedOn w:val="DefaultParagraphFont"/>
    <w:link w:val="Subtitle"/>
    <w:uiPriority w:val="11"/>
    <w:rsid w:val="003D581E"/>
    <w:rPr>
      <w:rFonts w:eastAsiaTheme="minorEastAsia"/>
      <w:b/>
      <w:sz w:val="50"/>
    </w:rPr>
  </w:style>
  <w:style w:type="paragraph" w:styleId="TOCHeading">
    <w:name w:val="TOC Heading"/>
    <w:basedOn w:val="Normal"/>
    <w:next w:val="Normal"/>
    <w:uiPriority w:val="39"/>
    <w:semiHidden/>
    <w:rsid w:val="008B700B"/>
    <w:pPr>
      <w:pageBreakBefore/>
      <w:spacing w:after="720" w:line="204" w:lineRule="auto"/>
      <w:ind w:right="2381"/>
    </w:pPr>
    <w:rPr>
      <w:b/>
      <w:color w:val="FFFFFF" w:themeColor="background1"/>
      <w:sz w:val="90"/>
    </w:rPr>
  </w:style>
  <w:style w:type="paragraph" w:styleId="TOC4">
    <w:name w:val="toc 4"/>
    <w:basedOn w:val="Normal"/>
    <w:next w:val="Normal"/>
    <w:uiPriority w:val="39"/>
    <w:rsid w:val="00FE4B03"/>
    <w:pPr>
      <w:tabs>
        <w:tab w:val="right" w:pos="10200"/>
      </w:tabs>
      <w:spacing w:before="30" w:after="30"/>
      <w:ind w:left="2268" w:right="567"/>
    </w:pPr>
    <w:rPr>
      <w:sz w:val="18"/>
    </w:rPr>
  </w:style>
  <w:style w:type="paragraph" w:styleId="TOC5">
    <w:name w:val="toc 5"/>
    <w:basedOn w:val="TOC1"/>
    <w:next w:val="Normal"/>
    <w:uiPriority w:val="39"/>
    <w:rsid w:val="00FE4B03"/>
    <w:pPr>
      <w:tabs>
        <w:tab w:val="left" w:pos="567"/>
      </w:tabs>
      <w:ind w:left="567" w:hanging="567"/>
    </w:pPr>
    <w:rPr>
      <w:rFonts w:eastAsia="Times New Roman"/>
      <w:noProof/>
      <w:lang w:eastAsia="en-AU"/>
    </w:rPr>
  </w:style>
  <w:style w:type="paragraph" w:styleId="TOC1">
    <w:name w:val="toc 1"/>
    <w:basedOn w:val="Normal"/>
    <w:next w:val="Normal"/>
    <w:uiPriority w:val="39"/>
    <w:rsid w:val="00FE4B03"/>
    <w:pPr>
      <w:tabs>
        <w:tab w:val="right" w:pos="10200"/>
      </w:tabs>
      <w:spacing w:before="120" w:after="60"/>
      <w:ind w:right="567"/>
    </w:pPr>
    <w:rPr>
      <w:b/>
      <w:sz w:val="22"/>
    </w:rPr>
  </w:style>
  <w:style w:type="paragraph" w:styleId="TOC6">
    <w:name w:val="toc 6"/>
    <w:basedOn w:val="TOC2"/>
    <w:next w:val="Normal"/>
    <w:uiPriority w:val="39"/>
    <w:rsid w:val="00FE4B03"/>
    <w:pPr>
      <w:tabs>
        <w:tab w:val="left" w:pos="1418"/>
      </w:tabs>
      <w:ind w:left="1418" w:hanging="851"/>
    </w:pPr>
    <w:rPr>
      <w:rFonts w:eastAsia="Times New Roman"/>
      <w:lang w:eastAsia="en-AU"/>
    </w:rPr>
  </w:style>
  <w:style w:type="paragraph" w:styleId="Quote">
    <w:name w:val="Quote"/>
    <w:basedOn w:val="BodyText"/>
    <w:next w:val="Normal"/>
    <w:link w:val="QuoteChar"/>
    <w:uiPriority w:val="8"/>
    <w:semiHidden/>
    <w:rsid w:val="000562F0"/>
    <w:pPr>
      <w:spacing w:before="360" w:after="360" w:line="240" w:lineRule="auto"/>
    </w:pPr>
    <w:rPr>
      <w:b/>
      <w:i/>
      <w:iCs/>
      <w:color w:val="003763" w:themeColor="accent1"/>
      <w:sz w:val="50"/>
    </w:rPr>
  </w:style>
  <w:style w:type="paragraph" w:styleId="TOC2">
    <w:name w:val="toc 2"/>
    <w:basedOn w:val="Normal"/>
    <w:next w:val="Normal"/>
    <w:uiPriority w:val="39"/>
    <w:rsid w:val="00FE4B03"/>
    <w:pPr>
      <w:tabs>
        <w:tab w:val="right" w:pos="10200"/>
      </w:tabs>
      <w:spacing w:before="60" w:after="40"/>
      <w:ind w:left="567" w:right="567"/>
    </w:pPr>
    <w:rPr>
      <w:sz w:val="22"/>
    </w:rPr>
  </w:style>
  <w:style w:type="paragraph" w:styleId="TOC3">
    <w:name w:val="toc 3"/>
    <w:basedOn w:val="Normal"/>
    <w:next w:val="Normal"/>
    <w:uiPriority w:val="39"/>
    <w:rsid w:val="00FE4B03"/>
    <w:pPr>
      <w:tabs>
        <w:tab w:val="right" w:pos="10200"/>
      </w:tabs>
      <w:spacing w:before="40" w:after="30"/>
      <w:ind w:left="1418" w:right="567"/>
    </w:pPr>
    <w:rPr>
      <w:color w:val="000000" w:themeColor="text1"/>
    </w:rPr>
  </w:style>
  <w:style w:type="character" w:customStyle="1" w:styleId="QuoteChar">
    <w:name w:val="Quote Char"/>
    <w:basedOn w:val="DefaultParagraphFont"/>
    <w:link w:val="Quote"/>
    <w:uiPriority w:val="8"/>
    <w:semiHidden/>
    <w:rsid w:val="00AB28CA"/>
    <w:rPr>
      <w:b/>
      <w:i/>
      <w:iCs/>
      <w:noProof/>
      <w:color w:val="003763" w:themeColor="accent1"/>
      <w:sz w:val="50"/>
    </w:rPr>
  </w:style>
  <w:style w:type="paragraph" w:styleId="Footer">
    <w:name w:val="footer"/>
    <w:basedOn w:val="Normal"/>
    <w:link w:val="FooterChar"/>
    <w:uiPriority w:val="99"/>
    <w:rsid w:val="00AB28CA"/>
    <w:pPr>
      <w:jc w:val="right"/>
    </w:pPr>
    <w:rPr>
      <w:sz w:val="18"/>
    </w:rPr>
  </w:style>
  <w:style w:type="character" w:customStyle="1" w:styleId="FooterChar">
    <w:name w:val="Footer Char"/>
    <w:basedOn w:val="DefaultParagraphFont"/>
    <w:link w:val="Footer"/>
    <w:uiPriority w:val="99"/>
    <w:rsid w:val="00AB28CA"/>
    <w:rPr>
      <w:sz w:val="18"/>
    </w:rPr>
  </w:style>
  <w:style w:type="paragraph" w:styleId="Header">
    <w:name w:val="header"/>
    <w:basedOn w:val="Normal"/>
    <w:link w:val="HeaderChar"/>
    <w:uiPriority w:val="99"/>
    <w:rsid w:val="00F81939"/>
    <w:pPr>
      <w:ind w:right="-726"/>
      <w:jc w:val="right"/>
    </w:pPr>
  </w:style>
  <w:style w:type="character" w:customStyle="1" w:styleId="HeaderChar">
    <w:name w:val="Header Char"/>
    <w:basedOn w:val="DefaultParagraphFont"/>
    <w:link w:val="Header"/>
    <w:uiPriority w:val="99"/>
    <w:rsid w:val="00F81939"/>
    <w:rPr>
      <w:sz w:val="20"/>
    </w:rPr>
  </w:style>
  <w:style w:type="table" w:styleId="TableGrid">
    <w:name w:val="Table Grid"/>
    <w:aliases w:val="Table No Border,NWRL Table,none"/>
    <w:basedOn w:val="TableNormal"/>
    <w:uiPriority w:val="1"/>
    <w:rsid w:val="00017D71"/>
    <w:pPr>
      <w:spacing w:after="0" w:line="240" w:lineRule="auto"/>
    </w:pPr>
    <w:tblPr>
      <w:tblCellMar>
        <w:left w:w="0" w:type="dxa"/>
        <w:right w:w="0" w:type="dxa"/>
      </w:tblCellMar>
    </w:tblPr>
  </w:style>
  <w:style w:type="paragraph" w:customStyle="1" w:styleId="TableText">
    <w:name w:val="Table Text"/>
    <w:basedOn w:val="Normal"/>
    <w:uiPriority w:val="3"/>
    <w:qFormat/>
    <w:rsid w:val="00936B63"/>
    <w:pPr>
      <w:spacing w:before="60" w:after="60"/>
      <w:ind w:left="113" w:right="113"/>
    </w:pPr>
    <w:rPr>
      <w:sz w:val="18"/>
    </w:rPr>
  </w:style>
  <w:style w:type="paragraph" w:customStyle="1" w:styleId="TableHeading">
    <w:name w:val="Table Heading"/>
    <w:basedOn w:val="TableText"/>
    <w:uiPriority w:val="3"/>
    <w:qFormat/>
    <w:rsid w:val="00017D71"/>
    <w:rPr>
      <w:b/>
    </w:rPr>
  </w:style>
  <w:style w:type="paragraph" w:customStyle="1" w:styleId="TableBullet">
    <w:name w:val="Table Bullet"/>
    <w:basedOn w:val="TableText"/>
    <w:uiPriority w:val="4"/>
    <w:qFormat/>
    <w:rsid w:val="00655598"/>
    <w:pPr>
      <w:numPr>
        <w:numId w:val="18"/>
      </w:numPr>
    </w:pPr>
  </w:style>
  <w:style w:type="paragraph" w:customStyle="1" w:styleId="TableBullet2">
    <w:name w:val="Table Bullet 2"/>
    <w:basedOn w:val="TableBullet"/>
    <w:uiPriority w:val="19"/>
    <w:rsid w:val="00655598"/>
    <w:pPr>
      <w:numPr>
        <w:ilvl w:val="1"/>
      </w:numPr>
    </w:pPr>
  </w:style>
  <w:style w:type="paragraph" w:customStyle="1" w:styleId="TableNumber">
    <w:name w:val="Table Number"/>
    <w:basedOn w:val="TableText"/>
    <w:uiPriority w:val="4"/>
    <w:qFormat/>
    <w:rsid w:val="00845B0B"/>
    <w:pPr>
      <w:numPr>
        <w:numId w:val="1"/>
      </w:numPr>
    </w:pPr>
  </w:style>
  <w:style w:type="paragraph" w:customStyle="1" w:styleId="TableNumber2">
    <w:name w:val="Table Number 2"/>
    <w:basedOn w:val="TableNumber"/>
    <w:uiPriority w:val="19"/>
    <w:rsid w:val="00017D71"/>
    <w:pPr>
      <w:numPr>
        <w:ilvl w:val="1"/>
      </w:numPr>
    </w:pPr>
  </w:style>
  <w:style w:type="numbering" w:customStyle="1" w:styleId="ListTableBullet">
    <w:name w:val="List_TableBullet"/>
    <w:uiPriority w:val="99"/>
    <w:rsid w:val="00655598"/>
    <w:pPr>
      <w:numPr>
        <w:numId w:val="8"/>
      </w:numPr>
    </w:pPr>
  </w:style>
  <w:style w:type="numbering" w:customStyle="1" w:styleId="ListTableNumber">
    <w:name w:val="List_TableNumber"/>
    <w:uiPriority w:val="99"/>
    <w:rsid w:val="00845B0B"/>
    <w:pPr>
      <w:numPr>
        <w:numId w:val="9"/>
      </w:numPr>
    </w:pPr>
  </w:style>
  <w:style w:type="paragraph" w:customStyle="1" w:styleId="CoverDetails">
    <w:name w:val="Cover Details"/>
    <w:basedOn w:val="Normal"/>
    <w:uiPriority w:val="12"/>
    <w:semiHidden/>
    <w:rsid w:val="003D581E"/>
    <w:rPr>
      <w:caps/>
      <w:sz w:val="40"/>
    </w:rPr>
  </w:style>
  <w:style w:type="paragraph" w:customStyle="1" w:styleId="AppendixH2">
    <w:name w:val="Appendix H2"/>
    <w:basedOn w:val="Heading2"/>
    <w:next w:val="BodyText"/>
    <w:uiPriority w:val="14"/>
    <w:rsid w:val="00C31762"/>
    <w:pPr>
      <w:numPr>
        <w:numId w:val="19"/>
      </w:numPr>
    </w:pPr>
  </w:style>
  <w:style w:type="paragraph" w:customStyle="1" w:styleId="AppendixH3">
    <w:name w:val="Appendix H3"/>
    <w:basedOn w:val="Heading3"/>
    <w:next w:val="BodyText"/>
    <w:uiPriority w:val="14"/>
    <w:rsid w:val="00C31762"/>
    <w:pPr>
      <w:numPr>
        <w:numId w:val="19"/>
      </w:numPr>
    </w:pPr>
  </w:style>
  <w:style w:type="numbering" w:customStyle="1" w:styleId="ListAppendix">
    <w:name w:val="List_Appendix"/>
    <w:uiPriority w:val="99"/>
    <w:rsid w:val="00C31762"/>
    <w:pPr>
      <w:numPr>
        <w:numId w:val="3"/>
      </w:numPr>
    </w:pPr>
  </w:style>
  <w:style w:type="paragraph" w:styleId="TOC8">
    <w:name w:val="toc 8"/>
    <w:basedOn w:val="TOC4"/>
    <w:next w:val="Normal"/>
    <w:uiPriority w:val="39"/>
    <w:rsid w:val="00FE4B03"/>
    <w:pPr>
      <w:tabs>
        <w:tab w:val="left" w:pos="3402"/>
      </w:tabs>
      <w:ind w:left="3402" w:hanging="1134"/>
    </w:pPr>
  </w:style>
  <w:style w:type="paragraph" w:styleId="TableofFigures">
    <w:name w:val="table of figures"/>
    <w:basedOn w:val="Normal"/>
    <w:next w:val="Normal"/>
    <w:uiPriority w:val="99"/>
    <w:semiHidden/>
    <w:rsid w:val="00E67504"/>
    <w:pPr>
      <w:tabs>
        <w:tab w:val="left" w:pos="1701"/>
        <w:tab w:val="right" w:leader="dot" w:pos="9628"/>
      </w:tabs>
      <w:spacing w:before="60" w:after="60"/>
      <w:ind w:left="1701" w:hanging="1701"/>
    </w:pPr>
  </w:style>
  <w:style w:type="character" w:styleId="Hyperlink">
    <w:name w:val="Hyperlink"/>
    <w:basedOn w:val="DefaultParagraphFont"/>
    <w:uiPriority w:val="99"/>
    <w:rsid w:val="00335BD7"/>
    <w:rPr>
      <w:b/>
      <w:color w:val="000000" w:themeColor="hyperlink"/>
      <w:u w:val="single"/>
    </w:rPr>
  </w:style>
  <w:style w:type="character" w:customStyle="1" w:styleId="Heading9Char">
    <w:name w:val="Heading 9 Char"/>
    <w:basedOn w:val="DefaultParagraphFont"/>
    <w:link w:val="Heading9"/>
    <w:uiPriority w:val="99"/>
    <w:semiHidden/>
    <w:rsid w:val="006838C4"/>
    <w:rPr>
      <w:iCs/>
      <w:color w:val="272727" w:themeColor="text1" w:themeTint="D8"/>
      <w:sz w:val="20"/>
      <w:szCs w:val="21"/>
    </w:rPr>
  </w:style>
  <w:style w:type="paragraph" w:styleId="FootnoteText">
    <w:name w:val="footnote text"/>
    <w:basedOn w:val="Normal"/>
    <w:link w:val="FootnoteTextChar"/>
    <w:uiPriority w:val="99"/>
    <w:rsid w:val="00017D71"/>
    <w:rPr>
      <w:sz w:val="16"/>
      <w:szCs w:val="20"/>
    </w:rPr>
  </w:style>
  <w:style w:type="character" w:customStyle="1" w:styleId="FootnoteTextChar">
    <w:name w:val="Footnote Text Char"/>
    <w:basedOn w:val="DefaultParagraphFont"/>
    <w:link w:val="FootnoteText"/>
    <w:uiPriority w:val="99"/>
    <w:rsid w:val="00017D71"/>
    <w:rPr>
      <w:sz w:val="16"/>
      <w:szCs w:val="20"/>
    </w:rPr>
  </w:style>
  <w:style w:type="character" w:styleId="FootnoteReference">
    <w:name w:val="footnote reference"/>
    <w:basedOn w:val="DefaultParagraphFont"/>
    <w:uiPriority w:val="99"/>
    <w:semiHidden/>
    <w:rsid w:val="00017D71"/>
    <w:rPr>
      <w:vertAlign w:val="superscript"/>
    </w:rPr>
  </w:style>
  <w:style w:type="character" w:styleId="FollowedHyperlink">
    <w:name w:val="FollowedHyperlink"/>
    <w:basedOn w:val="DefaultParagraphFont"/>
    <w:uiPriority w:val="15"/>
    <w:rsid w:val="00335BD7"/>
    <w:rPr>
      <w:b/>
      <w:color w:val="000000" w:themeColor="followedHyperlink"/>
      <w:u w:val="single"/>
    </w:rPr>
  </w:style>
  <w:style w:type="character" w:styleId="UnresolvedMention">
    <w:name w:val="Unresolved Mention"/>
    <w:basedOn w:val="DefaultParagraphFont"/>
    <w:uiPriority w:val="99"/>
    <w:semiHidden/>
    <w:unhideWhenUsed/>
    <w:rsid w:val="003A0096"/>
    <w:rPr>
      <w:color w:val="605E5C"/>
      <w:shd w:val="clear" w:color="auto" w:fill="E1DFDD"/>
    </w:rPr>
  </w:style>
  <w:style w:type="paragraph" w:customStyle="1" w:styleId="PulloutText">
    <w:name w:val="Pullout Text"/>
    <w:basedOn w:val="Normal"/>
    <w:uiPriority w:val="7"/>
    <w:semiHidden/>
    <w:rsid w:val="00336F71"/>
    <w:pPr>
      <w:spacing w:before="120" w:after="120" w:line="264" w:lineRule="auto"/>
    </w:pPr>
    <w:rPr>
      <w:b/>
      <w:sz w:val="28"/>
    </w:rPr>
  </w:style>
  <w:style w:type="paragraph" w:styleId="BodyTextIndent">
    <w:name w:val="Body Text Indent"/>
    <w:basedOn w:val="Normal"/>
    <w:link w:val="BodyTextIndentChar"/>
    <w:semiHidden/>
    <w:rsid w:val="009A14A8"/>
    <w:pPr>
      <w:spacing w:before="180" w:after="180" w:line="276" w:lineRule="auto"/>
      <w:ind w:left="851"/>
    </w:pPr>
  </w:style>
  <w:style w:type="character" w:customStyle="1" w:styleId="BodyTextIndentChar">
    <w:name w:val="Body Text Indent Char"/>
    <w:basedOn w:val="DefaultParagraphFont"/>
    <w:link w:val="BodyTextIndent"/>
    <w:semiHidden/>
    <w:rsid w:val="00017D71"/>
    <w:rPr>
      <w:sz w:val="20"/>
    </w:rPr>
  </w:style>
  <w:style w:type="paragraph" w:customStyle="1" w:styleId="IntroParagraph">
    <w:name w:val="Intro Paragraph"/>
    <w:basedOn w:val="Normal"/>
    <w:qFormat/>
    <w:rsid w:val="0026771A"/>
    <w:pPr>
      <w:spacing w:before="240" w:after="240"/>
    </w:pPr>
    <w:rPr>
      <w:sz w:val="36"/>
    </w:rPr>
  </w:style>
  <w:style w:type="paragraph" w:styleId="BalloonText">
    <w:name w:val="Balloon Text"/>
    <w:basedOn w:val="Normal"/>
    <w:link w:val="BalloonTextChar"/>
    <w:uiPriority w:val="99"/>
    <w:semiHidden/>
    <w:unhideWhenUsed/>
    <w:rsid w:val="00311502"/>
    <w:rPr>
      <w:rFonts w:ascii="Segoe UI" w:hAnsi="Segoe UI" w:cs="Segoe UI"/>
      <w:sz w:val="18"/>
      <w:szCs w:val="18"/>
    </w:rPr>
  </w:style>
  <w:style w:type="character" w:customStyle="1" w:styleId="BalloonTextChar">
    <w:name w:val="Balloon Text Char"/>
    <w:basedOn w:val="DefaultParagraphFont"/>
    <w:link w:val="BalloonText"/>
    <w:uiPriority w:val="99"/>
    <w:semiHidden/>
    <w:rsid w:val="00311502"/>
    <w:rPr>
      <w:rFonts w:ascii="Segoe UI" w:hAnsi="Segoe UI" w:cs="Segoe UI"/>
      <w:sz w:val="18"/>
      <w:szCs w:val="18"/>
    </w:rPr>
  </w:style>
  <w:style w:type="paragraph" w:customStyle="1" w:styleId="DividerTitle">
    <w:name w:val="Divider Title"/>
    <w:basedOn w:val="Normal"/>
    <w:uiPriority w:val="9"/>
    <w:rsid w:val="002F16AF"/>
    <w:pPr>
      <w:spacing w:before="120" w:after="120" w:line="204" w:lineRule="auto"/>
    </w:pPr>
    <w:rPr>
      <w:b/>
      <w:color w:val="FFFFFF" w:themeColor="background1"/>
      <w:sz w:val="120"/>
    </w:rPr>
  </w:style>
  <w:style w:type="paragraph" w:customStyle="1" w:styleId="DividerSubtitle">
    <w:name w:val="Divider Subtitle"/>
    <w:basedOn w:val="Normal"/>
    <w:next w:val="BodyText"/>
    <w:uiPriority w:val="9"/>
    <w:semiHidden/>
    <w:rsid w:val="004F0779"/>
    <w:rPr>
      <w:color w:val="FFFFFF" w:themeColor="background1"/>
      <w:sz w:val="48"/>
    </w:rPr>
  </w:style>
  <w:style w:type="character" w:styleId="CommentReference">
    <w:name w:val="annotation reference"/>
    <w:basedOn w:val="DefaultParagraphFont"/>
    <w:uiPriority w:val="99"/>
    <w:semiHidden/>
    <w:unhideWhenUsed/>
    <w:rsid w:val="00613E39"/>
    <w:rPr>
      <w:sz w:val="16"/>
      <w:szCs w:val="16"/>
    </w:rPr>
  </w:style>
  <w:style w:type="paragraph" w:styleId="CommentText">
    <w:name w:val="annotation text"/>
    <w:basedOn w:val="Normal"/>
    <w:link w:val="CommentTextChar"/>
    <w:uiPriority w:val="99"/>
    <w:unhideWhenUsed/>
    <w:rsid w:val="00613E39"/>
    <w:rPr>
      <w:szCs w:val="20"/>
    </w:rPr>
  </w:style>
  <w:style w:type="character" w:customStyle="1" w:styleId="CommentTextChar">
    <w:name w:val="Comment Text Char"/>
    <w:basedOn w:val="DefaultParagraphFont"/>
    <w:link w:val="CommentText"/>
    <w:uiPriority w:val="99"/>
    <w:rsid w:val="00613E39"/>
    <w:rPr>
      <w:sz w:val="20"/>
      <w:szCs w:val="20"/>
    </w:rPr>
  </w:style>
  <w:style w:type="paragraph" w:styleId="CommentSubject">
    <w:name w:val="annotation subject"/>
    <w:basedOn w:val="CommentText"/>
    <w:next w:val="CommentText"/>
    <w:link w:val="CommentSubjectChar"/>
    <w:uiPriority w:val="99"/>
    <w:semiHidden/>
    <w:unhideWhenUsed/>
    <w:rsid w:val="00613E39"/>
    <w:rPr>
      <w:b/>
      <w:bCs/>
    </w:rPr>
  </w:style>
  <w:style w:type="character" w:customStyle="1" w:styleId="CommentSubjectChar">
    <w:name w:val="Comment Subject Char"/>
    <w:basedOn w:val="CommentTextChar"/>
    <w:link w:val="CommentSubject"/>
    <w:uiPriority w:val="99"/>
    <w:semiHidden/>
    <w:rsid w:val="00613E39"/>
    <w:rPr>
      <w:b/>
      <w:bCs/>
      <w:sz w:val="20"/>
      <w:szCs w:val="20"/>
    </w:rPr>
  </w:style>
  <w:style w:type="paragraph" w:customStyle="1" w:styleId="QuoteSource">
    <w:name w:val="Quote Source"/>
    <w:basedOn w:val="Quote"/>
    <w:uiPriority w:val="8"/>
    <w:semiHidden/>
    <w:rsid w:val="000562F0"/>
    <w:rPr>
      <w:b w:val="0"/>
      <w:sz w:val="20"/>
    </w:rPr>
  </w:style>
  <w:style w:type="table" w:customStyle="1" w:styleId="GHDGridTable">
    <w:name w:val="GHD Grid Table"/>
    <w:basedOn w:val="TableNormal"/>
    <w:uiPriority w:val="99"/>
    <w:rsid w:val="002629A4"/>
    <w:pPr>
      <w:spacing w:after="0" w:line="240" w:lineRule="auto"/>
    </w:pPr>
    <w:tblPr>
      <w:tblStyleRowBandSize w:val="1"/>
      <w:tblStyleColBandSize w:val="1"/>
      <w:tblBorders>
        <w:top w:val="single" w:sz="4" w:space="0" w:color="A2A2A2"/>
        <w:left w:val="single" w:sz="4" w:space="0" w:color="A2A2A2"/>
        <w:bottom w:val="single" w:sz="4" w:space="0" w:color="A2A2A2"/>
        <w:right w:val="single" w:sz="4" w:space="0" w:color="A2A2A2"/>
        <w:insideH w:val="single" w:sz="4" w:space="0" w:color="A2A2A2"/>
        <w:insideV w:val="single" w:sz="4" w:space="0" w:color="A2A2A2"/>
      </w:tblBorders>
      <w:tblCellMar>
        <w:left w:w="0" w:type="dxa"/>
        <w:right w:w="0" w:type="dxa"/>
      </w:tblCellMar>
    </w:tblPr>
    <w:tblStylePr w:type="firstRow">
      <w:rPr>
        <w:color w:val="FFFFFF" w:themeColor="background1"/>
      </w:rPr>
      <w:tblPr/>
      <w:tcPr>
        <w:shd w:val="clear" w:color="auto" w:fill="000000" w:themeFill="text1"/>
      </w:tcPr>
    </w:tblStylePr>
    <w:tblStylePr w:type="lastRow">
      <w:rPr>
        <w:color w:val="auto"/>
      </w:rPr>
      <w:tblPr/>
      <w:tcPr>
        <w:shd w:val="clear" w:color="auto" w:fill="999999"/>
      </w:tcPr>
    </w:tblStylePr>
    <w:tblStylePr w:type="firstCol">
      <w:rPr>
        <w:color w:val="FFFFFF" w:themeColor="background1"/>
      </w:rPr>
      <w:tblPr/>
      <w:tcPr>
        <w:shd w:val="clear" w:color="auto" w:fill="000000" w:themeFill="text1"/>
      </w:tcPr>
    </w:tblStylePr>
    <w:tblStylePr w:type="lastCol">
      <w:tblPr/>
      <w:tcPr>
        <w:shd w:val="clear" w:color="auto" w:fill="F2F2F2" w:themeFill="background1" w:themeFillShade="F2"/>
      </w:tc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tblStylePr w:type="swCell">
      <w:rPr>
        <w:color w:val="auto"/>
      </w:rPr>
    </w:tblStylePr>
  </w:style>
  <w:style w:type="table" w:customStyle="1" w:styleId="GHDShadedTable">
    <w:name w:val="GHD Shaded Table"/>
    <w:basedOn w:val="TableNormal"/>
    <w:uiPriority w:val="99"/>
    <w:rsid w:val="002629A4"/>
    <w:pPr>
      <w:spacing w:after="0" w:line="240" w:lineRule="auto"/>
    </w:pPr>
    <w:tblPr>
      <w:tblStyleRowBandSize w:val="1"/>
      <w:tblStyleColBandSize w:val="1"/>
      <w:tblBorders>
        <w:top w:val="single" w:sz="4" w:space="0" w:color="F2F2F2" w:themeColor="background1" w:themeShade="F2"/>
        <w:bottom w:val="single" w:sz="4" w:space="0" w:color="F2F2F2" w:themeColor="background1" w:themeShade="F2"/>
        <w:insideH w:val="single" w:sz="4" w:space="0" w:color="F2F2F2" w:themeColor="background1" w:themeShade="F2"/>
        <w:insideV w:val="single" w:sz="4" w:space="0" w:color="F2F2F2" w:themeColor="background1" w:themeShade="F2"/>
      </w:tblBorders>
      <w:tblCellMar>
        <w:left w:w="0" w:type="dxa"/>
        <w:right w:w="0" w:type="dxa"/>
      </w:tblCellMar>
    </w:tblPr>
    <w:tcPr>
      <w:shd w:val="clear" w:color="auto" w:fill="D1D3D4"/>
    </w:tcPr>
    <w:tblStylePr w:type="firstRow">
      <w:rPr>
        <w:color w:val="FFFFFF" w:themeColor="background1"/>
      </w:rPr>
      <w:tblPr/>
      <w:tcPr>
        <w:shd w:val="clear" w:color="auto" w:fill="000000" w:themeFill="text1"/>
      </w:tcPr>
    </w:tblStylePr>
    <w:tblStylePr w:type="lastRow">
      <w:rPr>
        <w:color w:val="auto"/>
      </w:rPr>
      <w:tblPr/>
      <w:tcPr>
        <w:shd w:val="clear" w:color="auto" w:fill="999999"/>
      </w:tcPr>
    </w:tblStylePr>
    <w:tblStylePr w:type="firstCol">
      <w:rPr>
        <w:color w:val="FFFFFF" w:themeColor="background1"/>
      </w:rPr>
      <w:tblPr/>
      <w:tcPr>
        <w:shd w:val="clear" w:color="auto" w:fill="000000" w:themeFill="text1"/>
      </w:tcPr>
    </w:tblStylePr>
    <w:tblStylePr w:type="lastCol">
      <w:tblPr/>
      <w:tcPr>
        <w:shd w:val="clear" w:color="auto" w:fill="F2F2F2" w:themeFill="background1" w:themeFillShade="F2"/>
      </w:tc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table" w:customStyle="1" w:styleId="GDHPlainTable">
    <w:name w:val="GDH Plain Table"/>
    <w:basedOn w:val="TableNormal"/>
    <w:uiPriority w:val="99"/>
    <w:rsid w:val="001924ED"/>
    <w:pPr>
      <w:spacing w:after="0" w:line="240" w:lineRule="auto"/>
    </w:pPr>
    <w:tblPr>
      <w:tblStyleRowBandSize w:val="1"/>
      <w:tblStyleColBandSize w:val="1"/>
      <w:tblBorders>
        <w:top w:val="single" w:sz="4" w:space="0" w:color="D9D9D9" w:themeColor="background2"/>
        <w:left w:val="single" w:sz="4" w:space="0" w:color="D9D9D9" w:themeColor="background2"/>
        <w:bottom w:val="single" w:sz="4" w:space="0" w:color="D9D9D9" w:themeColor="background2"/>
        <w:right w:val="single" w:sz="4" w:space="0" w:color="D9D9D9" w:themeColor="background2"/>
        <w:insideH w:val="single" w:sz="4" w:space="0" w:color="D9D9D9" w:themeColor="background2"/>
        <w:insideV w:val="single" w:sz="4" w:space="0" w:color="D9D9D9" w:themeColor="background2"/>
      </w:tblBorders>
      <w:tblCellMar>
        <w:left w:w="0" w:type="dxa"/>
        <w:right w:w="0" w:type="dxa"/>
      </w:tblCellMar>
    </w:tblPr>
  </w:style>
  <w:style w:type="paragraph" w:customStyle="1" w:styleId="PulloutTextSmall">
    <w:name w:val="Pullout Text Small"/>
    <w:basedOn w:val="BodyText"/>
    <w:uiPriority w:val="7"/>
    <w:semiHidden/>
    <w:rsid w:val="00146231"/>
    <w:rPr>
      <w:color w:val="FFFFFF" w:themeColor="background1"/>
    </w:rPr>
  </w:style>
  <w:style w:type="table" w:customStyle="1" w:styleId="GHDFinancialTable">
    <w:name w:val="GHD Financial Table"/>
    <w:basedOn w:val="TableNormal"/>
    <w:uiPriority w:val="99"/>
    <w:rsid w:val="002629A4"/>
    <w:pPr>
      <w:spacing w:after="0" w:line="240" w:lineRule="auto"/>
    </w:pPr>
    <w:tblPr>
      <w:tblStyleRowBandSize w:val="1"/>
      <w:tblStyleColBandSize w:val="1"/>
      <w:tblBorders>
        <w:top w:val="single" w:sz="12" w:space="0" w:color="003763" w:themeColor="accent1"/>
        <w:bottom w:val="single" w:sz="12" w:space="0" w:color="003763" w:themeColor="accent1"/>
        <w:insideH w:val="single" w:sz="4" w:space="0" w:color="D9D9D9" w:themeColor="background2"/>
      </w:tblBorders>
      <w:tblCellMar>
        <w:left w:w="0" w:type="dxa"/>
        <w:right w:w="0" w:type="dxa"/>
      </w:tblCellMar>
    </w:tblPr>
    <w:tblStylePr w:type="firstRow">
      <w:rPr>
        <w:color w:val="003763" w:themeColor="accent1"/>
      </w:rPr>
      <w:tblPr/>
      <w:tcPr>
        <w:tcBorders>
          <w:top w:val="single" w:sz="12" w:space="0" w:color="003763" w:themeColor="accent1"/>
          <w:left w:val="nil"/>
          <w:bottom w:val="single" w:sz="12" w:space="0" w:color="003763" w:themeColor="accent1"/>
          <w:right w:val="nil"/>
          <w:insideH w:val="nil"/>
          <w:insideV w:val="nil"/>
          <w:tl2br w:val="nil"/>
          <w:tr2bl w:val="nil"/>
        </w:tcBorders>
        <w:shd w:val="clear" w:color="auto" w:fill="FFFFFF" w:themeFill="background1"/>
      </w:tcPr>
    </w:tblStylePr>
    <w:tblStylePr w:type="lastRow">
      <w:rPr>
        <w:b/>
        <w:caps/>
        <w:smallCaps w:val="0"/>
        <w:strike w:val="0"/>
        <w:dstrike w:val="0"/>
        <w:vanish w:val="0"/>
        <w:color w:val="auto"/>
        <w:vertAlign w:val="baseline"/>
      </w:rPr>
      <w:tblPr/>
      <w:tcPr>
        <w:shd w:val="clear" w:color="auto" w:fill="999999"/>
      </w:tcPr>
    </w:tblStylePr>
    <w:tblStylePr w:type="firstCol">
      <w:rPr>
        <w:color w:val="003763" w:themeColor="accent1"/>
      </w:rPr>
    </w:tblStylePr>
    <w:tblStylePr w:type="lastCol">
      <w:tblPr/>
      <w:tcPr>
        <w:shd w:val="clear" w:color="auto" w:fill="F2F2F2" w:themeFill="background1" w:themeFillShade="F2"/>
      </w:tc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styleId="TOC7">
    <w:name w:val="toc 7"/>
    <w:basedOn w:val="TOC3"/>
    <w:next w:val="Normal"/>
    <w:uiPriority w:val="39"/>
    <w:unhideWhenUsed/>
    <w:rsid w:val="00FE4B03"/>
    <w:pPr>
      <w:tabs>
        <w:tab w:val="left" w:pos="2268"/>
      </w:tabs>
      <w:ind w:left="2269" w:hanging="851"/>
    </w:pPr>
    <w:rPr>
      <w:rFonts w:eastAsiaTheme="minorEastAsia"/>
      <w:noProof/>
      <w:lang w:eastAsia="en-AU"/>
    </w:rPr>
  </w:style>
  <w:style w:type="paragraph" w:customStyle="1" w:styleId="AppendixTableCaption">
    <w:name w:val="Appendix Table Caption"/>
    <w:basedOn w:val="TableCaption"/>
    <w:uiPriority w:val="15"/>
    <w:semiHidden/>
    <w:qFormat/>
    <w:rsid w:val="00CE218A"/>
    <w:pPr>
      <w:ind w:left="1276" w:hanging="1276"/>
    </w:pPr>
  </w:style>
  <w:style w:type="paragraph" w:customStyle="1" w:styleId="AppendixFigureCaption">
    <w:name w:val="Appendix Figure Caption"/>
    <w:basedOn w:val="Caption"/>
    <w:uiPriority w:val="15"/>
    <w:semiHidden/>
    <w:qFormat/>
    <w:rsid w:val="00CE218A"/>
    <w:pPr>
      <w:ind w:left="1276" w:hanging="1276"/>
    </w:pPr>
  </w:style>
  <w:style w:type="paragraph" w:customStyle="1" w:styleId="TableSubheading">
    <w:name w:val="Table Subheading"/>
    <w:basedOn w:val="TableHeading"/>
    <w:uiPriority w:val="3"/>
    <w:qFormat/>
    <w:rsid w:val="00EE7674"/>
    <w:rPr>
      <w:color w:val="FFFFFF" w:themeColor="background1"/>
    </w:rPr>
  </w:style>
  <w:style w:type="paragraph" w:styleId="TOC9">
    <w:name w:val="toc 9"/>
    <w:basedOn w:val="Normal"/>
    <w:next w:val="Normal"/>
    <w:uiPriority w:val="39"/>
    <w:rsid w:val="00FE4B03"/>
    <w:pPr>
      <w:tabs>
        <w:tab w:val="left" w:pos="1701"/>
        <w:tab w:val="right" w:pos="10206"/>
      </w:tabs>
      <w:spacing w:before="40" w:after="40"/>
      <w:ind w:left="1701" w:right="567" w:hanging="1701"/>
    </w:pPr>
    <w:rPr>
      <w:noProof/>
      <w:sz w:val="22"/>
    </w:rPr>
  </w:style>
  <w:style w:type="paragraph" w:customStyle="1" w:styleId="AppendixH1">
    <w:name w:val="Appendix H1"/>
    <w:basedOn w:val="Normal"/>
    <w:next w:val="BodyText"/>
    <w:uiPriority w:val="14"/>
    <w:rsid w:val="00655598"/>
    <w:pPr>
      <w:numPr>
        <w:numId w:val="19"/>
      </w:numPr>
      <w:spacing w:before="240" w:after="240" w:line="288" w:lineRule="auto"/>
      <w:outlineLvl w:val="0"/>
    </w:pPr>
    <w:rPr>
      <w:b/>
      <w:sz w:val="50"/>
    </w:rPr>
  </w:style>
  <w:style w:type="paragraph" w:customStyle="1" w:styleId="AttachmentH1">
    <w:name w:val="Attachment H1"/>
    <w:basedOn w:val="Normal"/>
    <w:next w:val="BodyText"/>
    <w:uiPriority w:val="14"/>
    <w:rsid w:val="00655598"/>
    <w:pPr>
      <w:numPr>
        <w:numId w:val="17"/>
      </w:numPr>
      <w:spacing w:before="240" w:after="240" w:line="288" w:lineRule="auto"/>
    </w:pPr>
    <w:rPr>
      <w:b/>
      <w:sz w:val="50"/>
    </w:rPr>
  </w:style>
  <w:style w:type="paragraph" w:customStyle="1" w:styleId="AttachmentH2">
    <w:name w:val="Attachment H2"/>
    <w:basedOn w:val="Heading2"/>
    <w:next w:val="BodyText"/>
    <w:uiPriority w:val="14"/>
    <w:rsid w:val="003A78D8"/>
    <w:pPr>
      <w:numPr>
        <w:numId w:val="17"/>
      </w:numPr>
    </w:pPr>
  </w:style>
  <w:style w:type="paragraph" w:customStyle="1" w:styleId="AttachmentH3">
    <w:name w:val="Attachment H3"/>
    <w:basedOn w:val="Heading3"/>
    <w:next w:val="BodyText"/>
    <w:uiPriority w:val="14"/>
    <w:rsid w:val="003A78D8"/>
    <w:pPr>
      <w:numPr>
        <w:numId w:val="17"/>
      </w:numPr>
    </w:pPr>
  </w:style>
  <w:style w:type="numbering" w:customStyle="1" w:styleId="ListAttachment">
    <w:name w:val="List_Attachment"/>
    <w:uiPriority w:val="99"/>
    <w:rsid w:val="003A78D8"/>
    <w:pPr>
      <w:numPr>
        <w:numId w:val="10"/>
      </w:numPr>
    </w:pPr>
  </w:style>
  <w:style w:type="character" w:customStyle="1" w:styleId="Heading8Char">
    <w:name w:val="Heading 8 Char"/>
    <w:basedOn w:val="DefaultParagraphFont"/>
    <w:link w:val="Heading8"/>
    <w:uiPriority w:val="99"/>
    <w:rsid w:val="006838C4"/>
    <w:rPr>
      <w:rFonts w:eastAsiaTheme="majorEastAsia" w:cstheme="majorBidi"/>
      <w:color w:val="272727" w:themeColor="text1" w:themeTint="D8"/>
      <w:sz w:val="20"/>
      <w:szCs w:val="21"/>
    </w:rPr>
  </w:style>
  <w:style w:type="paragraph" w:customStyle="1" w:styleId="CoverTagline">
    <w:name w:val="Cover Tagline"/>
    <w:basedOn w:val="Normal"/>
    <w:uiPriority w:val="12"/>
    <w:semiHidden/>
    <w:rsid w:val="00DB14A6"/>
    <w:pPr>
      <w:jc w:val="right"/>
    </w:pPr>
    <w:rPr>
      <w:b/>
      <w:sz w:val="36"/>
    </w:rPr>
  </w:style>
  <w:style w:type="paragraph" w:customStyle="1" w:styleId="TOCHeading2">
    <w:name w:val="TOC Heading 2"/>
    <w:basedOn w:val="Normal"/>
    <w:uiPriority w:val="39"/>
    <w:semiHidden/>
    <w:rsid w:val="00FD0A47"/>
    <w:pPr>
      <w:spacing w:before="1080" w:after="240"/>
    </w:pPr>
    <w:rPr>
      <w:b/>
      <w:color w:val="FFFFFF" w:themeColor="background1"/>
      <w:sz w:val="70"/>
    </w:rPr>
  </w:style>
  <w:style w:type="paragraph" w:customStyle="1" w:styleId="StatisticLarge">
    <w:name w:val="Statistic Large"/>
    <w:basedOn w:val="Normal"/>
    <w:uiPriority w:val="7"/>
    <w:semiHidden/>
    <w:rsid w:val="0015118D"/>
    <w:pPr>
      <w:spacing w:line="204" w:lineRule="auto"/>
    </w:pPr>
    <w:rPr>
      <w:b/>
      <w:bCs/>
      <w:sz w:val="160"/>
      <w:szCs w:val="160"/>
    </w:rPr>
  </w:style>
  <w:style w:type="paragraph" w:customStyle="1" w:styleId="Statictiscstext">
    <w:name w:val="Statictiscs text"/>
    <w:basedOn w:val="Normal"/>
    <w:uiPriority w:val="99"/>
    <w:semiHidden/>
    <w:rsid w:val="0015118D"/>
    <w:pPr>
      <w:suppressAutoHyphens/>
      <w:autoSpaceDE w:val="0"/>
      <w:autoSpaceDN w:val="0"/>
      <w:adjustRightInd w:val="0"/>
      <w:spacing w:after="57" w:line="288" w:lineRule="auto"/>
      <w:textAlignment w:val="center"/>
    </w:pPr>
    <w:rPr>
      <w:rFonts w:ascii="Arial" w:hAnsi="Arial" w:cs="Arial"/>
      <w:color w:val="000000"/>
      <w:sz w:val="18"/>
      <w:szCs w:val="18"/>
      <w:lang w:val="en-US"/>
    </w:rPr>
  </w:style>
  <w:style w:type="paragraph" w:customStyle="1" w:styleId="StatisticText">
    <w:name w:val="Statistic Text"/>
    <w:basedOn w:val="Normal"/>
    <w:uiPriority w:val="7"/>
    <w:semiHidden/>
    <w:rsid w:val="0015118D"/>
    <w:pPr>
      <w:spacing w:after="120"/>
    </w:pPr>
    <w:rPr>
      <w:sz w:val="18"/>
    </w:rPr>
  </w:style>
  <w:style w:type="paragraph" w:customStyle="1" w:styleId="StatisticMedium">
    <w:name w:val="Statistic Medium"/>
    <w:basedOn w:val="Normal"/>
    <w:uiPriority w:val="7"/>
    <w:semiHidden/>
    <w:rsid w:val="0015118D"/>
    <w:pPr>
      <w:spacing w:line="204" w:lineRule="auto"/>
    </w:pPr>
    <w:rPr>
      <w:b/>
      <w:sz w:val="90"/>
    </w:rPr>
  </w:style>
  <w:style w:type="paragraph" w:customStyle="1" w:styleId="StatisticSubhead">
    <w:name w:val="Statistic Subhead"/>
    <w:basedOn w:val="PulloutTextSmall"/>
    <w:uiPriority w:val="7"/>
    <w:semiHidden/>
    <w:rsid w:val="008B4C47"/>
    <w:rPr>
      <w:b/>
      <w:sz w:val="44"/>
    </w:rPr>
  </w:style>
  <w:style w:type="paragraph" w:customStyle="1" w:styleId="PulloutTextLined">
    <w:name w:val="Pullout Text Lined"/>
    <w:basedOn w:val="PulloutText"/>
    <w:uiPriority w:val="7"/>
    <w:semiHidden/>
    <w:rsid w:val="00D460ED"/>
    <w:pPr>
      <w:pBdr>
        <w:top w:val="single" w:sz="36" w:space="3" w:color="auto"/>
        <w:bottom w:val="single" w:sz="36" w:space="3" w:color="auto"/>
      </w:pBdr>
      <w:spacing w:before="0" w:after="0"/>
    </w:pPr>
    <w:rPr>
      <w:color w:val="000000" w:themeColor="text1"/>
    </w:rPr>
  </w:style>
  <w:style w:type="paragraph" w:customStyle="1" w:styleId="PulloutTextLarge">
    <w:name w:val="Pullout Text Large"/>
    <w:basedOn w:val="PulloutText"/>
    <w:uiPriority w:val="7"/>
    <w:semiHidden/>
    <w:rsid w:val="00060A80"/>
    <w:rPr>
      <w:i/>
      <w:sz w:val="44"/>
    </w:rPr>
  </w:style>
  <w:style w:type="paragraph" w:customStyle="1" w:styleId="SubjectText">
    <w:name w:val="Subject Text"/>
    <w:basedOn w:val="BodyText"/>
    <w:uiPriority w:val="10"/>
    <w:semiHidden/>
    <w:rsid w:val="008F6736"/>
    <w:pPr>
      <w:spacing w:before="240" w:after="240"/>
    </w:pPr>
    <w:rPr>
      <w:b/>
    </w:rPr>
  </w:style>
  <w:style w:type="paragraph" w:customStyle="1" w:styleId="ListRoman0">
    <w:name w:val="List Roman"/>
    <w:basedOn w:val="BodyText"/>
    <w:uiPriority w:val="2"/>
    <w:qFormat/>
    <w:rsid w:val="00391A47"/>
    <w:pPr>
      <w:numPr>
        <w:numId w:val="12"/>
      </w:numPr>
      <w:spacing w:before="60" w:after="60"/>
    </w:pPr>
    <w:rPr>
      <w:lang w:eastAsia="en-AU"/>
    </w:rPr>
  </w:style>
  <w:style w:type="paragraph" w:customStyle="1" w:styleId="ListRoman2">
    <w:name w:val="List Roman 2"/>
    <w:basedOn w:val="ListRoman0"/>
    <w:uiPriority w:val="19"/>
    <w:rsid w:val="00391A47"/>
    <w:pPr>
      <w:numPr>
        <w:ilvl w:val="1"/>
      </w:numPr>
    </w:pPr>
  </w:style>
  <w:style w:type="table" w:styleId="TableList3">
    <w:name w:val="Table List 3"/>
    <w:basedOn w:val="TableNormal"/>
    <w:rsid w:val="004257D3"/>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paragraph" w:customStyle="1" w:styleId="ListRoman3">
    <w:name w:val="List Roman 3"/>
    <w:basedOn w:val="ListRoman0"/>
    <w:uiPriority w:val="19"/>
    <w:rsid w:val="00391A47"/>
    <w:pPr>
      <w:numPr>
        <w:ilvl w:val="2"/>
      </w:numPr>
    </w:pPr>
  </w:style>
  <w:style w:type="paragraph" w:customStyle="1" w:styleId="ListRoman4">
    <w:name w:val="List Roman 4"/>
    <w:basedOn w:val="ListRoman3"/>
    <w:uiPriority w:val="19"/>
    <w:rsid w:val="00391A47"/>
    <w:pPr>
      <w:numPr>
        <w:ilvl w:val="3"/>
      </w:numPr>
    </w:pPr>
  </w:style>
  <w:style w:type="paragraph" w:customStyle="1" w:styleId="ListRoman5">
    <w:name w:val="List Roman 5"/>
    <w:basedOn w:val="ListRoman4"/>
    <w:uiPriority w:val="19"/>
    <w:rsid w:val="00391A47"/>
    <w:pPr>
      <w:numPr>
        <w:ilvl w:val="4"/>
      </w:numPr>
    </w:pPr>
  </w:style>
  <w:style w:type="numbering" w:customStyle="1" w:styleId="ListRoman">
    <w:name w:val="List_Roman"/>
    <w:uiPriority w:val="99"/>
    <w:rsid w:val="00391A47"/>
    <w:pPr>
      <w:numPr>
        <w:numId w:val="11"/>
      </w:numPr>
    </w:pPr>
  </w:style>
  <w:style w:type="table" w:customStyle="1" w:styleId="GHDBlueGridTable">
    <w:name w:val="GHD Blue Grid Table"/>
    <w:basedOn w:val="TableNormal"/>
    <w:uiPriority w:val="99"/>
    <w:rsid w:val="002629A4"/>
    <w:pPr>
      <w:spacing w:after="0" w:line="240" w:lineRule="auto"/>
    </w:pPr>
    <w:tblPr>
      <w:tblStyleRowBandSize w:val="1"/>
      <w:tblStyleColBandSize w:val="1"/>
      <w:tblBorders>
        <w:top w:val="single" w:sz="4" w:space="0" w:color="003763" w:themeColor="accent1"/>
        <w:left w:val="single" w:sz="4" w:space="0" w:color="003763" w:themeColor="accent1"/>
        <w:bottom w:val="single" w:sz="4" w:space="0" w:color="003763" w:themeColor="accent1"/>
        <w:right w:val="single" w:sz="4" w:space="0" w:color="003763" w:themeColor="accent1"/>
        <w:insideH w:val="single" w:sz="4" w:space="0" w:color="003763" w:themeColor="accent1"/>
        <w:insideV w:val="single" w:sz="4" w:space="0" w:color="003763" w:themeColor="accent1"/>
      </w:tblBorders>
      <w:tblCellMar>
        <w:left w:w="0" w:type="dxa"/>
        <w:right w:w="0" w:type="dxa"/>
      </w:tblCellMar>
    </w:tblPr>
    <w:tblStylePr w:type="firstRow">
      <w:rPr>
        <w:color w:val="auto"/>
      </w:rPr>
      <w:tblPr/>
      <w:tcPr>
        <w:shd w:val="clear" w:color="auto" w:fill="00BDE3" w:themeFill="accent6"/>
      </w:tcPr>
    </w:tblStylePr>
    <w:tblStylePr w:type="lastRow">
      <w:rPr>
        <w:color w:val="auto"/>
      </w:rPr>
      <w:tblPr/>
      <w:tcPr>
        <w:shd w:val="clear" w:color="auto" w:fill="999999"/>
      </w:tcPr>
    </w:tblStylePr>
    <w:tblStylePr w:type="firstCol">
      <w:rPr>
        <w:color w:val="auto"/>
      </w:rPr>
      <w:tblPr/>
      <w:tcPr>
        <w:shd w:val="clear" w:color="auto" w:fill="00BDE3" w:themeFill="accent6"/>
      </w:tcPr>
    </w:tblStylePr>
    <w:tblStylePr w:type="lastCol">
      <w:tblPr/>
      <w:tcPr>
        <w:shd w:val="clear" w:color="auto" w:fill="F2F2F2" w:themeFill="background1" w:themeFillShade="F2"/>
      </w:tc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AltHeading6">
    <w:name w:val="Alt Heading 6"/>
    <w:basedOn w:val="Heading6"/>
    <w:uiPriority w:val="2"/>
    <w:qFormat/>
    <w:rsid w:val="005A5814"/>
    <w:pPr>
      <w:numPr>
        <w:ilvl w:val="0"/>
        <w:numId w:val="0"/>
      </w:numPr>
    </w:pPr>
    <w:rPr>
      <w:b w:val="0"/>
      <w:i w:val="0"/>
    </w:rPr>
  </w:style>
  <w:style w:type="character" w:customStyle="1" w:styleId="Heading6Char">
    <w:name w:val="Heading 6 Char"/>
    <w:basedOn w:val="DefaultParagraphFont"/>
    <w:link w:val="Heading6"/>
    <w:uiPriority w:val="1"/>
    <w:rsid w:val="005A5814"/>
    <w:rPr>
      <w:rFonts w:asciiTheme="majorHAnsi" w:eastAsiaTheme="majorEastAsia" w:hAnsiTheme="majorHAnsi" w:cstheme="majorBidi"/>
      <w:b/>
      <w:i/>
      <w:sz w:val="20"/>
    </w:rPr>
  </w:style>
  <w:style w:type="paragraph" w:customStyle="1" w:styleId="AltHeading7">
    <w:name w:val="Alt Heading 7"/>
    <w:basedOn w:val="Heading7"/>
    <w:uiPriority w:val="2"/>
    <w:qFormat/>
    <w:rsid w:val="005A5814"/>
    <w:pPr>
      <w:numPr>
        <w:ilvl w:val="0"/>
        <w:numId w:val="0"/>
      </w:numPr>
    </w:pPr>
  </w:style>
  <w:style w:type="character" w:customStyle="1" w:styleId="Heading7Char">
    <w:name w:val="Heading 7 Char"/>
    <w:basedOn w:val="DefaultParagraphFont"/>
    <w:link w:val="Heading7"/>
    <w:uiPriority w:val="1"/>
    <w:rsid w:val="005A5814"/>
    <w:rPr>
      <w:rFonts w:asciiTheme="majorHAnsi" w:eastAsiaTheme="majorEastAsia" w:hAnsiTheme="majorHAnsi" w:cstheme="majorBidi"/>
      <w:i/>
      <w:iCs/>
      <w:sz w:val="20"/>
    </w:rPr>
  </w:style>
  <w:style w:type="paragraph" w:customStyle="1" w:styleId="TableTextRight">
    <w:name w:val="Table Text Right"/>
    <w:basedOn w:val="TableText"/>
    <w:uiPriority w:val="3"/>
    <w:qFormat/>
    <w:rsid w:val="00AE7E9C"/>
    <w:pPr>
      <w:jc w:val="right"/>
    </w:pPr>
  </w:style>
  <w:style w:type="paragraph" w:customStyle="1" w:styleId="BioPenPicHeading">
    <w:name w:val="Bio Pen Pic Heading"/>
    <w:basedOn w:val="AltHeading4"/>
    <w:uiPriority w:val="9"/>
    <w:semiHidden/>
    <w:qFormat/>
    <w:rsid w:val="006A39B9"/>
    <w:pPr>
      <w:spacing w:before="0" w:after="0"/>
      <w:outlineLvl w:val="9"/>
    </w:pPr>
    <w:rPr>
      <w:color w:val="000000" w:themeColor="text1"/>
    </w:rPr>
  </w:style>
  <w:style w:type="paragraph" w:customStyle="1" w:styleId="BioPenPicSubheading">
    <w:name w:val="Bio Pen Pic Subheading"/>
    <w:basedOn w:val="AltHeading5"/>
    <w:uiPriority w:val="9"/>
    <w:semiHidden/>
    <w:qFormat/>
    <w:rsid w:val="006A39B9"/>
    <w:pPr>
      <w:spacing w:before="0" w:after="240"/>
      <w:outlineLvl w:val="9"/>
    </w:pPr>
    <w:rPr>
      <w:color w:val="000000" w:themeColor="text1"/>
    </w:rPr>
  </w:style>
  <w:style w:type="paragraph" w:customStyle="1" w:styleId="ProjectHeading1">
    <w:name w:val="Project Heading 1"/>
    <w:basedOn w:val="AltHeading4"/>
    <w:uiPriority w:val="9"/>
    <w:rsid w:val="006A39B9"/>
    <w:pPr>
      <w:outlineLvl w:val="9"/>
    </w:pPr>
  </w:style>
  <w:style w:type="paragraph" w:customStyle="1" w:styleId="AppendixDefectCaption">
    <w:name w:val="Appendix Defect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ppendixDiagramCaption">
    <w:name w:val="Appendix Diagram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ppendixMapCaption">
    <w:name w:val="Appendix Map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ppendixPhotoCaption">
    <w:name w:val="Appendix Photo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ppendixPlateCaption">
    <w:name w:val="Appendix Plate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ttachmentDefectCaption">
    <w:name w:val="Attachment Defect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ttachmentDiagramCaption">
    <w:name w:val="Attachment Diagram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ttachmentFigureCaption">
    <w:name w:val="Attachment Figure Caption"/>
    <w:basedOn w:val="Caption"/>
    <w:next w:val="BodyText"/>
    <w:uiPriority w:val="15"/>
    <w:semiHidden/>
    <w:qFormat/>
    <w:rsid w:val="00CE218A"/>
    <w:pPr>
      <w:ind w:left="1276" w:hanging="1276"/>
    </w:pPr>
    <w:rPr>
      <w:noProof/>
    </w:rPr>
  </w:style>
  <w:style w:type="paragraph" w:customStyle="1" w:styleId="AttachmentMapCaption">
    <w:name w:val="Attachment Map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ttachmentPhotoCaption">
    <w:name w:val="Attachment Photo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ttachmentPlateCaption">
    <w:name w:val="Attachment Plate Caption"/>
    <w:basedOn w:val="Normal"/>
    <w:next w:val="BodyText"/>
    <w:uiPriority w:val="15"/>
    <w:semiHidden/>
    <w:qFormat/>
    <w:rsid w:val="00CE218A"/>
    <w:pPr>
      <w:tabs>
        <w:tab w:val="left" w:pos="1276"/>
      </w:tabs>
      <w:spacing w:before="120" w:after="240"/>
      <w:ind w:left="1276" w:hanging="1276"/>
    </w:pPr>
    <w:rPr>
      <w:b/>
      <w:i/>
      <w:iCs/>
      <w:color w:val="404040"/>
      <w:sz w:val="16"/>
      <w:szCs w:val="18"/>
    </w:rPr>
  </w:style>
  <w:style w:type="paragraph" w:customStyle="1" w:styleId="AttachmentTableCaption">
    <w:name w:val="Attachment Table Caption"/>
    <w:basedOn w:val="TableCaption"/>
    <w:next w:val="BodyText"/>
    <w:uiPriority w:val="15"/>
    <w:semiHidden/>
    <w:qFormat/>
    <w:rsid w:val="00CE218A"/>
    <w:pPr>
      <w:ind w:left="1276" w:hanging="1276"/>
    </w:pPr>
  </w:style>
  <w:style w:type="paragraph" w:customStyle="1" w:styleId="DefectCaption">
    <w:name w:val="Defect Caption"/>
    <w:basedOn w:val="Caption"/>
    <w:next w:val="BodyText"/>
    <w:uiPriority w:val="6"/>
    <w:semiHidden/>
    <w:qFormat/>
    <w:rsid w:val="00CE218A"/>
    <w:pPr>
      <w:ind w:left="1276" w:hanging="1276"/>
    </w:pPr>
  </w:style>
  <w:style w:type="paragraph" w:customStyle="1" w:styleId="DiagramCaption">
    <w:name w:val="Diagram Caption"/>
    <w:basedOn w:val="Caption"/>
    <w:next w:val="BodyText"/>
    <w:uiPriority w:val="6"/>
    <w:semiHidden/>
    <w:qFormat/>
    <w:rsid w:val="00CE218A"/>
    <w:pPr>
      <w:ind w:left="1276" w:hanging="1276"/>
    </w:pPr>
  </w:style>
  <w:style w:type="paragraph" w:customStyle="1" w:styleId="MapCaption">
    <w:name w:val="Map Caption"/>
    <w:basedOn w:val="Caption"/>
    <w:next w:val="BodyText"/>
    <w:uiPriority w:val="6"/>
    <w:semiHidden/>
    <w:qFormat/>
    <w:rsid w:val="00CE218A"/>
    <w:pPr>
      <w:ind w:left="1276" w:hanging="1276"/>
    </w:pPr>
  </w:style>
  <w:style w:type="paragraph" w:customStyle="1" w:styleId="PhotoCaption">
    <w:name w:val="Photo Caption"/>
    <w:basedOn w:val="Caption"/>
    <w:next w:val="BodyText"/>
    <w:uiPriority w:val="6"/>
    <w:semiHidden/>
    <w:qFormat/>
    <w:rsid w:val="00CE218A"/>
    <w:pPr>
      <w:ind w:left="1276" w:hanging="1276"/>
    </w:pPr>
  </w:style>
  <w:style w:type="paragraph" w:customStyle="1" w:styleId="PlateCaption">
    <w:name w:val="Plate Caption"/>
    <w:basedOn w:val="Caption"/>
    <w:next w:val="BodyText"/>
    <w:uiPriority w:val="6"/>
    <w:semiHidden/>
    <w:qFormat/>
    <w:rsid w:val="00CE218A"/>
    <w:pPr>
      <w:ind w:left="1276" w:hanging="1276"/>
    </w:pPr>
  </w:style>
  <w:style w:type="paragraph" w:customStyle="1" w:styleId="TableParagraph">
    <w:name w:val="Table Paragraph"/>
    <w:basedOn w:val="Normal"/>
    <w:uiPriority w:val="1"/>
    <w:qFormat/>
    <w:rsid w:val="007425C5"/>
    <w:pPr>
      <w:widowControl w:val="0"/>
      <w:autoSpaceDE w:val="0"/>
      <w:autoSpaceDN w:val="0"/>
    </w:pPr>
    <w:rPr>
      <w:rFonts w:ascii="Cambria" w:eastAsia="Cambria" w:hAnsi="Cambria" w:cs="Cambria"/>
      <w:sz w:val="22"/>
      <w:lang w:val="en-NZ" w:eastAsia="en-NZ" w:bidi="en-NZ"/>
    </w:rPr>
  </w:style>
  <w:style w:type="paragraph" w:styleId="Revision">
    <w:name w:val="Revision"/>
    <w:hidden/>
    <w:uiPriority w:val="99"/>
    <w:semiHidden/>
    <w:rsid w:val="00C43499"/>
    <w:pPr>
      <w:spacing w:after="0" w:line="240" w:lineRule="auto"/>
    </w:pPr>
    <w:rPr>
      <w:sz w:val="20"/>
    </w:rPr>
  </w:style>
  <w:style w:type="paragraph" w:styleId="NoSpacing">
    <w:name w:val="No Spacing"/>
    <w:uiPriority w:val="1"/>
    <w:qFormat/>
    <w:rsid w:val="00BA1792"/>
    <w:pPr>
      <w:spacing w:after="0" w:line="240" w:lineRule="auto"/>
    </w:pPr>
    <w:rPr>
      <w:rFonts w:ascii="Times" w:eastAsia="Times New Roman" w:hAnsi="Times" w:cs="Times New Roman"/>
      <w:sz w:val="24"/>
      <w:szCs w:val="20"/>
      <w:lang w:val="en-NZ"/>
    </w:rPr>
  </w:style>
  <w:style w:type="character" w:customStyle="1" w:styleId="ListParagraphChar">
    <w:name w:val="List Paragraph Char"/>
    <w:aliases w:val="Recommendation list Char,Otakaro List Paragraph Char,List L2 Char"/>
    <w:link w:val="ListParagraph0"/>
    <w:uiPriority w:val="34"/>
    <w:locked/>
    <w:rsid w:val="0098784B"/>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35613806">
      <w:bodyDiv w:val="1"/>
      <w:marLeft w:val="0"/>
      <w:marRight w:val="0"/>
      <w:marTop w:val="0"/>
      <w:marBottom w:val="0"/>
      <w:divBdr>
        <w:top w:val="none" w:sz="0" w:space="0" w:color="auto"/>
        <w:left w:val="none" w:sz="0" w:space="0" w:color="auto"/>
        <w:bottom w:val="none" w:sz="0" w:space="0" w:color="auto"/>
        <w:right w:val="none" w:sz="0" w:space="0" w:color="auto"/>
      </w:divBdr>
    </w:div>
    <w:div w:id="327943244">
      <w:bodyDiv w:val="1"/>
      <w:marLeft w:val="0"/>
      <w:marRight w:val="0"/>
      <w:marTop w:val="0"/>
      <w:marBottom w:val="0"/>
      <w:divBdr>
        <w:top w:val="none" w:sz="0" w:space="0" w:color="auto"/>
        <w:left w:val="none" w:sz="0" w:space="0" w:color="auto"/>
        <w:bottom w:val="none" w:sz="0" w:space="0" w:color="auto"/>
        <w:right w:val="none" w:sz="0" w:space="0" w:color="auto"/>
      </w:divBdr>
    </w:div>
    <w:div w:id="446854381">
      <w:bodyDiv w:val="1"/>
      <w:marLeft w:val="0"/>
      <w:marRight w:val="0"/>
      <w:marTop w:val="0"/>
      <w:marBottom w:val="0"/>
      <w:divBdr>
        <w:top w:val="none" w:sz="0" w:space="0" w:color="auto"/>
        <w:left w:val="none" w:sz="0" w:space="0" w:color="auto"/>
        <w:bottom w:val="none" w:sz="0" w:space="0" w:color="auto"/>
        <w:right w:val="none" w:sz="0" w:space="0" w:color="auto"/>
      </w:divBdr>
    </w:div>
    <w:div w:id="499733322">
      <w:bodyDiv w:val="1"/>
      <w:marLeft w:val="0"/>
      <w:marRight w:val="0"/>
      <w:marTop w:val="0"/>
      <w:marBottom w:val="0"/>
      <w:divBdr>
        <w:top w:val="none" w:sz="0" w:space="0" w:color="auto"/>
        <w:left w:val="none" w:sz="0" w:space="0" w:color="auto"/>
        <w:bottom w:val="none" w:sz="0" w:space="0" w:color="auto"/>
        <w:right w:val="none" w:sz="0" w:space="0" w:color="auto"/>
      </w:divBdr>
    </w:div>
    <w:div w:id="708799245">
      <w:bodyDiv w:val="1"/>
      <w:marLeft w:val="0"/>
      <w:marRight w:val="0"/>
      <w:marTop w:val="0"/>
      <w:marBottom w:val="0"/>
      <w:divBdr>
        <w:top w:val="none" w:sz="0" w:space="0" w:color="auto"/>
        <w:left w:val="none" w:sz="0" w:space="0" w:color="auto"/>
        <w:bottom w:val="none" w:sz="0" w:space="0" w:color="auto"/>
        <w:right w:val="none" w:sz="0" w:space="0" w:color="auto"/>
      </w:divBdr>
    </w:div>
    <w:div w:id="919484439">
      <w:bodyDiv w:val="1"/>
      <w:marLeft w:val="0"/>
      <w:marRight w:val="0"/>
      <w:marTop w:val="0"/>
      <w:marBottom w:val="0"/>
      <w:divBdr>
        <w:top w:val="none" w:sz="0" w:space="0" w:color="auto"/>
        <w:left w:val="none" w:sz="0" w:space="0" w:color="auto"/>
        <w:bottom w:val="none" w:sz="0" w:space="0" w:color="auto"/>
        <w:right w:val="none" w:sz="0" w:space="0" w:color="auto"/>
      </w:divBdr>
    </w:div>
    <w:div w:id="1112671859">
      <w:bodyDiv w:val="1"/>
      <w:marLeft w:val="0"/>
      <w:marRight w:val="0"/>
      <w:marTop w:val="0"/>
      <w:marBottom w:val="0"/>
      <w:divBdr>
        <w:top w:val="none" w:sz="0" w:space="0" w:color="auto"/>
        <w:left w:val="none" w:sz="0" w:space="0" w:color="auto"/>
        <w:bottom w:val="none" w:sz="0" w:space="0" w:color="auto"/>
        <w:right w:val="none" w:sz="0" w:space="0" w:color="auto"/>
      </w:divBdr>
    </w:div>
    <w:div w:id="1175723796">
      <w:bodyDiv w:val="1"/>
      <w:marLeft w:val="0"/>
      <w:marRight w:val="0"/>
      <w:marTop w:val="0"/>
      <w:marBottom w:val="0"/>
      <w:divBdr>
        <w:top w:val="none" w:sz="0" w:space="0" w:color="auto"/>
        <w:left w:val="none" w:sz="0" w:space="0" w:color="auto"/>
        <w:bottom w:val="none" w:sz="0" w:space="0" w:color="auto"/>
        <w:right w:val="none" w:sz="0" w:space="0" w:color="auto"/>
      </w:divBdr>
    </w:div>
    <w:div w:id="1646427576">
      <w:bodyDiv w:val="1"/>
      <w:marLeft w:val="0"/>
      <w:marRight w:val="0"/>
      <w:marTop w:val="0"/>
      <w:marBottom w:val="0"/>
      <w:divBdr>
        <w:top w:val="none" w:sz="0" w:space="0" w:color="auto"/>
        <w:left w:val="none" w:sz="0" w:space="0" w:color="auto"/>
        <w:bottom w:val="none" w:sz="0" w:space="0" w:color="auto"/>
        <w:right w:val="none" w:sz="0" w:space="0" w:color="auto"/>
      </w:divBdr>
    </w:div>
    <w:div w:id="17690340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26" Type="http://schemas.openxmlformats.org/officeDocument/2006/relationships/hyperlink" Target="https://www.gets.govt.nz/RegisterUser.htm" TargetMode="Externa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hyperlink" Target="https://ccc.govt.nz/consents-and-licences/construction-requirements/approved-contractors/roading-construction/" TargetMode="External"/><Relationship Id="rId2" Type="http://schemas.openxmlformats.org/officeDocument/2006/relationships/customXml" Target="../customXml/item2.xml"/><Relationship Id="rId16" Type="http://schemas.openxmlformats.org/officeDocument/2006/relationships/image" Target="media/image1.jpeg"/><Relationship Id="rId20" Type="http://schemas.openxmlformats.org/officeDocument/2006/relationships/footer" Target="footer2.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hyperlink" Target="http://www.totika.org" TargetMode="Externa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hyperlink" Target="https://ccc.govt.nz/consents-and-licences/construction-requirements/approved-contractors/roading-construction/" TargetMode="External"/><Relationship Id="rId28"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 Id="rId27" Type="http://schemas.openxmlformats.org/officeDocument/2006/relationships/hyperlink" Target="https://ccc.govt.nz/assets/Documents/The-Council/Working-with-the-Council/Sustainable-Outcomes-Supplier-Guide.pdf"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Data\templates\GHD\Word\Blank%20branded.dotx" TargetMode="External"/></Relationships>
</file>

<file path=word/theme/theme1.xml><?xml version="1.0" encoding="utf-8"?>
<a:theme xmlns:a="http://schemas.openxmlformats.org/drawingml/2006/main" name="Office Theme">
  <a:themeElements>
    <a:clrScheme name="GHD">
      <a:dk1>
        <a:sysClr val="windowText" lastClr="000000"/>
      </a:dk1>
      <a:lt1>
        <a:sysClr val="window" lastClr="FFFFFF"/>
      </a:lt1>
      <a:dk2>
        <a:srgbClr val="4D4D4D"/>
      </a:dk2>
      <a:lt2>
        <a:srgbClr val="D9D9D9"/>
      </a:lt2>
      <a:accent1>
        <a:srgbClr val="003763"/>
      </a:accent1>
      <a:accent2>
        <a:srgbClr val="3F6989"/>
      </a:accent2>
      <a:accent3>
        <a:srgbClr val="7F9BB0"/>
      </a:accent3>
      <a:accent4>
        <a:srgbClr val="BFCDD7"/>
      </a:accent4>
      <a:accent5>
        <a:srgbClr val="7FDEF0"/>
      </a:accent5>
      <a:accent6>
        <a:srgbClr val="00BDE3"/>
      </a:accent6>
      <a:hlink>
        <a:srgbClr val="000000"/>
      </a:hlink>
      <a:folHlink>
        <a:srgbClr val="00000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2020-12-08T00:00:00</PublishDate>
  <Abstract/>
  <CompanyAddress/>
  <CompanyPhone/>
  <CompanyFax/>
  <CompanyEmail/>
</CoverPageProperties>
</file>

<file path=customXml/item2.xml><?xml version="1.0" encoding="utf-8"?>
<?mso-contentType ?>
<p:Policy xmlns:p="office.server.policy" id="" local="true">
  <p:Name>Project Document</p:Name>
  <p:Description/>
  <p:Statement/>
  <p:PolicyItems>
    <p:PolicyItem featureId="Microsoft.Office.RecordsManagement.PolicyFeatures.PolicyAudit" staticId="0x010100DF7DE8659D2E4069B707ECFA3CD7A8600054701FFDF6EC419FA11C2E6F65947474|1757814118" UniqueId="3294a5d5-2e24-4a03-91b7-420ed1273f92">
      <p:Name>Auditing</p:Name>
      <p:Description>Audits user actions on documents and list items to the Audit Log.</p:Description>
      <p:CustomData>
        <Audit>
          <Update/>
          <CheckInOut/>
          <MoveCopy/>
          <DeleteRestore/>
        </Audit>
      </p:CustomData>
    </p:PolicyItem>
  </p:PolicyItems>
</p:Policy>
</file>

<file path=customXml/item3.xml><?xml version="1.0" encoding="utf-8"?>
<p:properties xmlns:p="http://schemas.microsoft.com/office/2006/metadata/properties" xmlns:xsi="http://www.w3.org/2001/XMLSchema-instance" xmlns:pc="http://schemas.microsoft.com/office/infopath/2007/PartnerControls">
  <documentManagement>
    <ServiceLine xmlns="9bbf7c7f-d52f-4bbc-b2b7-105045e5e29e">Transportation Planning &amp; Traffic Engineering</ServiceLine>
    <ClassificationTaxHTField0 xmlns="4a38c107-bf70-48fc-87b0-ae101d14c970">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5bcd1335-87be-43aa-9aa8-adc620b22826</TermId>
        </TermInfo>
      </Terms>
    </ClassificationTaxHTField0>
    <TaxCatchAll xmlns="9296ecc2-9055-460b-8dd3-0047ac9aef88">
      <Value>4</Value>
      <Value>3</Value>
      <Value>2</Value>
    </TaxCatchAll>
    <g8c9d2b7dbf2406cbe914bbb0d5c5944 xmlns="9296ecc2-9055-460b-8dd3-0047ac9aef88">
      <Terms xmlns="http://schemas.microsoft.com/office/infopath/2007/PartnerControls"/>
    </g8c9d2b7dbf2406cbe914bbb0d5c5944>
    <Market xmlns="9bbf7c7f-d52f-4bbc-b2b7-105045e5e29e">Transportation</Market>
    <Client xmlns="9bbf7c7f-d52f-4bbc-b2b7-105045e5e29e">Christchurch City Council</Client>
    <Subdiscipline xmlns="9296ecc2-9055-460b-8dd3-0047ac9aef88" xsi:nil="true"/>
    <GHDSubject xmlns="9296ecc2-9055-460b-8dd3-0047ac9aef88" xsi:nil="true"/>
    <eeefd3be6a36476385d623acbb867e46 xmlns="9296ecc2-9055-460b-8dd3-0047ac9aef88">
      <Terms xmlns="http://schemas.microsoft.com/office/infopath/2007/PartnerControls">
        <TermInfo xmlns="http://schemas.microsoft.com/office/infopath/2007/PartnerControls">
          <TermName xmlns="http://schemas.microsoft.com/office/infopath/2007/PartnerControls">Asia Pacific</TermName>
          <TermId xmlns="http://schemas.microsoft.com/office/infopath/2007/PartnerControls">fe2015cb-5917-40ab-b281-f783deb1b24a</TermId>
        </TermInfo>
      </Terms>
    </eeefd3be6a36476385d623acbb867e46>
    <DocumentOwner xmlns="9bbf7c7f-d52f-4bbc-b2b7-105045e5e29e">
      <UserInfo>
        <DisplayName>i:0#.w|ghdnet\poehley</DisplayName>
        <AccountId>21756</AccountId>
        <AccountType/>
      </UserInfo>
    </DocumentOwner>
    <ServiceGroup xmlns="9bbf7c7f-d52f-4bbc-b2b7-105045e5e29e">NZ Transport Southern</ServiceGroup>
    <TaxKeywordTaxHTField xmlns="9296ecc2-9055-460b-8dd3-0047ac9aef88">
      <Terms xmlns="http://schemas.microsoft.com/office/infopath/2007/PartnerControls"/>
    </TaxKeywordTaxHTField>
    <Document_x0020_Approval xmlns="a1a1d25c-5f58-40b8-b302-6f68c4e28584">
      <Url xsi:nil="true"/>
      <Description xsi:nil="true"/>
    </Document_x0020_Approval>
    <MarketSubSector xmlns="9296ecc2-9055-460b-8dd3-0047ac9aef88" xsi:nil="true"/>
    <OperatingCentreNumber xmlns="9296ecc2-9055-460b-8dd3-0047ac9aef88">51</OperatingCentreNumber>
    <d7a5ead6646d439bb5b447b5d360cfb4 xmlns="9296ecc2-9055-460b-8dd3-0047ac9aef88">
      <Terms xmlns="http://schemas.microsoft.com/office/infopath/2007/PartnerControls"/>
    </d7a5ead6646d439bb5b447b5d360cfb4>
    <ProjectName xmlns="9bbf7c7f-d52f-4bbc-b2b7-105045e5e29e">CCC Transport Professional Consultancy Panel</ProjectName>
    <DeliveryNumber xmlns="9bbf7c7f-d52f-4bbc-b2b7-105045e5e29e">12509119</DeliveryNumber>
    <i5f76bcc95a14408aed4d30294406ec3 xmlns="9296ecc2-9055-460b-8dd3-0047ac9aef88">
      <Terms xmlns="http://schemas.microsoft.com/office/infopath/2007/PartnerControls">
        <TermInfo xmlns="http://schemas.microsoft.com/office/infopath/2007/PartnerControls">
          <TermName xmlns="http://schemas.microsoft.com/office/infopath/2007/PartnerControls">(Not Categorised)</TermName>
          <TermId xmlns="http://schemas.microsoft.com/office/infopath/2007/PartnerControls">f4f9c753-b57a-44c0-a441-0f219a3b091b</TermId>
        </TermInfo>
      </Terms>
    </i5f76bcc95a14408aed4d30294406ec3>
    <ProposalNumber xmlns="9bbf7c7f-d52f-4bbc-b2b7-105045e5e29e">12509119</ProposalNumber>
    <ServiceGroupCode xmlns="9296ecc2-9055-460b-8dd3-0047ac9aef88">20020</ServiceGroupCode>
    <OpportunityNumber xmlns="9bbf7c7f-d52f-4bbc-b2b7-105045e5e29e" xsi:nil="true"/>
    <n743f9bd230448ed8ee35c7d00ab7660 xmlns="9296ecc2-9055-460b-8dd3-0047ac9aef88">
      <Terms xmlns="http://schemas.microsoft.com/office/infopath/2007/PartnerControls"/>
    </n743f9bd230448ed8ee35c7d00ab7660>
    <h9704376d0ab4eb48dff7e251731697a xmlns="9296ecc2-9055-460b-8dd3-0047ac9aef88">
      <Terms xmlns="http://schemas.microsoft.com/office/infopath/2007/PartnerControls"/>
    </h9704376d0ab4eb48dff7e251731697a>
    <_dlc_DocId xmlns="673e40f0-d319-4f83-be0c-863b71760fff">12509119-66559-2788</_dlc_DocId>
    <_dlc_DocIdUrl xmlns="673e40f0-d319-4f83-be0c-863b71760fff">
      <Url>https://projects.ghd.com/oc/NewZealand1/ccctransportprofessi/Delivery/_layouts/15/DocIdRedir.aspx?ID=12509119-66559-2788</Url>
      <Description>12509119-66559-2788</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Project Document" ma:contentTypeID="0x010100DF7DE8659D2E4069B707ECFA3CD7A8600054701FFDF6EC419FA11C2E6F65947474009B1BA9D83520984993B284AAAE06C144" ma:contentTypeVersion="11" ma:contentTypeDescription="Project Document Type" ma:contentTypeScope="" ma:versionID="15dbf8e06fd00fe821b53896751dcd33">
  <xsd:schema xmlns:xsd="http://www.w3.org/2001/XMLSchema" xmlns:xs="http://www.w3.org/2001/XMLSchema" xmlns:p="http://schemas.microsoft.com/office/2006/metadata/properties" xmlns:ns1="http://schemas.microsoft.com/sharepoint/v3" xmlns:ns2="9bbf7c7f-d52f-4bbc-b2b7-105045e5e29e" xmlns:ns3="9296ecc2-9055-460b-8dd3-0047ac9aef88" xmlns:ns5="673e40f0-d319-4f83-be0c-863b71760fff" xmlns:ns6="4a38c107-bf70-48fc-87b0-ae101d14c970" xmlns:ns7="a1a1d25c-5f58-40b8-b302-6f68c4e28584" targetNamespace="http://schemas.microsoft.com/office/2006/metadata/properties" ma:root="true" ma:fieldsID="36c4b45d4137902d6485d0975cf64274" ns1:_="" ns2:_="" ns3:_="" ns5:_="" ns6:_="" ns7:_="">
    <xsd:import namespace="http://schemas.microsoft.com/sharepoint/v3"/>
    <xsd:import namespace="9bbf7c7f-d52f-4bbc-b2b7-105045e5e29e"/>
    <xsd:import namespace="9296ecc2-9055-460b-8dd3-0047ac9aef88"/>
    <xsd:import namespace="673e40f0-d319-4f83-be0c-863b71760fff"/>
    <xsd:import namespace="4a38c107-bf70-48fc-87b0-ae101d14c970"/>
    <xsd:import namespace="a1a1d25c-5f58-40b8-b302-6f68c4e28584"/>
    <xsd:element name="properties">
      <xsd:complexType>
        <xsd:sequence>
          <xsd:element name="documentManagement">
            <xsd:complexType>
              <xsd:all>
                <xsd:element ref="ns2:ServiceGroup" minOccurs="0"/>
                <xsd:element ref="ns3:ServiceGroupCode" minOccurs="0"/>
                <xsd:element ref="ns2:ServiceLine" minOccurs="0"/>
                <xsd:element ref="ns2:Client" minOccurs="0"/>
                <xsd:element ref="ns2:Market" minOccurs="0"/>
                <xsd:element ref="ns3:MarketSubSector" minOccurs="0"/>
                <xsd:element ref="ns2:ProjectName" minOccurs="0"/>
                <xsd:element ref="ns2:OpportunityNumber" minOccurs="0"/>
                <xsd:element ref="ns2:ProposalNumber" minOccurs="0"/>
                <xsd:element ref="ns2:DeliveryNumber" minOccurs="0"/>
                <xsd:element ref="ns2:DocumentOwner" minOccurs="0"/>
                <xsd:element ref="ns3:OperatingCentreNumber" minOccurs="0"/>
                <xsd:element ref="ns3:Subdiscipline" minOccurs="0"/>
                <xsd:element ref="ns3:GHDSubject" minOccurs="0"/>
                <xsd:element ref="ns5:_dlc_DocId" minOccurs="0"/>
                <xsd:element ref="ns5:_dlc_DocIdUrl" minOccurs="0"/>
                <xsd:element ref="ns5:_dlc_DocIdPersistId" minOccurs="0"/>
                <xsd:element ref="ns3:TaxCatchAllLabel" minOccurs="0"/>
                <xsd:element ref="ns3:eeefd3be6a36476385d623acbb867e46" minOccurs="0"/>
                <xsd:element ref="ns6:ClassificationTaxHTField0" minOccurs="0"/>
                <xsd:element ref="ns3:d7a5ead6646d439bb5b447b5d360cfb4" minOccurs="0"/>
                <xsd:element ref="ns3:TaxCatchAll" minOccurs="0"/>
                <xsd:element ref="ns3:g8c9d2b7dbf2406cbe914bbb0d5c5944" minOccurs="0"/>
                <xsd:element ref="ns3:i5f76bcc95a14408aed4d30294406ec3" minOccurs="0"/>
                <xsd:element ref="ns3:n743f9bd230448ed8ee35c7d00ab7660" minOccurs="0"/>
                <xsd:element ref="ns3:h9704376d0ab4eb48dff7e251731697a" minOccurs="0"/>
                <xsd:element ref="ns1:_dlc_Exempt" minOccurs="0"/>
                <xsd:element ref="ns3:TaxKeywordTaxHTField" minOccurs="0"/>
                <xsd:element ref="ns7:Document_x0020_Approva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42"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bbf7c7f-d52f-4bbc-b2b7-105045e5e29e" elementFormDefault="qualified">
    <xsd:import namespace="http://schemas.microsoft.com/office/2006/documentManagement/types"/>
    <xsd:import namespace="http://schemas.microsoft.com/office/infopath/2007/PartnerControls"/>
    <xsd:element name="ServiceGroup" ma:index="2" nillable="true" ma:displayName="Service Group" ma:default="NZ Transport Southern" ma:internalName="ServiceGroup">
      <xsd:simpleType>
        <xsd:restriction base="dms:Text"/>
      </xsd:simpleType>
    </xsd:element>
    <xsd:element name="ServiceLine" ma:index="4" nillable="true" ma:displayName="Service Line" ma:default="Transportation Planning &amp; Traffic Engineering" ma:internalName="ServiceLine">
      <xsd:simpleType>
        <xsd:restriction base="dms:Text"/>
      </xsd:simpleType>
    </xsd:element>
    <xsd:element name="Client" ma:index="5" nillable="true" ma:displayName="Client" ma:default="Christchurch City Council" ma:internalName="Client">
      <xsd:simpleType>
        <xsd:restriction base="dms:Text"/>
      </xsd:simpleType>
    </xsd:element>
    <xsd:element name="Market" ma:index="6" nillable="true" ma:displayName="Market" ma:default="Transportation" ma:internalName="Market">
      <xsd:simpleType>
        <xsd:restriction base="dms:Text"/>
      </xsd:simpleType>
    </xsd:element>
    <xsd:element name="ProjectName" ma:index="8" nillable="true" ma:displayName="Project Name" ma:default="CCC Transport Professional Consultancy Panel" ma:internalName="ProjectName">
      <xsd:simpleType>
        <xsd:restriction base="dms:Text"/>
      </xsd:simpleType>
    </xsd:element>
    <xsd:element name="OpportunityNumber" ma:index="9" nillable="true" ma:displayName="Opportunity Number" ma:default="" ma:internalName="OpportunityNumber">
      <xsd:simpleType>
        <xsd:restriction base="dms:Text">
          <xsd:maxLength value="255"/>
        </xsd:restriction>
      </xsd:simpleType>
    </xsd:element>
    <xsd:element name="ProposalNumber" ma:index="10" nillable="true" ma:displayName="Proposal Number" ma:default="12509119" ma:internalName="ProposalNumber">
      <xsd:simpleType>
        <xsd:restriction base="dms:Text">
          <xsd:maxLength value="255"/>
        </xsd:restriction>
      </xsd:simpleType>
    </xsd:element>
    <xsd:element name="DeliveryNumber" ma:index="11" nillable="true" ma:displayName="Delivery Number" ma:default="12509119" ma:internalName="DeliveryNumber">
      <xsd:simpleType>
        <xsd:restriction base="dms:Text">
          <xsd:maxLength value="255"/>
        </xsd:restriction>
      </xsd:simpleType>
    </xsd:element>
    <xsd:element name="DocumentOwner" ma:index="13" nillable="true" ma:displayName="Document Owner" ma:SearchPeopleOnly="false" ma:SharePointGroup="0" ma:internalName="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296ecc2-9055-460b-8dd3-0047ac9aef88" elementFormDefault="qualified">
    <xsd:import namespace="http://schemas.microsoft.com/office/2006/documentManagement/types"/>
    <xsd:import namespace="http://schemas.microsoft.com/office/infopath/2007/PartnerControls"/>
    <xsd:element name="ServiceGroupCode" ma:index="3" nillable="true" ma:displayName="Service Group Code" ma:default="20020" ma:description="Optional value for Service Group Code" ma:internalName="ServiceGroupCode">
      <xsd:simpleType>
        <xsd:restriction base="dms:Text">
          <xsd:maxLength value="255"/>
        </xsd:restriction>
      </xsd:simpleType>
    </xsd:element>
    <xsd:element name="MarketSubSector" ma:index="7" nillable="true" ma:displayName="Market Sub Sector" ma:description="Optional value for Market Sub Sector" ma:internalName="MarketSubSector">
      <xsd:simpleType>
        <xsd:restriction base="dms:Text">
          <xsd:maxLength value="255"/>
        </xsd:restriction>
      </xsd:simpleType>
    </xsd:element>
    <xsd:element name="OperatingCentreNumber" ma:index="17" nillable="true" ma:displayName="Operating Centre Number" ma:default="51" ma:internalName="OperatingCentreNumber">
      <xsd:simpleType>
        <xsd:restriction base="dms:Text">
          <xsd:maxLength value="255"/>
        </xsd:restriction>
      </xsd:simpleType>
    </xsd:element>
    <xsd:element name="Subdiscipline" ma:index="21" nillable="true" ma:displayName="Sub discipline" ma:internalName="Subdiscipline">
      <xsd:simpleType>
        <xsd:restriction base="dms:Text">
          <xsd:maxLength value="255"/>
        </xsd:restriction>
      </xsd:simpleType>
    </xsd:element>
    <xsd:element name="GHDSubject" ma:index="25" nillable="true" ma:displayName="GHD Subject" ma:internalName="GHDSubject">
      <xsd:simpleType>
        <xsd:restriction base="dms:Text"/>
      </xsd:simpleType>
    </xsd:element>
    <xsd:element name="TaxCatchAllLabel" ma:index="32" nillable="true" ma:displayName="Taxonomy Catch All Column1" ma:hidden="true" ma:list="{2fbe927a-3951-4668-9a0b-750fd1328830}" ma:internalName="TaxCatchAllLabel" ma:readOnly="true" ma:showField="CatchAllDataLabel" ma:web="9bbf7c7f-d52f-4bbc-b2b7-105045e5e29e">
      <xsd:complexType>
        <xsd:complexContent>
          <xsd:extension base="dms:MultiChoiceLookup">
            <xsd:sequence>
              <xsd:element name="Value" type="dms:Lookup" maxOccurs="unbounded" minOccurs="0" nillable="true"/>
            </xsd:sequence>
          </xsd:extension>
        </xsd:complexContent>
      </xsd:complexType>
    </xsd:element>
    <xsd:element name="eeefd3be6a36476385d623acbb867e46" ma:index="33" nillable="true" ma:taxonomy="true" ma:internalName="eeefd3be6a36476385d623acbb867e46" ma:taxonomyFieldName="GHDRegion" ma:displayName="Region" ma:default="4;#Asia Pacific|fe2015cb-5917-40ab-b281-f783deb1b24a" ma:fieldId="{eeefd3be-6a36-4763-85d6-23acbb867e46}" ma:taxonomyMulti="true" ma:sspId="26ec612e-17fb-4297-b945-3df39e90383c" ma:termSetId="9e92e0d0-09f3-4db8-b409-0c363e29e4d7" ma:anchorId="97ae399a-aaf0-4db8-bb01-e1c6e11e51d5" ma:open="false" ma:isKeyword="false">
      <xsd:complexType>
        <xsd:sequence>
          <xsd:element ref="pc:Terms" minOccurs="0" maxOccurs="1"/>
        </xsd:sequence>
      </xsd:complexType>
    </xsd:element>
    <xsd:element name="d7a5ead6646d439bb5b447b5d360cfb4" ma:index="35" nillable="true" ma:taxonomy="true" ma:internalName="d7a5ead6646d439bb5b447b5d360cfb4" ma:taxonomyFieldName="GHDOperatingCentre" ma:displayName="Operating Centre" ma:default="" ma:fieldId="{d7a5ead6-646d-439b-b5b4-47b5d360cfb4}" ma:taxonomyMulti="true" ma:sspId="26ec612e-17fb-4297-b945-3df39e90383c" ma:termSetId="9e92e0d0-09f3-4db8-b409-0c363e29e4d7" ma:anchorId="4456b394-13fb-4a91-ba48-4ed356ada668" ma:open="false" ma:isKeyword="false">
      <xsd:complexType>
        <xsd:sequence>
          <xsd:element ref="pc:Terms" minOccurs="0" maxOccurs="1"/>
        </xsd:sequence>
      </xsd:complexType>
    </xsd:element>
    <xsd:element name="TaxCatchAll" ma:index="36" nillable="true" ma:displayName="Taxonomy Catch All Column" ma:hidden="true" ma:list="{2fbe927a-3951-4668-9a0b-750fd1328830}" ma:internalName="TaxCatchAll" ma:showField="CatchAllData" ma:web="9bbf7c7f-d52f-4bbc-b2b7-105045e5e29e">
      <xsd:complexType>
        <xsd:complexContent>
          <xsd:extension base="dms:MultiChoiceLookup">
            <xsd:sequence>
              <xsd:element name="Value" type="dms:Lookup" maxOccurs="unbounded" minOccurs="0" nillable="true"/>
            </xsd:sequence>
          </xsd:extension>
        </xsd:complexContent>
      </xsd:complexType>
    </xsd:element>
    <xsd:element name="g8c9d2b7dbf2406cbe914bbb0d5c5944" ma:index="37" nillable="true" ma:taxonomy="true" ma:internalName="g8c9d2b7dbf2406cbe914bbb0d5c5944" ma:taxonomyFieldName="Discipline" ma:displayName="Discipline" ma:readOnly="false" ma:fieldId="{08c9d2b7-dbf2-406c-be91-4bbb0d5c5944}" ma:taxonomyMulti="true" ma:sspId="26ec612e-17fb-4297-b945-3df39e90383c" ma:termSetId="9e92e0d0-09f3-4db8-b409-0c363e29e4d7" ma:anchorId="90079323-8951-441f-8b6f-7170f92db9f6" ma:open="false" ma:isKeyword="false">
      <xsd:complexType>
        <xsd:sequence>
          <xsd:element ref="pc:Terms" minOccurs="0" maxOccurs="1"/>
        </xsd:sequence>
      </xsd:complexType>
    </xsd:element>
    <xsd:element name="i5f76bcc95a14408aed4d30294406ec3" ma:index="38" nillable="true" ma:taxonomy="true" ma:internalName="i5f76bcc95a14408aed4d30294406ec3" ma:taxonomyFieldName="ProjectDocumentCategory" ma:displayName="Document Category" ma:indexed="true" ma:readOnly="false" ma:default="3;#(Not Categorised)|f4f9c753-b57a-44c0-a441-0f219a3b091b" ma:fieldId="{25f76bcc-95a1-4408-aed4-d30294406ec3}" ma:sspId="26ec612e-17fb-4297-b945-3df39e90383c" ma:termSetId="591f7810-df82-44d3-b143-089fecfe998b" ma:anchorId="1bb8654a-ca84-426b-8a0a-b0e1d6f9dae3" ma:open="false" ma:isKeyword="false">
      <xsd:complexType>
        <xsd:sequence>
          <xsd:element ref="pc:Terms" minOccurs="0" maxOccurs="1"/>
        </xsd:sequence>
      </xsd:complexType>
    </xsd:element>
    <xsd:element name="n743f9bd230448ed8ee35c7d00ab7660" ma:index="40" nillable="true" ma:taxonomy="true" ma:internalName="n743f9bd230448ed8ee35c7d00ab7660" ma:taxonomyFieldName="GHDCountry" ma:displayName="Country" ma:fieldId="{7743f9bd-2304-48ed-8ee3-5c7d00ab7660}" ma:taxonomyMulti="true" ma:sspId="26ec612e-17fb-4297-b945-3df39e90383c" ma:termSetId="9e92e0d0-09f3-4db8-b409-0c363e29e4d7" ma:anchorId="9461eca6-4d93-4db2-a545-5c9fef9aabcc" ma:open="false" ma:isKeyword="false">
      <xsd:complexType>
        <xsd:sequence>
          <xsd:element ref="pc:Terms" minOccurs="0" maxOccurs="1"/>
        </xsd:sequence>
      </xsd:complexType>
    </xsd:element>
    <xsd:element name="h9704376d0ab4eb48dff7e251731697a" ma:index="41" nillable="true" ma:taxonomy="true" ma:internalName="h9704376d0ab4eb48dff7e251731697a" ma:taxonomyFieldName="ProjectDocumentType" ma:displayName="Project Document Type" ma:fieldId="{19704376-d0ab-4eb4-8dff-7e251731697a}" ma:sspId="26ec612e-17fb-4297-b945-3df39e90383c" ma:termSetId="591f7810-df82-44d3-b143-089fecfe998b" ma:anchorId="624de915-3ee9-4d85-9e35-5cc5218065e3" ma:open="false" ma:isKeyword="false">
      <xsd:complexType>
        <xsd:sequence>
          <xsd:element ref="pc:Terms" minOccurs="0" maxOccurs="1"/>
        </xsd:sequence>
      </xsd:complexType>
    </xsd:element>
    <xsd:element name="TaxKeywordTaxHTField" ma:index="44" nillable="true" ma:taxonomy="true" ma:internalName="TaxKeywordTaxHTField" ma:taxonomyFieldName="TaxKeyword" ma:displayName="Enterprise Keywords" ma:fieldId="{23f27201-bee3-471e-b2e7-b64fd8b7ca38}" ma:taxonomyMulti="true" ma:sspId="d344dc19-c073-4618-955a-bec363859e4d"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73e40f0-d319-4f83-be0c-863b71760fff"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4a38c107-bf70-48fc-87b0-ae101d14c970" elementFormDefault="qualified">
    <xsd:import namespace="http://schemas.microsoft.com/office/2006/documentManagement/types"/>
    <xsd:import namespace="http://schemas.microsoft.com/office/infopath/2007/PartnerControls"/>
    <xsd:element name="ClassificationTaxHTField0" ma:index="34" ma:taxonomy="true" ma:internalName="ClassificationTaxHTField0" ma:taxonomyFieldName="Classification" ma:displayName="Classification" ma:default="2;#Unclassified|5bcd1335-87be-43aa-9aa8-adc620b22826" ma:fieldId="{e6974c13-3175-4534-96f9-936f9a03a5a6}" ma:sspId="26ec612e-17fb-4297-b945-3df39e90383c" ma:termSetId="9e92e0d0-09f3-4db8-b409-0c363e29e4d7" ma:anchorId="3fbf9ba4-dfe3-43b5-9ed4-4014acdc3b99"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1a1d25c-5f58-40b8-b302-6f68c4e28584" elementFormDefault="qualified">
    <xsd:import namespace="http://schemas.microsoft.com/office/2006/documentManagement/types"/>
    <xsd:import namespace="http://schemas.microsoft.com/office/infopath/2007/PartnerControls"/>
    <xsd:element name="Document_x0020_Approval" ma:index="45" nillable="true" ma:displayName="Document Approval" ma:internalName="Document_x0020_Approval">
      <xsd:complexType>
        <xsd:complexContent>
          <xsd:extension base="dms:URL">
            <xsd:sequence>
              <xsd:element name="Url" type="dms:ValidUrl" minOccurs="0" nillable="true"/>
              <xsd:element name="Description" type="xsd:string"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4" ma:displayName="Author"/>
        <xsd:element ref="dcterms:created" minOccurs="0" maxOccurs="1"/>
        <xsd:element ref="dc:identifier" minOccurs="0" maxOccurs="1"/>
        <xsd:element name="contentType" minOccurs="0" maxOccurs="1" type="xsd:string" ma:index="3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26ec612e-17fb-4297-b945-3df39e90383c" ContentTypeId="0x010100DF7DE8659D2E4069B707ECFA3CD7A8600054701FFDF6EC419FA11C2E6F65947474" PreviousValue="false"/>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spe:Receivers xmlns:spe="http://schemas.microsoft.com/sharepoint/events">
  <Receiver>
    <Name>Policy Auditing</Name>
    <Synchronization>Synchronous</Synchronization>
    <Type>10001</Type>
    <SequenceNumber>1100</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Version=15.0.0.0, Culture=neutral, PublicKeyToken=71e9bce111e9429c</Assembly>
    <Class>Microsoft.Office.RecordsManagement.Internal.AuditHandler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9.xml><?xml version="1.0" encoding="utf-8"?>
<ClientName xmlns="GHD.com">
  <CompanyName/>
  <LocationName/>
  <Disclaimer/>
  <CompanyRegistration/>
  <AddressLine1/>
  <AddressLine2/>
  <AddressLine3/>
  <TownOrCity/>
  <Region2/>
  <PostalCode/>
  <Country/>
  <OfficeFaxes/>
  <OfficePhones/>
  <EmployeeDisplayName/>
  <FirstName/>
  <ExternalTitle/>
  <AccountEmail/>
  <ProjectCode/>
  <ProjectName/>
  <ClientName/>
  <Manager/>
  <WorkEmails/>
  <WorkMobiles/>
  <WorkPhones/>
  <DocumentNumber/>
  <DocumentTitle/>
  <DocumentSubtitle/>
  <DocumentDate/>
</ClientNam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952342E-06D9-45C6-A730-1AE12242F42F}">
  <ds:schemaRefs>
    <ds:schemaRef ds:uri="office.server.policy"/>
  </ds:schemaRefs>
</ds:datastoreItem>
</file>

<file path=customXml/itemProps3.xml><?xml version="1.0" encoding="utf-8"?>
<ds:datastoreItem xmlns:ds="http://schemas.openxmlformats.org/officeDocument/2006/customXml" ds:itemID="{16B94995-B360-49EB-8B4F-5724B3C9BFDB}">
  <ds:schemaRefs>
    <ds:schemaRef ds:uri="http://schemas.microsoft.com/office/2006/metadata/properties"/>
    <ds:schemaRef ds:uri="http://schemas.microsoft.com/office/infopath/2007/PartnerControls"/>
    <ds:schemaRef ds:uri="9bbf7c7f-d52f-4bbc-b2b7-105045e5e29e"/>
    <ds:schemaRef ds:uri="4a38c107-bf70-48fc-87b0-ae101d14c970"/>
    <ds:schemaRef ds:uri="9296ecc2-9055-460b-8dd3-0047ac9aef88"/>
    <ds:schemaRef ds:uri="a1a1d25c-5f58-40b8-b302-6f68c4e28584"/>
    <ds:schemaRef ds:uri="673e40f0-d319-4f83-be0c-863b71760fff"/>
  </ds:schemaRefs>
</ds:datastoreItem>
</file>

<file path=customXml/itemProps4.xml><?xml version="1.0" encoding="utf-8"?>
<ds:datastoreItem xmlns:ds="http://schemas.openxmlformats.org/officeDocument/2006/customXml" ds:itemID="{DA72E722-1B50-4AE5-B243-A9AB24B1AF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bbf7c7f-d52f-4bbc-b2b7-105045e5e29e"/>
    <ds:schemaRef ds:uri="9296ecc2-9055-460b-8dd3-0047ac9aef88"/>
    <ds:schemaRef ds:uri="673e40f0-d319-4f83-be0c-863b71760fff"/>
    <ds:schemaRef ds:uri="4a38c107-bf70-48fc-87b0-ae101d14c970"/>
    <ds:schemaRef ds:uri="a1a1d25c-5f58-40b8-b302-6f68c4e285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9759B9D-2DFD-420B-8CBA-3517D248D010}">
  <ds:schemaRefs>
    <ds:schemaRef ds:uri="http://schemas.microsoft.com/sharepoint/v3/contenttype/forms"/>
  </ds:schemaRefs>
</ds:datastoreItem>
</file>

<file path=customXml/itemProps6.xml><?xml version="1.0" encoding="utf-8"?>
<ds:datastoreItem xmlns:ds="http://schemas.openxmlformats.org/officeDocument/2006/customXml" ds:itemID="{8409FA10-BEFB-4A21-A540-7BAAEE94E3D5}">
  <ds:schemaRefs>
    <ds:schemaRef ds:uri="Microsoft.SharePoint.Taxonomy.ContentTypeSync"/>
  </ds:schemaRefs>
</ds:datastoreItem>
</file>

<file path=customXml/itemProps7.xml><?xml version="1.0" encoding="utf-8"?>
<ds:datastoreItem xmlns:ds="http://schemas.openxmlformats.org/officeDocument/2006/customXml" ds:itemID="{484C8598-CD3C-494F-BB93-6ECEA75D50C8}">
  <ds:schemaRefs>
    <ds:schemaRef ds:uri="http://schemas.openxmlformats.org/officeDocument/2006/bibliography"/>
  </ds:schemaRefs>
</ds:datastoreItem>
</file>

<file path=customXml/itemProps8.xml><?xml version="1.0" encoding="utf-8"?>
<ds:datastoreItem xmlns:ds="http://schemas.openxmlformats.org/officeDocument/2006/customXml" ds:itemID="{71B84D06-853B-4036-8706-4DDD6B5F040D}">
  <ds:schemaRefs>
    <ds:schemaRef ds:uri="http://schemas.microsoft.com/sharepoint/events"/>
  </ds:schemaRefs>
</ds:datastoreItem>
</file>

<file path=customXml/itemProps9.xml><?xml version="1.0" encoding="utf-8"?>
<ds:datastoreItem xmlns:ds="http://schemas.openxmlformats.org/officeDocument/2006/customXml" ds:itemID="{948D5E23-4F17-4832-A090-B062C68CA024}">
  <ds:schemaRefs>
    <ds:schemaRef ds:uri="GHD.com"/>
  </ds:schemaRefs>
</ds:datastoreItem>
</file>

<file path=docMetadata/LabelInfo.xml><?xml version="1.0" encoding="utf-8"?>
<clbl:labelList xmlns:clbl="http://schemas.microsoft.com/office/2020/mipLabelMetadata">
  <clbl:label id="{7e2fa23e-ce40-480d-ba76-e47fab8472f8}" enabled="1" method="Standard" siteId="{45c97e4e-bd8d-4ddc-bd6e-2d62daa2a011}" removed="0"/>
</clbl:labelList>
</file>

<file path=docProps/app.xml><?xml version="1.0" encoding="utf-8"?>
<Properties xmlns="http://schemas.openxmlformats.org/officeDocument/2006/extended-properties" xmlns:vt="http://schemas.openxmlformats.org/officeDocument/2006/docPropsVTypes">
  <Template>Blank branded.dotx</Template>
  <TotalTime>126</TotalTime>
  <Pages>37</Pages>
  <Words>8319</Words>
  <Characters>47424</Characters>
  <Application>Microsoft Office Word</Application>
  <DocSecurity>0</DocSecurity>
  <Lines>395</Lines>
  <Paragraphs>111</Paragraphs>
  <ScaleCrop>false</ScaleCrop>
  <HeadingPairs>
    <vt:vector size="2" baseType="variant">
      <vt:variant>
        <vt:lpstr>Title</vt:lpstr>
      </vt:variant>
      <vt:variant>
        <vt:i4>1</vt:i4>
      </vt:variant>
    </vt:vector>
  </HeadingPairs>
  <TitlesOfParts>
    <vt:vector size="1" baseType="lpstr">
      <vt:lpstr>CCC Prequalification of Roading and Structures Contractors_DRAFT (V2)_2023</vt:lpstr>
    </vt:vector>
  </TitlesOfParts>
  <Company/>
  <LinksUpToDate>false</LinksUpToDate>
  <CharactersWithSpaces>55632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CCC Prequalification of Roading and Structures Contractors_DRAFT (V2)_2023</dc:title>
  <dc:subject/>
  <dc:creator>Nick Oehley</dc:creator>
  <cp:keywords/>
  <dc:description/>
  <cp:lastModifiedBy>Burgess, Kevin</cp:lastModifiedBy>
  <cp:revision>39</cp:revision>
  <cp:lastPrinted>2023-10-06T03:55:00Z</cp:lastPrinted>
  <dcterms:created xsi:type="dcterms:W3CDTF">2023-10-20T02:25:00Z</dcterms:created>
  <dcterms:modified xsi:type="dcterms:W3CDTF">2023-10-24T03:06:00Z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0x010100DF7DE8659D2E4069B707ECFA3CD7A8600054701FFDF6EC419FA11C2E6F65947474009B1BA9D83520984993B284AAAE06C144</vt:lpwstr>
  </property>
  <property fmtid="{D5CDD505-2E9C-101B-9397-08002B2CF9AE}" pid="3" name="_dlc_DocIdItemGuid">
    <vt:lpwstr>32dc3088-221c-4e07-9f1a-922ff8c6088a</vt:lpwstr>
  </property>
  <property fmtid="{D5CDD505-2E9C-101B-9397-08002B2CF9AE}" pid="4" name="TaxKeyword">
    <vt:lpwstr/>
  </property>
  <property fmtid="{D5CDD505-2E9C-101B-9397-08002B2CF9AE}" pid="5" name="Discipline">
    <vt:lpwstr/>
  </property>
  <property fmtid="{D5CDD505-2E9C-101B-9397-08002B2CF9AE}" pid="6" name="GHDRegion">
    <vt:lpwstr>4;#Asia Pacific|fe2015cb-5917-40ab-b281-f783deb1b24a</vt:lpwstr>
  </property>
  <property fmtid="{D5CDD505-2E9C-101B-9397-08002B2CF9AE}" pid="7" name="ProjectDocumentCategory">
    <vt:lpwstr>3;#(Not Categorised)|f4f9c753-b57a-44c0-a441-0f219a3b091b</vt:lpwstr>
  </property>
  <property fmtid="{D5CDD505-2E9C-101B-9397-08002B2CF9AE}" pid="8" name="GHDOperatingCentre">
    <vt:lpwstr/>
  </property>
  <property fmtid="{D5CDD505-2E9C-101B-9397-08002B2CF9AE}" pid="9" name="Classification">
    <vt:lpwstr>2;#Unclassified|5bcd1335-87be-43aa-9aa8-adc620b22826</vt:lpwstr>
  </property>
  <property fmtid="{D5CDD505-2E9C-101B-9397-08002B2CF9AE}" pid="10" name="ProjectDocumentType">
    <vt:lpwstr/>
  </property>
  <property fmtid="{D5CDD505-2E9C-101B-9397-08002B2CF9AE}" pid="11" name="GHDCountry">
    <vt:lpwstr/>
  </property>
</Properties>
</file>